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5" autoAdjust="0"/>
    <p:restoredTop sz="94660"/>
  </p:normalViewPr>
  <p:slideViewPr>
    <p:cSldViewPr snapToGrid="0">
      <p:cViewPr varScale="1">
        <p:scale>
          <a:sx n="92" d="100"/>
          <a:sy n="92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3758-DCC3-4B97-A317-B8FB553351B0}" type="datetimeFigureOut">
              <a:rPr lang="en-US" smtClean="0"/>
              <a:t>02/06/2021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E03D9-4C01-4738-AB58-A83733BCC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63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3758-DCC3-4B97-A317-B8FB553351B0}" type="datetimeFigureOut">
              <a:rPr lang="en-US" smtClean="0"/>
              <a:t>02/06/2021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E03D9-4C01-4738-AB58-A83733BCC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97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3758-DCC3-4B97-A317-B8FB553351B0}" type="datetimeFigureOut">
              <a:rPr lang="en-US" smtClean="0"/>
              <a:t>02/06/2021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E03D9-4C01-4738-AB58-A83733BCC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236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3758-DCC3-4B97-A317-B8FB553351B0}" type="datetimeFigureOut">
              <a:rPr lang="en-US" smtClean="0"/>
              <a:t>02/06/2021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E03D9-4C01-4738-AB58-A83733BCC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093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3758-DCC3-4B97-A317-B8FB553351B0}" type="datetimeFigureOut">
              <a:rPr lang="en-US" smtClean="0"/>
              <a:t>02/06/2021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E03D9-4C01-4738-AB58-A83733BCC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07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3758-DCC3-4B97-A317-B8FB553351B0}" type="datetimeFigureOut">
              <a:rPr lang="en-US" smtClean="0"/>
              <a:t>02/06/2021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E03D9-4C01-4738-AB58-A83733BCC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77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3758-DCC3-4B97-A317-B8FB553351B0}" type="datetimeFigureOut">
              <a:rPr lang="en-US" smtClean="0"/>
              <a:t>02/06/2021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E03D9-4C01-4738-AB58-A83733BCC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20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3758-DCC3-4B97-A317-B8FB553351B0}" type="datetimeFigureOut">
              <a:rPr lang="en-US" smtClean="0"/>
              <a:t>02/06/2021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E03D9-4C01-4738-AB58-A83733BCC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15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3758-DCC3-4B97-A317-B8FB553351B0}" type="datetimeFigureOut">
              <a:rPr lang="en-US" smtClean="0"/>
              <a:t>02/06/2021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E03D9-4C01-4738-AB58-A83733BCC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01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3758-DCC3-4B97-A317-B8FB553351B0}" type="datetimeFigureOut">
              <a:rPr lang="en-US" smtClean="0"/>
              <a:t>02/06/2021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E03D9-4C01-4738-AB58-A83733BCC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61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3758-DCC3-4B97-A317-B8FB553351B0}" type="datetimeFigureOut">
              <a:rPr lang="en-US" smtClean="0"/>
              <a:t>02/06/2021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E03D9-4C01-4738-AB58-A83733BCC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62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83758-DCC3-4B97-A317-B8FB553351B0}" type="datetimeFigureOut">
              <a:rPr lang="en-US" smtClean="0"/>
              <a:t>02/06/2021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E03D9-4C01-4738-AB58-A83733BCC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189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9227" y="2048885"/>
            <a:ext cx="736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Papyrus" panose="03070502060502030205" pitchFamily="66" charset="0"/>
                <a:cs typeface="Angsana New" panose="02020603050405020304" pitchFamily="18" charset="-34"/>
              </a:rPr>
              <a:t>Mummification </a:t>
            </a:r>
            <a:endParaRPr lang="en-US" sz="8000" dirty="0">
              <a:solidFill>
                <a:schemeClr val="accent3">
                  <a:lumMod val="40000"/>
                  <a:lumOff val="60000"/>
                </a:schemeClr>
              </a:solidFill>
              <a:latin typeface="Papyrus" panose="03070502060502030205" pitchFamily="66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0871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60318" y="261216"/>
            <a:ext cx="10515600" cy="1325563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Papyrus" panose="03070502060502030205" pitchFamily="66" charset="0"/>
              </a:rPr>
              <a:t>Step 5 – </a:t>
            </a:r>
            <a:r>
              <a:rPr lang="en-US" b="1" u="sng" smtClean="0">
                <a:latin typeface="Papyrus" panose="03070502060502030205" pitchFamily="66" charset="0"/>
              </a:rPr>
              <a:t>Wrapping the Body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Papyrus" panose="03070502060502030205" pitchFamily="66" charset="0"/>
              </a:rPr>
              <a:t>Hundreds of Yards of Linen </a:t>
            </a:r>
          </a:p>
          <a:p>
            <a:pPr eaLnBrk="1" hangingPunct="1"/>
            <a:r>
              <a:rPr lang="en-US" smtClean="0">
                <a:latin typeface="Papyrus" panose="03070502060502030205" pitchFamily="66" charset="0"/>
              </a:rPr>
              <a:t>Shroud added at end to keep wrappings together</a:t>
            </a:r>
          </a:p>
          <a:p>
            <a:pPr eaLnBrk="1" hangingPunct="1"/>
            <a:r>
              <a:rPr lang="en-US" smtClean="0">
                <a:latin typeface="Papyrus" panose="03070502060502030205" pitchFamily="66" charset="0"/>
              </a:rPr>
              <a:t>Body covered with “Mummia” to glue everything together.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13" y="3376229"/>
            <a:ext cx="4725727" cy="3297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Papyrus" panose="03070502060502030205" pitchFamily="66" charset="0"/>
              </a:rPr>
              <a:t>Step 6 – </a:t>
            </a:r>
            <a:r>
              <a:rPr lang="en-US" b="1" u="sng" smtClean="0">
                <a:latin typeface="Papyrus" panose="03070502060502030205" pitchFamily="66" charset="0"/>
              </a:rPr>
              <a:t>Final Procession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Papyrus" panose="03070502060502030205" pitchFamily="66" charset="0"/>
              </a:rPr>
              <a:t>Family &amp; friends would walk through town on their way to the burial.</a:t>
            </a:r>
          </a:p>
          <a:p>
            <a:pPr eaLnBrk="1" hangingPunct="1"/>
            <a:r>
              <a:rPr lang="en-US" smtClean="0">
                <a:latin typeface="Papyrus" panose="03070502060502030205" pitchFamily="66" charset="0"/>
              </a:rPr>
              <a:t>People were paid to cry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Papyrus" panose="03070502060502030205" pitchFamily="66" charset="0"/>
              </a:rPr>
              <a:t>   to show the gods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Papyrus" panose="03070502060502030205" pitchFamily="66" charset="0"/>
              </a:rPr>
              <a:t>   the person was well loved</a:t>
            </a:r>
          </a:p>
          <a:p>
            <a:pPr eaLnBrk="1" hangingPunct="1"/>
            <a:r>
              <a:rPr lang="en-US" smtClean="0">
                <a:latin typeface="Papyrus" panose="03070502060502030205" pitchFamily="66" charset="0"/>
              </a:rPr>
              <a:t>The more people crying,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Papyrus" panose="03070502060502030205" pitchFamily="66" charset="0"/>
              </a:rPr>
              <a:t>    the better.</a:t>
            </a:r>
          </a:p>
        </p:txBody>
      </p:sp>
      <p:pic>
        <p:nvPicPr>
          <p:cNvPr id="30724" name="Picture 5" descr="55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2667000"/>
            <a:ext cx="307181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6"/>
          <p:cNvSpPr>
            <a:spLocks noChangeArrowheads="1"/>
          </p:cNvSpPr>
          <p:nvPr/>
        </p:nvSpPr>
        <p:spPr bwMode="auto">
          <a:xfrm>
            <a:off x="6934201" y="6248400"/>
            <a:ext cx="34067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200"/>
              <a:t>ib205.tripod.com/death/burial-2.jpg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30506" y="451691"/>
            <a:ext cx="840587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latin typeface="Papyrus" panose="03070502060502030205" pitchFamily="66" charset="0"/>
              </a:rPr>
              <a:t>Characteristics</a:t>
            </a:r>
          </a:p>
          <a:p>
            <a:endParaRPr lang="en-US" dirty="0"/>
          </a:p>
          <a:p>
            <a:r>
              <a:rPr lang="en-US" b="1" dirty="0" smtClean="0">
                <a:latin typeface="Papyrus" panose="03070502060502030205" pitchFamily="66" charset="0"/>
              </a:rPr>
              <a:t>1. Body becomes thin, shrivelled, dried and dark brown or black.</a:t>
            </a:r>
          </a:p>
          <a:p>
            <a:pPr marL="342900" indent="-342900">
              <a:buAutoNum type="arabicPeriod"/>
            </a:pPr>
            <a:endParaRPr lang="en-US" b="1" dirty="0" smtClean="0">
              <a:latin typeface="Papyrus" panose="03070502060502030205" pitchFamily="66" charset="0"/>
            </a:endParaRPr>
          </a:p>
          <a:p>
            <a:r>
              <a:rPr lang="en-US" b="1" dirty="0" smtClean="0">
                <a:latin typeface="Papyrus" panose="03070502060502030205" pitchFamily="66" charset="0"/>
              </a:rPr>
              <a:t>2. Skin &amp; muscles become thin, dark, leathery and adherent to bones.</a:t>
            </a:r>
          </a:p>
          <a:p>
            <a:endParaRPr lang="en-US" b="1" dirty="0" smtClean="0">
              <a:latin typeface="Papyrus" panose="03070502060502030205" pitchFamily="66" charset="0"/>
            </a:endParaRPr>
          </a:p>
          <a:p>
            <a:r>
              <a:rPr lang="en-US" b="1" dirty="0" smtClean="0">
                <a:latin typeface="Papyrus" panose="03070502060502030205" pitchFamily="66" charset="0"/>
              </a:rPr>
              <a:t>3. All internal viscera blend with each other.</a:t>
            </a:r>
          </a:p>
          <a:p>
            <a:endParaRPr lang="en-US" b="1" dirty="0">
              <a:latin typeface="Papyrus" panose="03070502060502030205" pitchFamily="66" charset="0"/>
            </a:endParaRPr>
          </a:p>
          <a:p>
            <a:r>
              <a:rPr lang="en-US" b="1" dirty="0" smtClean="0">
                <a:latin typeface="Papyrus" panose="03070502060502030205" pitchFamily="66" charset="0"/>
              </a:rPr>
              <a:t>4. Body emits smell like rotten cheese.</a:t>
            </a:r>
          </a:p>
          <a:p>
            <a:endParaRPr lang="en-US" b="1" dirty="0">
              <a:latin typeface="Papyrus" panose="03070502060502030205" pitchFamily="66" charset="0"/>
            </a:endParaRPr>
          </a:p>
          <a:p>
            <a:r>
              <a:rPr lang="en-US" b="1" dirty="0" smtClean="0">
                <a:latin typeface="Papyrus" panose="03070502060502030205" pitchFamily="66" charset="0"/>
              </a:rPr>
              <a:t> </a:t>
            </a:r>
            <a:endParaRPr lang="en-US" b="1" dirty="0">
              <a:latin typeface="Papyrus" panose="03070502060502030205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8973" y="3916625"/>
            <a:ext cx="8240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b="1" dirty="0" smtClean="0">
                <a:latin typeface="Papyrus" panose="03070502060502030205" pitchFamily="66" charset="0"/>
              </a:rPr>
              <a:t>Identification of dead body is possible.</a:t>
            </a:r>
          </a:p>
          <a:p>
            <a:endParaRPr lang="en-US" b="1" dirty="0" smtClean="0">
              <a:latin typeface="Papyrus" panose="03070502060502030205" pitchFamily="66" charset="0"/>
            </a:endParaRPr>
          </a:p>
          <a:p>
            <a:r>
              <a:rPr lang="en-US" b="1" dirty="0" smtClean="0">
                <a:latin typeface="Papyrus" panose="03070502060502030205" pitchFamily="66" charset="0"/>
              </a:rPr>
              <a:t>b) Cause of death in case of death due to injuries can be established.</a:t>
            </a:r>
            <a:endParaRPr lang="en-US" b="1" dirty="0">
              <a:latin typeface="Papyrus" panose="03070502060502030205" pitchFamily="66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063" y="2129073"/>
            <a:ext cx="3615167" cy="222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41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7450" y="793214"/>
            <a:ext cx="929823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smtClean="0">
                <a:latin typeface="Papyrus" panose="03070502060502030205" pitchFamily="66" charset="0"/>
              </a:rPr>
              <a:t>Time required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sz="2000" b="1" dirty="0" smtClean="0">
                <a:latin typeface="Papyrus" panose="03070502060502030205" pitchFamily="66" charset="0"/>
              </a:rPr>
              <a:t>Time required for mummification, varies between 3 months 2 years.</a:t>
            </a:r>
          </a:p>
          <a:p>
            <a:r>
              <a:rPr lang="en-US" sz="2000" b="1" dirty="0" smtClean="0">
                <a:latin typeface="Papyrus" panose="03070502060502030205" pitchFamily="66" charset="0"/>
              </a:rPr>
              <a:t> </a:t>
            </a:r>
          </a:p>
          <a:p>
            <a:r>
              <a:rPr lang="en-US" sz="2000" b="1" dirty="0" smtClean="0">
                <a:latin typeface="Papyrus" panose="03070502060502030205" pitchFamily="66" charset="0"/>
              </a:rPr>
              <a:t>If properly preserved, a mummified body can remain for years.</a:t>
            </a:r>
            <a:endParaRPr lang="en-US" sz="2000" b="1" dirty="0">
              <a:latin typeface="Papyrus" panose="03070502060502030205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735" y="3345906"/>
            <a:ext cx="4942442" cy="258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92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8468" y="716096"/>
            <a:ext cx="72380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Papyrus" panose="03070502060502030205" pitchFamily="66" charset="0"/>
              </a:rPr>
              <a:t>Medico legal importance of mummification </a:t>
            </a:r>
          </a:p>
          <a:p>
            <a:endParaRPr lang="en-US" sz="2800" b="1" u="sng" dirty="0" smtClean="0">
              <a:latin typeface="Papyrus" panose="03070502060502030205" pitchFamily="66" charset="0"/>
            </a:endParaRPr>
          </a:p>
          <a:p>
            <a:pPr marL="342900" indent="-342900">
              <a:buAutoNum type="arabicPeriod"/>
            </a:pPr>
            <a:r>
              <a:rPr lang="en-US" sz="2800" b="1" dirty="0" smtClean="0">
                <a:latin typeface="Papyrus" panose="03070502060502030205" pitchFamily="66" charset="0"/>
              </a:rPr>
              <a:t>It is a sure sign of death.</a:t>
            </a:r>
          </a:p>
          <a:p>
            <a:r>
              <a:rPr lang="en-US" sz="2800" b="1" dirty="0" smtClean="0">
                <a:latin typeface="Papyrus" panose="03070502060502030205" pitchFamily="66" charset="0"/>
              </a:rPr>
              <a:t>2. Identity of the dead can be known.</a:t>
            </a:r>
          </a:p>
          <a:p>
            <a:r>
              <a:rPr lang="en-US" sz="2800" b="1" dirty="0" smtClean="0">
                <a:latin typeface="Papyrus" panose="03070502060502030205" pitchFamily="66" charset="0"/>
              </a:rPr>
              <a:t>3. Cause of death, in case of death due      </a:t>
            </a:r>
            <a:r>
              <a:rPr lang="en-US" sz="2800" b="1" dirty="0" err="1" smtClean="0">
                <a:latin typeface="Papyrus" panose="03070502060502030205" pitchFamily="66" charset="0"/>
              </a:rPr>
              <a:t>toinjuries</a:t>
            </a:r>
            <a:r>
              <a:rPr lang="en-US" sz="2800" b="1" dirty="0" smtClean="0">
                <a:latin typeface="Papyrus" panose="03070502060502030205" pitchFamily="66" charset="0"/>
              </a:rPr>
              <a:t> can be known.</a:t>
            </a:r>
          </a:p>
          <a:p>
            <a:r>
              <a:rPr lang="en-US" sz="2800" b="1" dirty="0" smtClean="0">
                <a:latin typeface="Papyrus" panose="03070502060502030205" pitchFamily="66" charset="0"/>
              </a:rPr>
              <a:t>4. Time since death, can be known. </a:t>
            </a:r>
          </a:p>
          <a:p>
            <a:r>
              <a:rPr lang="en-US" sz="2800" b="1" dirty="0" smtClean="0">
                <a:latin typeface="Papyrus" panose="03070502060502030205" pitchFamily="66" charset="0"/>
              </a:rPr>
              <a:t>5. Surroundings of the dead body</a:t>
            </a:r>
          </a:p>
          <a:p>
            <a:r>
              <a:rPr lang="en-US" sz="2800" b="1" dirty="0">
                <a:latin typeface="Papyrus" panose="03070502060502030205" pitchFamily="66" charset="0"/>
              </a:rPr>
              <a:t> </a:t>
            </a:r>
            <a:r>
              <a:rPr lang="en-US" sz="2800" b="1" dirty="0" smtClean="0">
                <a:latin typeface="Papyrus" panose="03070502060502030205" pitchFamily="66" charset="0"/>
              </a:rPr>
              <a:t>      established</a:t>
            </a:r>
            <a:r>
              <a:rPr lang="en-US" dirty="0" smtClean="0">
                <a:latin typeface="Bradley Hand ITC" panose="03070402050302030203" pitchFamily="66" charset="0"/>
              </a:rPr>
              <a:t>.</a:t>
            </a:r>
            <a:endParaRPr lang="en-US" dirty="0">
              <a:latin typeface="Bradley Hand ITC" panose="03070402050302030203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769" y="1339127"/>
            <a:ext cx="4314825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83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3947" y="1309255"/>
            <a:ext cx="860367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u="sng" dirty="0" smtClean="0">
                <a:solidFill>
                  <a:schemeClr val="tx2">
                    <a:lumMod val="50000"/>
                  </a:schemeClr>
                </a:solidFill>
                <a:latin typeface="Bradley Hand ITC" panose="03070402050302030203" pitchFamily="66" charset="0"/>
              </a:rPr>
              <a:t>Thank You </a:t>
            </a:r>
            <a:endParaRPr lang="en-US" sz="13800" b="1" u="sng" dirty="0">
              <a:solidFill>
                <a:schemeClr val="tx2">
                  <a:lumMod val="50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2507" y="4032857"/>
            <a:ext cx="4914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Papyrus" panose="03070502060502030205" pitchFamily="66" charset="0"/>
              </a:rPr>
              <a:t>Made By </a:t>
            </a:r>
            <a:r>
              <a:rPr lang="en-US" sz="2800" dirty="0" smtClean="0">
                <a:latin typeface="Papyrus" panose="03070502060502030205" pitchFamily="66" charset="0"/>
              </a:rPr>
              <a:t>:- </a:t>
            </a:r>
            <a:r>
              <a:rPr lang="en-US" sz="2800" b="1" dirty="0" smtClean="0">
                <a:latin typeface="Bradley Hand ITC" panose="03070402050302030203" pitchFamily="66" charset="0"/>
              </a:rPr>
              <a:t>Yash Aknurwar </a:t>
            </a:r>
            <a:endParaRPr lang="en-US" sz="2800" b="1" dirty="0">
              <a:latin typeface="Bradley Hand ITC" panose="03070402050302030203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64381" y="4032857"/>
            <a:ext cx="4145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radley Hand ITC" panose="03070402050302030203" pitchFamily="66" charset="0"/>
              </a:rPr>
              <a:t>Roll no:- 02</a:t>
            </a:r>
            <a:endParaRPr lang="en-US" sz="32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39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018" y="1320685"/>
            <a:ext cx="11554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Papyrus" panose="03070502060502030205" pitchFamily="66" charset="0"/>
              </a:rPr>
              <a:t>Smt. Vimladevi Ayuvedic Medical College &amp; Hospital ,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Papyrus" panose="03070502060502030205" pitchFamily="66" charset="0"/>
              </a:rPr>
              <a:t>Chandrapur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Papyrus" panose="03070502060502030205" pitchFamily="66" charset="0"/>
              </a:rPr>
              <a:t> 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Papyrus" panose="03070502060502030205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8826" y="2291630"/>
            <a:ext cx="6089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radley Hand ITC" panose="03070402050302030203" pitchFamily="66" charset="0"/>
              </a:rPr>
              <a:t>Department Of Agadtantra </a:t>
            </a:r>
            <a:endParaRPr lang="en-US" sz="3600" b="1" dirty="0">
              <a:latin typeface="Bradley Hand ITC" panose="03070402050302030203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826" y="3543300"/>
            <a:ext cx="5006340" cy="281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68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350" y="457200"/>
            <a:ext cx="98298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latin typeface="Papyrus" panose="03070502060502030205" pitchFamily="66" charset="0"/>
              </a:rPr>
              <a:t>Definition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Mummification is defined as dessication or drying up of the dead body. It is also a modification of decomposition.</a:t>
            </a:r>
            <a:endParaRPr lang="en-US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4350" y="2136655"/>
            <a:ext cx="3086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Papyrus" panose="03070502060502030205" pitchFamily="66" charset="0"/>
                <a:cs typeface="Angsana New" panose="02020603050405020304" pitchFamily="18" charset="-34"/>
              </a:rPr>
              <a:t>Mechanism</a:t>
            </a:r>
            <a:endParaRPr lang="en-US" sz="2800" u="sng" dirty="0">
              <a:latin typeface="Papyrus" panose="03070502060502030205" pitchFamily="66" charset="0"/>
              <a:cs typeface="Angsana New" panose="02020603050405020304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6581" y="2805821"/>
            <a:ext cx="8437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Mummification occurs because of evaporation of body fluids.</a:t>
            </a:r>
            <a:endParaRPr lang="en-US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0" y="3446779"/>
            <a:ext cx="4727864" cy="285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14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428" y="624904"/>
            <a:ext cx="104428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latin typeface="Papyrus" panose="03070502060502030205" pitchFamily="66" charset="0"/>
                <a:cs typeface="Aparajita" panose="020B0604020202020204" pitchFamily="34" charset="0"/>
              </a:rPr>
              <a:t>Essential requirements :-</a:t>
            </a:r>
          </a:p>
          <a:p>
            <a:endParaRPr lang="en-US" dirty="0"/>
          </a:p>
          <a:p>
            <a:endParaRPr lang="en-US" dirty="0" smtClean="0">
              <a:latin typeface="Arial Narrow" panose="020B0606020202030204" pitchFamily="34" charset="0"/>
            </a:endParaRPr>
          </a:p>
          <a:p>
            <a:r>
              <a:rPr lang="en-US" sz="2000" dirty="0" smtClean="0">
                <a:latin typeface="Arial Narrow" panose="020B0606020202030204" pitchFamily="34" charset="0"/>
              </a:rPr>
              <a:t>1) Absence of moisture</a:t>
            </a:r>
          </a:p>
          <a:p>
            <a:pPr marL="342900" indent="-342900">
              <a:buAutoNum type="arabicParenR"/>
            </a:pPr>
            <a:endParaRPr lang="en-US" sz="2000" dirty="0">
              <a:latin typeface="Arial Narrow" panose="020B0606020202030204" pitchFamily="34" charset="0"/>
            </a:endParaRPr>
          </a:p>
          <a:p>
            <a:r>
              <a:rPr lang="en-US" sz="2000" dirty="0" smtClean="0">
                <a:latin typeface="Arial Narrow" panose="020B0606020202030204" pitchFamily="34" charset="0"/>
              </a:rPr>
              <a:t>2)  Excess of air</a:t>
            </a:r>
          </a:p>
          <a:p>
            <a:endParaRPr lang="en-US" sz="2000" dirty="0">
              <a:latin typeface="Arial Narrow" panose="020B0606020202030204" pitchFamily="34" charset="0"/>
            </a:endParaRPr>
          </a:p>
          <a:p>
            <a:r>
              <a:rPr lang="en-US" sz="2000" dirty="0" smtClean="0">
                <a:latin typeface="Arial Narrow" panose="020B0606020202030204" pitchFamily="34" charset="0"/>
              </a:rPr>
              <a:t>3)  Warmth </a:t>
            </a:r>
          </a:p>
          <a:p>
            <a:endParaRPr lang="en-US" sz="2000" dirty="0"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060" y="1633518"/>
            <a:ext cx="4198000" cy="28000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0455" y="5146159"/>
            <a:ext cx="78574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Narrow" panose="020B0606020202030204" pitchFamily="34" charset="0"/>
              </a:rPr>
              <a:t>The ideal atmosphere for mummification to occur is present in deserts, especially in summer and also in bodies buried in shallow grave in sandy soil.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8248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1395" y="404037"/>
            <a:ext cx="6602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latin typeface="Papyrus" panose="03070502060502030205" pitchFamily="66" charset="0"/>
              </a:rPr>
              <a:t>Why be Mummified</a:t>
            </a:r>
            <a:r>
              <a:rPr lang="en-US" sz="3600" dirty="0" smtClean="0">
                <a:latin typeface="Papyrus" panose="03070502060502030205" pitchFamily="66" charset="0"/>
              </a:rPr>
              <a:t>?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956930" y="1499191"/>
            <a:ext cx="75810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b="1" u="sng" dirty="0" smtClean="0">
                <a:latin typeface="Papyrus" panose="03070502060502030205" pitchFamily="66" charset="0"/>
              </a:rPr>
              <a:t>Physical Body need to be preserved</a:t>
            </a:r>
          </a:p>
          <a:p>
            <a:endParaRPr lang="en-US" sz="2000" b="1" u="sng" dirty="0" smtClean="0">
              <a:latin typeface="Papyrus" panose="03070502060502030205" pitchFamily="66" charset="0"/>
            </a:endParaRPr>
          </a:p>
          <a:p>
            <a:r>
              <a:rPr lang="en-US" sz="2000" b="1" u="sng" dirty="0" smtClean="0">
                <a:latin typeface="Papyrus" panose="03070502060502030205" pitchFamily="66" charset="0"/>
              </a:rPr>
              <a:t>2. Ensure a Safe Passage to the afterlife</a:t>
            </a:r>
          </a:p>
          <a:p>
            <a:endParaRPr lang="en-US" sz="2000" b="1" u="sng" dirty="0" smtClean="0">
              <a:latin typeface="Papyrus" panose="03070502060502030205" pitchFamily="66" charset="0"/>
            </a:endParaRPr>
          </a:p>
          <a:p>
            <a:r>
              <a:rPr lang="en-US" sz="2000" b="1" u="sng" dirty="0" smtClean="0">
                <a:latin typeface="Papyrus" panose="03070502060502030205" pitchFamily="66" charset="0"/>
              </a:rPr>
              <a:t>3. Spirit would recognize you in the after life.</a:t>
            </a:r>
            <a:endParaRPr lang="en-US" sz="2000" u="sng" dirty="0" smtClean="0">
              <a:latin typeface="Papyrus" panose="03070502060502030205" pitchFamily="66" charset="0"/>
            </a:endParaRP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501" y="3438183"/>
            <a:ext cx="4002674" cy="297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75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Papyrus" panose="03070502060502030205" pitchFamily="66" charset="0"/>
              </a:rPr>
              <a:t>Step 1 &amp; 2 of Mummification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Papyrus" panose="03070502060502030205" pitchFamily="66" charset="0"/>
              </a:rPr>
              <a:t>1. </a:t>
            </a:r>
            <a:r>
              <a:rPr lang="en-US" b="1" u="sng" dirty="0" smtClean="0">
                <a:latin typeface="Papyrus" panose="03070502060502030205" pitchFamily="66" charset="0"/>
              </a:rPr>
              <a:t>Announcement of Death</a:t>
            </a:r>
            <a:endParaRPr lang="en-US" u="sng" dirty="0" smtClean="0">
              <a:latin typeface="Papyrus" panose="03070502060502030205" pitchFamily="66" charset="0"/>
            </a:endParaRPr>
          </a:p>
          <a:p>
            <a:pPr eaLnBrk="1" hangingPunct="1">
              <a:buFontTx/>
              <a:buNone/>
            </a:pPr>
            <a:r>
              <a:rPr lang="en-US" b="1" dirty="0" smtClean="0">
                <a:latin typeface="Papyrus" panose="03070502060502030205" pitchFamily="66" charset="0"/>
              </a:rPr>
              <a:t>	Messenger Sent out to the streets to announce the dead. </a:t>
            </a:r>
          </a:p>
          <a:p>
            <a:pPr eaLnBrk="1" hangingPunct="1">
              <a:buFontTx/>
              <a:buNone/>
            </a:pPr>
            <a:endParaRPr lang="en-US" dirty="0" smtClean="0">
              <a:latin typeface="Papyrus" panose="03070502060502030205" pitchFamily="66" charset="0"/>
            </a:endParaRPr>
          </a:p>
          <a:p>
            <a:pPr eaLnBrk="1" hangingPunct="1"/>
            <a:r>
              <a:rPr lang="en-US" b="1" dirty="0" smtClean="0">
                <a:latin typeface="Papyrus" panose="03070502060502030205" pitchFamily="66" charset="0"/>
              </a:rPr>
              <a:t>2. </a:t>
            </a:r>
            <a:r>
              <a:rPr lang="en-US" b="1" u="sng" dirty="0" smtClean="0">
                <a:latin typeface="Papyrus" panose="03070502060502030205" pitchFamily="66" charset="0"/>
              </a:rPr>
              <a:t>Embalming the Body</a:t>
            </a:r>
            <a:endParaRPr lang="en-US" u="sng" dirty="0" smtClean="0">
              <a:latin typeface="Papyrus" panose="03070502060502030205" pitchFamily="66" charset="0"/>
            </a:endParaRPr>
          </a:p>
          <a:p>
            <a:pPr eaLnBrk="1" hangingPunct="1">
              <a:buFontTx/>
              <a:buNone/>
            </a:pPr>
            <a:r>
              <a:rPr lang="en-US" b="1" dirty="0" smtClean="0">
                <a:latin typeface="Papyrus" panose="03070502060502030205" pitchFamily="66" charset="0"/>
              </a:rPr>
              <a:t>    Dead body brought to special tent for embalming</a:t>
            </a:r>
            <a:endParaRPr lang="en-US" dirty="0" smtClean="0">
              <a:latin typeface="Papyrus" panose="03070502060502030205" pitchFamily="66" charset="0"/>
            </a:endParaRPr>
          </a:p>
          <a:p>
            <a:pPr eaLnBrk="1" hangingPunct="1"/>
            <a:endParaRPr lang="en-US" dirty="0" smtClean="0">
              <a:latin typeface="Papyrus" panose="03070502060502030205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166" y="4905069"/>
            <a:ext cx="6213231" cy="867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Papyrus" panose="03070502060502030205" pitchFamily="66" charset="0"/>
              </a:rPr>
              <a:t>Step 2 - Removal of the Brain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371601"/>
            <a:ext cx="8763000" cy="4525963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Papyrus" panose="03070502060502030205" pitchFamily="66" charset="0"/>
              </a:rPr>
              <a:t>Egyptians thought brain was a Waste of space. </a:t>
            </a:r>
            <a:endParaRPr lang="en-US" dirty="0" smtClean="0">
              <a:latin typeface="Papyrus" panose="03070502060502030205" pitchFamily="66" charset="0"/>
            </a:endParaRPr>
          </a:p>
          <a:p>
            <a:pPr eaLnBrk="1" hangingPunct="1"/>
            <a:r>
              <a:rPr lang="en-US" b="1" dirty="0" smtClean="0">
                <a:latin typeface="Papyrus" panose="03070502060502030205" pitchFamily="66" charset="0"/>
              </a:rPr>
              <a:t>Method 1: Remove brain through the nose with a hook</a:t>
            </a:r>
          </a:p>
          <a:p>
            <a:pPr eaLnBrk="1" hangingPunct="1"/>
            <a:r>
              <a:rPr lang="en-US" b="1" dirty="0" smtClean="0">
                <a:latin typeface="Papyrus" panose="03070502060502030205" pitchFamily="66" charset="0"/>
              </a:rPr>
              <a:t>Method 2. Mix up brain with wire and let it drain out through nose</a:t>
            </a:r>
          </a:p>
        </p:txBody>
      </p:sp>
      <p:pic>
        <p:nvPicPr>
          <p:cNvPr id="26628" name="Picture 5" descr="RELIGION_mummification_h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457576"/>
            <a:ext cx="453390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Papyrus" panose="03070502060502030205" pitchFamily="66" charset="0"/>
              </a:rPr>
              <a:t>Step 3 – </a:t>
            </a:r>
            <a:br>
              <a:rPr lang="en-US" smtClean="0">
                <a:latin typeface="Papyrus" panose="03070502060502030205" pitchFamily="66" charset="0"/>
              </a:rPr>
            </a:br>
            <a:r>
              <a:rPr lang="en-US" smtClean="0">
                <a:latin typeface="Papyrus" panose="03070502060502030205" pitchFamily="66" charset="0"/>
              </a:rPr>
              <a:t>Removal of the </a:t>
            </a:r>
            <a:r>
              <a:rPr lang="en-US" u="sng" smtClean="0">
                <a:latin typeface="Papyrus" panose="03070502060502030205" pitchFamily="66" charset="0"/>
              </a:rPr>
              <a:t>Internal Organs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2400">
                <a:latin typeface="Papyrus" panose="03070502060502030205" pitchFamily="66" charset="0"/>
              </a:rPr>
              <a:t>Liver, Lungs, Stomach &amp; Intestines</a:t>
            </a:r>
          </a:p>
          <a:p>
            <a:pPr eaLnBrk="1" hangingPunct="1"/>
            <a:r>
              <a:rPr lang="en-US" sz="2400">
                <a:latin typeface="Papyrus" panose="03070502060502030205" pitchFamily="66" charset="0"/>
              </a:rPr>
              <a:t>Method: small slit cut in stomach and organs pulled out. </a:t>
            </a:r>
          </a:p>
          <a:p>
            <a:pPr eaLnBrk="1" hangingPunct="1"/>
            <a:r>
              <a:rPr lang="en-US" sz="2400">
                <a:latin typeface="Papyrus" panose="03070502060502030205" pitchFamily="66" charset="0"/>
              </a:rPr>
              <a:t>Organs then placed in </a:t>
            </a:r>
            <a:r>
              <a:rPr lang="en-US" sz="2400" u="sng">
                <a:latin typeface="Papyrus" panose="03070502060502030205" pitchFamily="66" charset="0"/>
              </a:rPr>
              <a:t>Canopic Jars</a:t>
            </a:r>
          </a:p>
          <a:p>
            <a:pPr eaLnBrk="1" hangingPunct="1"/>
            <a:r>
              <a:rPr lang="en-US" sz="2400">
                <a:latin typeface="Papyrus" panose="03070502060502030205" pitchFamily="66" charset="0"/>
              </a:rPr>
              <a:t>Cleansing: Body washed with oil, lotion and preserving fluids</a:t>
            </a:r>
          </a:p>
          <a:p>
            <a:pPr eaLnBrk="1" hangingPunct="1"/>
            <a:r>
              <a:rPr lang="en-US" sz="2400">
                <a:latin typeface="Papyrus" panose="03070502060502030205" pitchFamily="66" charset="0"/>
              </a:rPr>
              <a:t>Body then stuffed with linen or straw to keep shape of a body</a:t>
            </a:r>
          </a:p>
          <a:p>
            <a:pPr eaLnBrk="1" hangingPunct="1"/>
            <a:endParaRPr lang="en-US" smtClean="0">
              <a:latin typeface="Papyrus" panose="03070502060502030205" pitchFamily="66" charset="0"/>
            </a:endParaRPr>
          </a:p>
        </p:txBody>
      </p:sp>
      <p:sp>
        <p:nvSpPr>
          <p:cNvPr id="2765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7653" name="Picture 5" descr="canopic jars pop up displa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81200"/>
            <a:ext cx="43815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5486400" y="6096001"/>
            <a:ext cx="4743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canopic-jars.50webs.com/canopic-jars2.jpeg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Papyrus" panose="03070502060502030205" pitchFamily="66" charset="0"/>
              </a:rPr>
              <a:t>Step 4 – </a:t>
            </a:r>
            <a:r>
              <a:rPr lang="en-US" b="1" u="sng" smtClean="0">
                <a:latin typeface="Papyrus" panose="03070502060502030205" pitchFamily="66" charset="0"/>
              </a:rPr>
              <a:t>Drying out Process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6781800" cy="3429000"/>
          </a:xfrm>
        </p:spPr>
        <p:txBody>
          <a:bodyPr/>
          <a:lstStyle/>
          <a:p>
            <a:pPr eaLnBrk="1" hangingPunct="1"/>
            <a:r>
              <a:rPr lang="en-US" smtClean="0">
                <a:latin typeface="Papyrus" panose="03070502060502030205" pitchFamily="66" charset="0"/>
              </a:rPr>
              <a:t>Method: Body placed on slab and covered with </a:t>
            </a:r>
            <a:r>
              <a:rPr lang="en-US" u="sng" smtClean="0">
                <a:latin typeface="Papyrus" panose="03070502060502030205" pitchFamily="66" charset="0"/>
              </a:rPr>
              <a:t>Natron Salt</a:t>
            </a:r>
          </a:p>
          <a:p>
            <a:pPr eaLnBrk="1" hangingPunct="1"/>
            <a:r>
              <a:rPr lang="en-US" smtClean="0">
                <a:latin typeface="Papyrus" panose="03070502060502030205" pitchFamily="66" charset="0"/>
              </a:rPr>
              <a:t>The slab was on a slant so water could run out.</a:t>
            </a:r>
          </a:p>
          <a:p>
            <a:pPr eaLnBrk="1" hangingPunct="1"/>
            <a:r>
              <a:rPr lang="en-US" u="sng" smtClean="0">
                <a:latin typeface="Papyrus" panose="03070502060502030205" pitchFamily="66" charset="0"/>
              </a:rPr>
              <a:t>40</a:t>
            </a:r>
            <a:r>
              <a:rPr lang="en-US" smtClean="0">
                <a:latin typeface="Papyrus" panose="03070502060502030205" pitchFamily="66" charset="0"/>
              </a:rPr>
              <a:t> Days</a:t>
            </a:r>
          </a:p>
        </p:txBody>
      </p:sp>
      <p:pic>
        <p:nvPicPr>
          <p:cNvPr id="28676" name="Picture 5" descr="http://t2.gstatic.com/images?q=tbn:Hqpqko83fRyHEM:http://i106.photobucket.com/albums/m274/egyptologypage/religion/RELIGION_mummification_natron.gif&amp;t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00400"/>
            <a:ext cx="3733800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504</Words>
  <Application>Microsoft Office PowerPoint</Application>
  <PresentationFormat>Widescreen</PresentationFormat>
  <Paragraphs>87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Angsana New</vt:lpstr>
      <vt:lpstr>Aparajita</vt:lpstr>
      <vt:lpstr>Arial</vt:lpstr>
      <vt:lpstr>Arial Narrow</vt:lpstr>
      <vt:lpstr>Bradley Hand ITC</vt:lpstr>
      <vt:lpstr>Calibri</vt:lpstr>
      <vt:lpstr>Calibri Light</vt:lpstr>
      <vt:lpstr>Papyrus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 1 &amp; 2 of Mummification</vt:lpstr>
      <vt:lpstr>Step 2 - Removal of the Brain</vt:lpstr>
      <vt:lpstr>Step 3 –  Removal of the Internal Organs</vt:lpstr>
      <vt:lpstr>Step 4 – Drying out Process</vt:lpstr>
      <vt:lpstr>Step 5 – Wrapping the Body</vt:lpstr>
      <vt:lpstr>Step 6 – Final Procession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YashA</dc:creator>
  <cp:lastModifiedBy>YashA</cp:lastModifiedBy>
  <cp:revision>11</cp:revision>
  <dcterms:created xsi:type="dcterms:W3CDTF">2021-06-02T13:44:53Z</dcterms:created>
  <dcterms:modified xsi:type="dcterms:W3CDTF">2021-06-02T15:30:21Z</dcterms:modified>
</cp:coreProperties>
</file>