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59" r:id="rId5"/>
    <p:sldId id="260" r:id="rId6"/>
    <p:sldId id="299" r:id="rId7"/>
    <p:sldId id="300" r:id="rId8"/>
    <p:sldId id="261" r:id="rId9"/>
    <p:sldId id="264" r:id="rId10"/>
    <p:sldId id="297" r:id="rId11"/>
    <p:sldId id="298" r:id="rId12"/>
    <p:sldId id="271" r:id="rId13"/>
    <p:sldId id="262" r:id="rId14"/>
    <p:sldId id="265" r:id="rId15"/>
    <p:sldId id="263" r:id="rId16"/>
    <p:sldId id="266" r:id="rId17"/>
    <p:sldId id="267" r:id="rId18"/>
    <p:sldId id="268" r:id="rId19"/>
    <p:sldId id="269" r:id="rId20"/>
    <p:sldId id="270" r:id="rId21"/>
    <p:sldId id="296"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02" r:id="rId43"/>
    <p:sldId id="293" r:id="rId44"/>
    <p:sldId id="294" r:id="rId45"/>
    <p:sldId id="295" r:id="rId46"/>
    <p:sldId id="301"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90" d="100"/>
          <a:sy n="90" d="100"/>
        </p:scale>
        <p:origin x="-816" y="-14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3B791-A8CA-4B97-9988-84ADFC8E35A0}" type="datetimeFigureOut">
              <a:rPr lang="en-US" smtClean="0"/>
              <a:t>5/8/2020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DE25B-EDC0-425F-9780-466A5B38C30A}" type="slidenum">
              <a:rPr lang="en-US" smtClean="0"/>
              <a:t>‹#›</a:t>
            </a:fld>
            <a:endParaRPr lang="en-US"/>
          </a:p>
        </p:txBody>
      </p:sp>
    </p:spTree>
    <p:extLst>
      <p:ext uri="{BB962C8B-B14F-4D97-AF65-F5344CB8AC3E}">
        <p14:creationId xmlns:p14="http://schemas.microsoft.com/office/powerpoint/2010/main" val="394684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E25B-EDC0-425F-9780-466A5B38C30A}" type="slidenum">
              <a:rPr lang="en-US" smtClean="0"/>
              <a:t>17</a:t>
            </a:fld>
            <a:endParaRPr lang="en-US"/>
          </a:p>
        </p:txBody>
      </p:sp>
    </p:spTree>
    <p:extLst>
      <p:ext uri="{BB962C8B-B14F-4D97-AF65-F5344CB8AC3E}">
        <p14:creationId xmlns:p14="http://schemas.microsoft.com/office/powerpoint/2010/main" val="85792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E25B-EDC0-425F-9780-466A5B38C30A}" type="slidenum">
              <a:rPr lang="en-US" smtClean="0"/>
              <a:t>27</a:t>
            </a:fld>
            <a:endParaRPr lang="en-US"/>
          </a:p>
        </p:txBody>
      </p:sp>
    </p:spTree>
    <p:extLst>
      <p:ext uri="{BB962C8B-B14F-4D97-AF65-F5344CB8AC3E}">
        <p14:creationId xmlns:p14="http://schemas.microsoft.com/office/powerpoint/2010/main" val="377761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Arthur_Ernest_Guedel" TargetMode="External"/><Relationship Id="rId7" Type="http://schemas.openxmlformats.org/officeDocument/2006/relationships/hyperlink" Target="https://en.wikipedia.org/wiki/Atropine" TargetMode="External"/><Relationship Id="rId2" Type="http://schemas.openxmlformats.org/officeDocument/2006/relationships/hyperlink" Target="https://en.wikipedia.org/wiki/General_anaesthesia" TargetMode="External"/><Relationship Id="rId1" Type="http://schemas.openxmlformats.org/officeDocument/2006/relationships/slideLayout" Target="../slideLayouts/slideLayout2.xml"/><Relationship Id="rId6" Type="http://schemas.openxmlformats.org/officeDocument/2006/relationships/hyperlink" Target="https://en.wikipedia.org/wiki/Morphine" TargetMode="External"/><Relationship Id="rId5" Type="http://schemas.openxmlformats.org/officeDocument/2006/relationships/hyperlink" Target="https://en.wikipedia.org/wiki/Premedication" TargetMode="External"/><Relationship Id="rId4" Type="http://schemas.openxmlformats.org/officeDocument/2006/relationships/hyperlink" Target="https://en.wikipedia.org/wiki/Diethyl_eth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Lacrim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Apnea" TargetMode="External"/><Relationship Id="rId2" Type="http://schemas.openxmlformats.org/officeDocument/2006/relationships/hyperlink" Target="https://en.wikipedia.org/wiki/Muscle_relaxant" TargetMode="External"/><Relationship Id="rId1" Type="http://schemas.openxmlformats.org/officeDocument/2006/relationships/slideLayout" Target="../slideLayouts/slideLayout2.xml"/><Relationship Id="rId4" Type="http://schemas.openxmlformats.org/officeDocument/2006/relationships/hyperlink" Target="https://en.wikipedia.org/wiki/Respiratory_arres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Organ_(anatomy)" TargetMode="External"/><Relationship Id="rId3" Type="http://schemas.openxmlformats.org/officeDocument/2006/relationships/hyperlink" Target="https://en.wikipedia.org/wiki/Disease" TargetMode="External"/><Relationship Id="rId7" Type="http://schemas.openxmlformats.org/officeDocument/2006/relationships/hyperlink" Target="https://en.wikipedia.org/wiki/Brain-dead" TargetMode="External"/><Relationship Id="rId2" Type="http://schemas.openxmlformats.org/officeDocument/2006/relationships/hyperlink" Target="https://en.wikipedia.org/wiki/Systemic_disease" TargetMode="External"/><Relationship Id="rId1" Type="http://schemas.openxmlformats.org/officeDocument/2006/relationships/slideLayout" Target="../slideLayouts/slideLayout2.xml"/><Relationship Id="rId6" Type="http://schemas.openxmlformats.org/officeDocument/2006/relationships/hyperlink" Target="https://en.wikipedia.org/wiki/Surgery" TargetMode="External"/><Relationship Id="rId5" Type="http://schemas.openxmlformats.org/officeDocument/2006/relationships/hyperlink" Target="https://en.wiktionary.org/wiki/moribund" TargetMode="External"/><Relationship Id="rId4" Type="http://schemas.openxmlformats.org/officeDocument/2006/relationships/hyperlink" Target="https://en.wikipedia.org/wiki/Life" TargetMode="External"/><Relationship Id="rId9" Type="http://schemas.openxmlformats.org/officeDocument/2006/relationships/hyperlink" Target="https://en.wikipedia.org/wiki/Organ_donatio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Anaesthetic_vaporizer" TargetMode="External"/><Relationship Id="rId2" Type="http://schemas.openxmlformats.org/officeDocument/2006/relationships/hyperlink" Target="https://en.wikipedia.org/wiki/Anesthetic_machine" TargetMode="External"/><Relationship Id="rId1" Type="http://schemas.openxmlformats.org/officeDocument/2006/relationships/slideLayout" Target="../slideLayouts/slideLayout2.xml"/><Relationship Id="rId4" Type="http://schemas.openxmlformats.org/officeDocument/2006/relationships/hyperlink" Target="https://en.wikipedia.org/wiki/Medical_ventilator"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Bispectral_index" TargetMode="External"/><Relationship Id="rId3" Type="http://schemas.openxmlformats.org/officeDocument/2006/relationships/hyperlink" Target="https://en.wikipedia.org/wiki/Monitoring_(medicine)" TargetMode="External"/><Relationship Id="rId7" Type="http://schemas.openxmlformats.org/officeDocument/2006/relationships/hyperlink" Target="https://en.wikipedia.org/wiki/Cardiac_outpu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n.wikipedia.org/wiki/Pulmonary_wedge_pressure" TargetMode="External"/><Relationship Id="rId5" Type="http://schemas.openxmlformats.org/officeDocument/2006/relationships/hyperlink" Target="https://en.wikipedia.org/wiki/Pulmonary_artery_pressure" TargetMode="External"/><Relationship Id="rId4" Type="http://schemas.openxmlformats.org/officeDocument/2006/relationships/hyperlink" Target="https://en.wikipedia.org/wiki/Central_venous_press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14300"/>
            <a:ext cx="8229600" cy="651272"/>
          </a:xfrm>
        </p:spPr>
        <p:txBody>
          <a:bodyPr>
            <a:normAutofit/>
          </a:bodyPr>
          <a:lstStyle/>
          <a:p>
            <a:r>
              <a:rPr lang="en-US" sz="2200" b="1" dirty="0" smtClean="0">
                <a:latin typeface="Arial" panose="020B0604020202020204" pitchFamily="34" charset="0"/>
                <a:cs typeface="Arial" panose="020B0604020202020204" pitchFamily="34" charset="0"/>
              </a:rPr>
              <a:t>Anesthesia</a:t>
            </a:r>
            <a:endParaRPr lang="en-US" sz="2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857250"/>
            <a:ext cx="8229600" cy="3771900"/>
          </a:xfrm>
        </p:spPr>
        <p:txBody>
          <a:bodyPr>
            <a:normAutofit/>
          </a:bodyPr>
          <a:lstStyle/>
          <a:p>
            <a:pPr algn="just">
              <a:lnSpc>
                <a:spcPct val="150000"/>
              </a:lnSpc>
              <a:buFont typeface="Courier New" panose="02070309020205020404" pitchFamily="49" charset="0"/>
              <a:buChar char="o"/>
            </a:pPr>
            <a:r>
              <a:rPr lang="en-US" sz="2400" dirty="0" smtClean="0">
                <a:cs typeface="Arial" panose="020B0604020202020204" pitchFamily="34" charset="0"/>
              </a:rPr>
              <a:t>Definition</a:t>
            </a:r>
          </a:p>
          <a:p>
            <a:pPr algn="just">
              <a:lnSpc>
                <a:spcPct val="150000"/>
              </a:lnSpc>
              <a:buFont typeface="Courier New" panose="02070309020205020404" pitchFamily="49" charset="0"/>
              <a:buChar char="o"/>
            </a:pPr>
            <a:r>
              <a:rPr lang="en-US" sz="2400" dirty="0" smtClean="0">
                <a:cs typeface="Arial" panose="020B0604020202020204" pitchFamily="34" charset="0"/>
              </a:rPr>
              <a:t>Types</a:t>
            </a:r>
          </a:p>
          <a:p>
            <a:pPr algn="just">
              <a:lnSpc>
                <a:spcPct val="150000"/>
              </a:lnSpc>
              <a:buFont typeface="Courier New" panose="02070309020205020404" pitchFamily="49" charset="0"/>
              <a:buChar char="o"/>
            </a:pPr>
            <a:r>
              <a:rPr lang="en-US" sz="2400" dirty="0">
                <a:cs typeface="Arial" panose="020B0604020202020204" pitchFamily="34" charset="0"/>
              </a:rPr>
              <a:t>Indications</a:t>
            </a:r>
          </a:p>
          <a:p>
            <a:pPr algn="just">
              <a:lnSpc>
                <a:spcPct val="150000"/>
              </a:lnSpc>
              <a:buFont typeface="Courier New" panose="02070309020205020404" pitchFamily="49" charset="0"/>
              <a:buChar char="o"/>
            </a:pPr>
            <a:r>
              <a:rPr lang="en-US" sz="2400" dirty="0" smtClean="0">
                <a:cs typeface="Arial" panose="020B0604020202020204" pitchFamily="34" charset="0"/>
              </a:rPr>
              <a:t>Technique, Equipment</a:t>
            </a:r>
          </a:p>
          <a:p>
            <a:pPr algn="just">
              <a:lnSpc>
                <a:spcPct val="150000"/>
              </a:lnSpc>
              <a:buFont typeface="Courier New" panose="02070309020205020404" pitchFamily="49" charset="0"/>
              <a:buChar char="o"/>
            </a:pPr>
            <a:r>
              <a:rPr lang="en-US" sz="2400" dirty="0" smtClean="0">
                <a:cs typeface="Arial" panose="020B0604020202020204" pitchFamily="34" charset="0"/>
              </a:rPr>
              <a:t>Drugs and Pharmacology</a:t>
            </a:r>
          </a:p>
          <a:p>
            <a:pPr algn="just">
              <a:lnSpc>
                <a:spcPct val="150000"/>
              </a:lnSpc>
              <a:buFont typeface="Courier New" panose="02070309020205020404" pitchFamily="49" charset="0"/>
              <a:buChar char="o"/>
            </a:pPr>
            <a:r>
              <a:rPr lang="en-US" sz="2400" dirty="0" smtClean="0">
                <a:cs typeface="Arial" panose="020B0604020202020204" pitchFamily="34" charset="0"/>
              </a:rPr>
              <a:t>Adverse effects</a:t>
            </a:r>
            <a:endParaRPr lang="en-US" sz="2400" dirty="0">
              <a:cs typeface="Arial" panose="020B0604020202020204" pitchFamily="34" charset="0"/>
            </a:endParaRPr>
          </a:p>
        </p:txBody>
      </p:sp>
    </p:spTree>
    <p:extLst>
      <p:ext uri="{BB962C8B-B14F-4D97-AF65-F5344CB8AC3E}">
        <p14:creationId xmlns:p14="http://schemas.microsoft.com/office/powerpoint/2010/main" val="305599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60771"/>
          </a:xfrm>
        </p:spPr>
        <p:txBody>
          <a:bodyPr>
            <a:normAutofit/>
          </a:bodyPr>
          <a:lstStyle/>
          <a:p>
            <a:r>
              <a:rPr lang="en-US" sz="2000" b="1" dirty="0"/>
              <a:t>Assessment of airway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799" y="590550"/>
            <a:ext cx="5943601" cy="4267200"/>
          </a:xfrm>
        </p:spPr>
      </p:pic>
    </p:spTree>
    <p:extLst>
      <p:ext uri="{BB962C8B-B14F-4D97-AF65-F5344CB8AC3E}">
        <p14:creationId xmlns:p14="http://schemas.microsoft.com/office/powerpoint/2010/main" val="41848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9550"/>
            <a:ext cx="3962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Endotracheal Tube Size Calculator | Formula - Om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9550"/>
            <a:ext cx="3886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3257550"/>
            <a:ext cx="4495800" cy="1754326"/>
          </a:xfrm>
          <a:prstGeom prst="rect">
            <a:avLst/>
          </a:prstGeom>
          <a:noFill/>
        </p:spPr>
        <p:txBody>
          <a:bodyPr wrap="square" rtlCol="0">
            <a:spAutoFit/>
          </a:bodyPr>
          <a:lstStyle/>
          <a:p>
            <a:pPr algn="ctr">
              <a:lnSpc>
                <a:spcPct val="150000"/>
              </a:lnSpc>
            </a:pPr>
            <a:r>
              <a:rPr lang="en-US" sz="1200" dirty="0"/>
              <a:t>Endotracheal tube size </a:t>
            </a:r>
            <a:r>
              <a:rPr lang="en-US" sz="1200" dirty="0" smtClean="0"/>
              <a:t>(Their </a:t>
            </a:r>
            <a:r>
              <a:rPr lang="en-US" sz="1200" dirty="0"/>
              <a:t>size is indicated as the internal diameter in </a:t>
            </a:r>
            <a:r>
              <a:rPr lang="en-US" sz="1200" dirty="0" smtClean="0"/>
              <a:t>mm)</a:t>
            </a:r>
            <a:endParaRPr lang="en-US" sz="1200" dirty="0"/>
          </a:p>
          <a:p>
            <a:pPr algn="ctr">
              <a:lnSpc>
                <a:spcPct val="150000"/>
              </a:lnSpc>
            </a:pPr>
            <a:r>
              <a:rPr lang="en-US" sz="1200" dirty="0" smtClean="0"/>
              <a:t>Adult male: </a:t>
            </a:r>
            <a:r>
              <a:rPr lang="en-US" sz="1200" dirty="0"/>
              <a:t>8 or 8.5 mm/D</a:t>
            </a:r>
            <a:r>
              <a:rPr lang="en-US" sz="1200" dirty="0" smtClean="0"/>
              <a:t> </a:t>
            </a:r>
          </a:p>
          <a:p>
            <a:pPr algn="ctr">
              <a:lnSpc>
                <a:spcPct val="150000"/>
              </a:lnSpc>
            </a:pPr>
            <a:r>
              <a:rPr lang="en-US" sz="1200" dirty="0" smtClean="0"/>
              <a:t>Adult female: </a:t>
            </a:r>
            <a:r>
              <a:rPr lang="en-US" sz="1200" dirty="0"/>
              <a:t>7 or 7.5 mm/D</a:t>
            </a:r>
            <a:r>
              <a:rPr lang="en-US" sz="1200" dirty="0" smtClean="0"/>
              <a:t> </a:t>
            </a:r>
          </a:p>
          <a:p>
            <a:pPr algn="ctr">
              <a:lnSpc>
                <a:spcPct val="150000"/>
              </a:lnSpc>
            </a:pPr>
            <a:r>
              <a:rPr lang="en-US" sz="1200" dirty="0" smtClean="0"/>
              <a:t>Children </a:t>
            </a:r>
            <a:r>
              <a:rPr lang="en-US" sz="1200" dirty="0"/>
              <a:t>&lt; 6 </a:t>
            </a:r>
            <a:r>
              <a:rPr lang="en-US" sz="1200" dirty="0" smtClean="0"/>
              <a:t>years: </a:t>
            </a:r>
            <a:r>
              <a:rPr lang="en-US" sz="1200" dirty="0"/>
              <a:t>Age/3 + 3.5 mm/D </a:t>
            </a:r>
          </a:p>
          <a:p>
            <a:pPr algn="ctr">
              <a:lnSpc>
                <a:spcPct val="150000"/>
              </a:lnSpc>
            </a:pPr>
            <a:r>
              <a:rPr lang="en-US" sz="1200" dirty="0" smtClean="0"/>
              <a:t>Children </a:t>
            </a:r>
            <a:r>
              <a:rPr lang="en-US" sz="1200" dirty="0"/>
              <a:t>&gt; 6 </a:t>
            </a:r>
            <a:r>
              <a:rPr lang="en-US" sz="1200" dirty="0" smtClean="0"/>
              <a:t>years: </a:t>
            </a:r>
            <a:r>
              <a:rPr lang="en-US" sz="1200" dirty="0"/>
              <a:t>Age/4 + 4.5 </a:t>
            </a:r>
            <a:r>
              <a:rPr lang="en-US" sz="1200" dirty="0" smtClean="0"/>
              <a:t>mm/D</a:t>
            </a:r>
            <a:endParaRPr lang="en-US" sz="1200" dirty="0"/>
          </a:p>
        </p:txBody>
      </p:sp>
      <p:sp>
        <p:nvSpPr>
          <p:cNvPr id="5" name="TextBox 4"/>
          <p:cNvSpPr txBox="1"/>
          <p:nvPr/>
        </p:nvSpPr>
        <p:spPr>
          <a:xfrm>
            <a:off x="304801" y="2952750"/>
            <a:ext cx="3962400" cy="2031325"/>
          </a:xfrm>
          <a:prstGeom prst="rect">
            <a:avLst/>
          </a:prstGeom>
          <a:noFill/>
        </p:spPr>
        <p:txBody>
          <a:bodyPr wrap="square" rtlCol="0">
            <a:spAutoFit/>
          </a:bodyPr>
          <a:lstStyle/>
          <a:p>
            <a:pPr algn="ctr">
              <a:lnSpc>
                <a:spcPct val="150000"/>
              </a:lnSpc>
            </a:pPr>
            <a:r>
              <a:rPr lang="en-US" sz="1200" dirty="0"/>
              <a:t>Depth of </a:t>
            </a:r>
            <a:r>
              <a:rPr lang="en-US" sz="1200" dirty="0" smtClean="0"/>
              <a:t>insertion</a:t>
            </a:r>
          </a:p>
          <a:p>
            <a:pPr algn="ctr">
              <a:lnSpc>
                <a:spcPct val="150000"/>
              </a:lnSpc>
            </a:pPr>
            <a:r>
              <a:rPr lang="en-US" sz="1200" dirty="0" smtClean="0"/>
              <a:t>The </a:t>
            </a:r>
            <a:r>
              <a:rPr lang="en-US" sz="1200" dirty="0"/>
              <a:t>distance of several points on the tube from the patient end is marked in cm along the tube. </a:t>
            </a:r>
            <a:endParaRPr lang="en-US" sz="1200" dirty="0" smtClean="0"/>
          </a:p>
          <a:p>
            <a:pPr algn="ctr">
              <a:lnSpc>
                <a:spcPct val="150000"/>
              </a:lnSpc>
            </a:pPr>
            <a:r>
              <a:rPr lang="en-US" sz="1200" dirty="0" smtClean="0"/>
              <a:t>The </a:t>
            </a:r>
            <a:r>
              <a:rPr lang="en-US" sz="1200" dirty="0"/>
              <a:t>tube is fixed at 22 or 23 cm in adult men and at 20 or 21 cm in adult </a:t>
            </a:r>
            <a:r>
              <a:rPr lang="en-US" sz="1200" dirty="0" smtClean="0"/>
              <a:t>women.</a:t>
            </a:r>
          </a:p>
          <a:p>
            <a:pPr algn="ctr">
              <a:lnSpc>
                <a:spcPct val="150000"/>
              </a:lnSpc>
            </a:pPr>
            <a:r>
              <a:rPr lang="en-US" sz="1200" dirty="0" smtClean="0"/>
              <a:t>In </a:t>
            </a:r>
            <a:r>
              <a:rPr lang="en-US" sz="1200" dirty="0"/>
              <a:t>children, the following formula is used: Age/2 + 12 cm.</a:t>
            </a:r>
          </a:p>
          <a:p>
            <a:pPr algn="ctr">
              <a:lnSpc>
                <a:spcPct val="150000"/>
              </a:lnSpc>
            </a:pPr>
            <a:endParaRPr lang="en-US" sz="1200" dirty="0"/>
          </a:p>
        </p:txBody>
      </p:sp>
    </p:spTree>
    <p:extLst>
      <p:ext uri="{BB962C8B-B14F-4D97-AF65-F5344CB8AC3E}">
        <p14:creationId xmlns:p14="http://schemas.microsoft.com/office/powerpoint/2010/main" val="1138696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tin Biswa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itin Biswas\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95"/>
            <a:ext cx="4267199" cy="26531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itin Biswas\Desktop\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7" y="2647950"/>
            <a:ext cx="4249883"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50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38040"/>
            <a:ext cx="2438400" cy="400110"/>
          </a:xfrm>
          <a:prstGeom prst="rect">
            <a:avLst/>
          </a:prstGeom>
          <a:noFill/>
        </p:spPr>
        <p:txBody>
          <a:bodyPr wrap="square" rtlCol="0">
            <a:spAutoFit/>
          </a:bodyPr>
          <a:lstStyle/>
          <a:p>
            <a:r>
              <a:rPr lang="en-US" sz="2000" b="1" u="sng" dirty="0" smtClean="0">
                <a:latin typeface="Arial" panose="020B0604020202020204" pitchFamily="34" charset="0"/>
                <a:cs typeface="Arial" panose="020B0604020202020204" pitchFamily="34" charset="0"/>
              </a:rPr>
              <a:t>Boyles  Apparatus</a:t>
            </a:r>
            <a:endParaRPr lang="en-US" sz="2000" b="1" u="sng" dirty="0">
              <a:latin typeface="Arial" panose="020B0604020202020204" pitchFamily="34" charset="0"/>
              <a:cs typeface="Arial" panose="020B0604020202020204" pitchFamily="34" charset="0"/>
            </a:endParaRPr>
          </a:p>
        </p:txBody>
      </p:sp>
      <p:pic>
        <p:nvPicPr>
          <p:cNvPr id="1026" name="Picture 2" descr="C:\Users\Nitin Biswas\Desktop\Boyels A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438150"/>
            <a:ext cx="4738255" cy="4705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tin Biswas\Desktop\Bo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8150"/>
            <a:ext cx="4440382"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5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8150"/>
            <a:ext cx="3429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8606" y="209550"/>
            <a:ext cx="5715000" cy="464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893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774" y="394141"/>
            <a:ext cx="3855026" cy="4463609"/>
          </a:xfrm>
          <a:prstGeom prst="rect">
            <a:avLst/>
          </a:prstGeom>
        </p:spPr>
      </p:pic>
      <p:sp>
        <p:nvSpPr>
          <p:cNvPr id="5" name="Rectangle 4"/>
          <p:cNvSpPr/>
          <p:nvPr/>
        </p:nvSpPr>
        <p:spPr>
          <a:xfrm>
            <a:off x="76200" y="514350"/>
            <a:ext cx="5136574" cy="3831818"/>
          </a:xfrm>
          <a:prstGeom prst="rect">
            <a:avLst/>
          </a:prstGeom>
        </p:spPr>
        <p:txBody>
          <a:bodyPr wrap="square">
            <a:spAutoFit/>
          </a:bodyPr>
          <a:lstStyle/>
          <a:p>
            <a:pPr algn="just">
              <a:lnSpc>
                <a:spcPct val="150000"/>
              </a:lnSpc>
            </a:pPr>
            <a:r>
              <a:rPr lang="en-US" dirty="0" smtClean="0">
                <a:cs typeface="Arial" panose="020B0604020202020204" pitchFamily="34" charset="0"/>
              </a:rPr>
              <a:t>Syringes prepared with medications that are expected to be used during an operation under general anesthesia maintained by </a:t>
            </a:r>
            <a:r>
              <a:rPr lang="en-US" dirty="0" err="1" smtClean="0">
                <a:cs typeface="Arial" panose="020B0604020202020204" pitchFamily="34" charset="0"/>
              </a:rPr>
              <a:t>sevoflurane</a:t>
            </a:r>
            <a:r>
              <a:rPr lang="en-US" dirty="0" smtClean="0">
                <a:cs typeface="Arial" panose="020B0604020202020204" pitchFamily="34" charset="0"/>
              </a:rPr>
              <a:t> gas:</a:t>
            </a:r>
          </a:p>
          <a:p>
            <a:pPr algn="just">
              <a:lnSpc>
                <a:spcPct val="150000"/>
              </a:lnSpc>
            </a:pPr>
            <a:r>
              <a:rPr lang="en-US" dirty="0" smtClean="0">
                <a:cs typeface="Arial" panose="020B0604020202020204" pitchFamily="34" charset="0"/>
              </a:rPr>
              <a:t>- </a:t>
            </a:r>
            <a:r>
              <a:rPr lang="en-US" dirty="0" err="1" smtClean="0">
                <a:cs typeface="Arial" panose="020B0604020202020204" pitchFamily="34" charset="0"/>
              </a:rPr>
              <a:t>Propofol</a:t>
            </a:r>
            <a:r>
              <a:rPr lang="en-US" dirty="0" smtClean="0">
                <a:cs typeface="Arial" panose="020B0604020202020204" pitchFamily="34" charset="0"/>
              </a:rPr>
              <a:t>, an hypnotic </a:t>
            </a:r>
          </a:p>
          <a:p>
            <a:pPr algn="just">
              <a:lnSpc>
                <a:spcPct val="150000"/>
              </a:lnSpc>
            </a:pPr>
            <a:r>
              <a:rPr lang="en-US" dirty="0" smtClean="0">
                <a:cs typeface="Arial" panose="020B0604020202020204" pitchFamily="34" charset="0"/>
              </a:rPr>
              <a:t>- Ephedrine, in case of hypotension </a:t>
            </a:r>
          </a:p>
          <a:p>
            <a:pPr algn="just">
              <a:lnSpc>
                <a:spcPct val="150000"/>
              </a:lnSpc>
            </a:pPr>
            <a:r>
              <a:rPr lang="en-US" dirty="0" smtClean="0">
                <a:cs typeface="Arial" panose="020B0604020202020204" pitchFamily="34" charset="0"/>
              </a:rPr>
              <a:t>- Fentanyl, for analgesia </a:t>
            </a:r>
          </a:p>
          <a:p>
            <a:pPr algn="just">
              <a:lnSpc>
                <a:spcPct val="150000"/>
              </a:lnSpc>
            </a:pPr>
            <a:r>
              <a:rPr lang="en-US" dirty="0" smtClean="0">
                <a:cs typeface="Arial" panose="020B0604020202020204" pitchFamily="34" charset="0"/>
              </a:rPr>
              <a:t>- </a:t>
            </a:r>
            <a:r>
              <a:rPr lang="en-US" dirty="0" err="1" smtClean="0">
                <a:cs typeface="Arial" panose="020B0604020202020204" pitchFamily="34" charset="0"/>
              </a:rPr>
              <a:t>Atracurium</a:t>
            </a:r>
            <a:r>
              <a:rPr lang="en-US" dirty="0" smtClean="0">
                <a:cs typeface="Arial" panose="020B0604020202020204" pitchFamily="34" charset="0"/>
              </a:rPr>
              <a:t>, for neuromuscular blockade </a:t>
            </a:r>
          </a:p>
          <a:p>
            <a:pPr algn="just">
              <a:lnSpc>
                <a:spcPct val="150000"/>
              </a:lnSpc>
            </a:pPr>
            <a:r>
              <a:rPr lang="en-US" dirty="0" smtClean="0">
                <a:cs typeface="Arial" panose="020B0604020202020204" pitchFamily="34" charset="0"/>
              </a:rPr>
              <a:t>- </a:t>
            </a:r>
            <a:r>
              <a:rPr lang="en-US" dirty="0" err="1" smtClean="0">
                <a:cs typeface="Arial" panose="020B0604020202020204" pitchFamily="34" charset="0"/>
              </a:rPr>
              <a:t>Glycopyrronium</a:t>
            </a:r>
            <a:r>
              <a:rPr lang="en-US" dirty="0" smtClean="0">
                <a:cs typeface="Arial" panose="020B0604020202020204" pitchFamily="34" charset="0"/>
              </a:rPr>
              <a:t> bromide (here under trade name "</a:t>
            </a:r>
            <a:r>
              <a:rPr lang="en-US" dirty="0" err="1" smtClean="0">
                <a:cs typeface="Arial" panose="020B0604020202020204" pitchFamily="34" charset="0"/>
              </a:rPr>
              <a:t>Robinul</a:t>
            </a:r>
            <a:r>
              <a:rPr lang="en-US" dirty="0" smtClean="0">
                <a:cs typeface="Arial" panose="020B0604020202020204" pitchFamily="34" charset="0"/>
              </a:rPr>
              <a:t>"), reducing secretions</a:t>
            </a:r>
            <a:endParaRPr lang="en-US" dirty="0">
              <a:cs typeface="Arial" panose="020B0604020202020204" pitchFamily="34" charset="0"/>
            </a:endParaRPr>
          </a:p>
        </p:txBody>
      </p:sp>
    </p:spTree>
    <p:extLst>
      <p:ext uri="{BB962C8B-B14F-4D97-AF65-F5344CB8AC3E}">
        <p14:creationId xmlns:p14="http://schemas.microsoft.com/office/powerpoint/2010/main" val="2854622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457200"/>
          </a:xfrm>
        </p:spPr>
        <p:txBody>
          <a:bodyPr>
            <a:noAutofit/>
          </a:bodyPr>
          <a:lstStyle/>
          <a:p>
            <a:r>
              <a:rPr lang="en-US" sz="2200" b="1" dirty="0" err="1" smtClean="0">
                <a:latin typeface="Arial" panose="020B0604020202020204" pitchFamily="34" charset="0"/>
                <a:cs typeface="Arial" panose="020B0604020202020204" pitchFamily="34" charset="0"/>
              </a:rPr>
              <a:t>Guedel's</a:t>
            </a:r>
            <a:r>
              <a:rPr lang="en-US" sz="2200" b="1" dirty="0" smtClean="0">
                <a:latin typeface="Arial" panose="020B0604020202020204" pitchFamily="34" charset="0"/>
                <a:cs typeface="Arial" panose="020B0604020202020204" pitchFamily="34" charset="0"/>
              </a:rPr>
              <a:t> classification</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514350"/>
            <a:ext cx="8991600" cy="4419600"/>
          </a:xfrm>
        </p:spPr>
        <p:txBody>
          <a:bodyPr>
            <a:normAutofit fontScale="85000" lnSpcReduction="10000"/>
          </a:bodyPr>
          <a:lstStyle/>
          <a:p>
            <a:pPr marL="0" indent="0" algn="just">
              <a:lnSpc>
                <a:spcPct val="170000"/>
              </a:lnSpc>
              <a:buNone/>
            </a:pPr>
            <a:r>
              <a:rPr lang="en-US" sz="2000" b="1" dirty="0" err="1">
                <a:cs typeface="Arial" panose="020B0604020202020204" pitchFamily="34" charset="0"/>
              </a:rPr>
              <a:t>Guedel's</a:t>
            </a:r>
            <a:r>
              <a:rPr lang="en-US" sz="2000" b="1" dirty="0">
                <a:cs typeface="Arial" panose="020B0604020202020204" pitchFamily="34" charset="0"/>
              </a:rPr>
              <a:t> classification</a:t>
            </a:r>
            <a:r>
              <a:rPr lang="en-US" sz="2000" dirty="0">
                <a:cs typeface="Arial" panose="020B0604020202020204" pitchFamily="34" charset="0"/>
              </a:rPr>
              <a:t> is a means of assessing of depth of </a:t>
            </a:r>
            <a:r>
              <a:rPr lang="en-US" sz="2000" dirty="0">
                <a:cs typeface="Arial" panose="020B0604020202020204" pitchFamily="34" charset="0"/>
                <a:hlinkClick r:id="rId2" tooltip="General anaesthesia"/>
              </a:rPr>
              <a:t>general anesthesia</a:t>
            </a:r>
            <a:r>
              <a:rPr lang="en-US" sz="2000" dirty="0">
                <a:cs typeface="Arial" panose="020B0604020202020204" pitchFamily="34" charset="0"/>
              </a:rPr>
              <a:t> introduced by </a:t>
            </a:r>
            <a:r>
              <a:rPr lang="en-US" sz="2000" dirty="0">
                <a:cs typeface="Arial" panose="020B0604020202020204" pitchFamily="34" charset="0"/>
                <a:hlinkClick r:id="rId3" tooltip="Arthur Ernest Guedel"/>
              </a:rPr>
              <a:t>Arthur Ernest </a:t>
            </a:r>
            <a:r>
              <a:rPr lang="en-US" sz="2000" dirty="0" err="1">
                <a:cs typeface="Arial" panose="020B0604020202020204" pitchFamily="34" charset="0"/>
                <a:hlinkClick r:id="rId3" tooltip="Arthur Ernest Guedel"/>
              </a:rPr>
              <a:t>Guedel</a:t>
            </a:r>
            <a:r>
              <a:rPr lang="en-US" sz="2000" dirty="0">
                <a:cs typeface="Arial" panose="020B0604020202020204" pitchFamily="34" charset="0"/>
              </a:rPr>
              <a:t> (1883-1956) in 1937.</a:t>
            </a:r>
            <a:endParaRPr lang="en-US" sz="2000" dirty="0" smtClean="0">
              <a:cs typeface="Arial" panose="020B0604020202020204" pitchFamily="34" charset="0"/>
            </a:endParaRPr>
          </a:p>
          <a:p>
            <a:pPr marL="0" indent="0" algn="just">
              <a:lnSpc>
                <a:spcPct val="170000"/>
              </a:lnSpc>
              <a:buNone/>
            </a:pPr>
            <a:r>
              <a:rPr lang="en-US" sz="2000" dirty="0" smtClean="0">
                <a:cs typeface="Arial" panose="020B0604020202020204" pitchFamily="34" charset="0"/>
              </a:rPr>
              <a:t>	This </a:t>
            </a:r>
            <a:r>
              <a:rPr lang="en-US" sz="2000" dirty="0">
                <a:cs typeface="Arial" panose="020B0604020202020204" pitchFamily="34" charset="0"/>
              </a:rPr>
              <a:t>classification was designed for use of a sole inhalational anesthetic agent, </a:t>
            </a:r>
            <a:r>
              <a:rPr lang="en-US" sz="2000" dirty="0">
                <a:cs typeface="Arial" panose="020B0604020202020204" pitchFamily="34" charset="0"/>
                <a:hlinkClick r:id="rId4" tooltip="Diethyl ether"/>
              </a:rPr>
              <a:t>diethyl ether</a:t>
            </a:r>
            <a:r>
              <a:rPr lang="en-US" sz="2000" dirty="0">
                <a:cs typeface="Arial" panose="020B0604020202020204" pitchFamily="34" charset="0"/>
              </a:rPr>
              <a:t> (commonly referred to as simply "ether"), in patients who were usually </a:t>
            </a:r>
            <a:r>
              <a:rPr lang="en-US" sz="2000" dirty="0" err="1" smtClean="0">
                <a:cs typeface="Arial" panose="020B0604020202020204" pitchFamily="34" charset="0"/>
                <a:hlinkClick r:id="rId5" tooltip="Premedication"/>
              </a:rPr>
              <a:t>premedicated</a:t>
            </a:r>
            <a:r>
              <a:rPr lang="en-US" sz="2000" dirty="0">
                <a:cs typeface="Arial" panose="020B0604020202020204" pitchFamily="34" charset="0"/>
              </a:rPr>
              <a:t> with </a:t>
            </a:r>
            <a:r>
              <a:rPr lang="en-US" sz="2000" dirty="0">
                <a:cs typeface="Arial" panose="020B0604020202020204" pitchFamily="34" charset="0"/>
                <a:hlinkClick r:id="rId6" tooltip="Morphine"/>
              </a:rPr>
              <a:t>morphine</a:t>
            </a:r>
            <a:r>
              <a:rPr lang="en-US" sz="2000" dirty="0">
                <a:cs typeface="Arial" panose="020B0604020202020204" pitchFamily="34" charset="0"/>
              </a:rPr>
              <a:t> and </a:t>
            </a:r>
            <a:r>
              <a:rPr lang="en-US" sz="2000" dirty="0">
                <a:cs typeface="Arial" panose="020B0604020202020204" pitchFamily="34" charset="0"/>
                <a:hlinkClick r:id="rId7" tooltip="Atropine"/>
              </a:rPr>
              <a:t>atropine</a:t>
            </a:r>
            <a:r>
              <a:rPr lang="en-US" sz="2000" dirty="0" smtClean="0">
                <a:cs typeface="Arial" panose="020B0604020202020204" pitchFamily="34" charset="0"/>
              </a:rPr>
              <a:t>.</a:t>
            </a:r>
          </a:p>
          <a:p>
            <a:pPr marL="0" indent="0" algn="just">
              <a:lnSpc>
                <a:spcPct val="170000"/>
              </a:lnSpc>
              <a:buNone/>
            </a:pPr>
            <a:r>
              <a:rPr lang="en-US" sz="2000" b="1" dirty="0">
                <a:cs typeface="Arial" panose="020B0604020202020204" pitchFamily="34" charset="0"/>
              </a:rPr>
              <a:t>S</a:t>
            </a:r>
            <a:r>
              <a:rPr lang="en-US" sz="2000" b="1" dirty="0" smtClean="0">
                <a:cs typeface="Arial" panose="020B0604020202020204" pitchFamily="34" charset="0"/>
              </a:rPr>
              <a:t>tage </a:t>
            </a:r>
            <a:r>
              <a:rPr lang="en-US" sz="2000" b="1" dirty="0">
                <a:cs typeface="Arial" panose="020B0604020202020204" pitchFamily="34" charset="0"/>
              </a:rPr>
              <a:t>I</a:t>
            </a:r>
            <a:r>
              <a:rPr lang="en-US" sz="2000" dirty="0">
                <a:cs typeface="Arial" panose="020B0604020202020204" pitchFamily="34" charset="0"/>
              </a:rPr>
              <a:t> (stage of analgesia or disorientation): from beginning of induction of general anesthesia to loss of consciousness.</a:t>
            </a:r>
          </a:p>
          <a:p>
            <a:pPr marL="0" indent="0" algn="just">
              <a:lnSpc>
                <a:spcPct val="170000"/>
              </a:lnSpc>
              <a:buNone/>
            </a:pPr>
            <a:r>
              <a:rPr lang="en-US" sz="2000" b="1" dirty="0">
                <a:cs typeface="Arial" panose="020B0604020202020204" pitchFamily="34" charset="0"/>
              </a:rPr>
              <a:t>Stage II</a:t>
            </a:r>
            <a:r>
              <a:rPr lang="en-US" sz="2000" dirty="0">
                <a:cs typeface="Arial" panose="020B0604020202020204" pitchFamily="34" charset="0"/>
              </a:rPr>
              <a:t> (stage of excitement or delirium): from loss of consciousness to onset of automatic breathing. Eyelash reflex disappear but other reflexes remain intact and coughing, vomiting and struggling may occur; respiration can be irregular with breath-holding.</a:t>
            </a:r>
          </a:p>
          <a:p>
            <a:pPr marL="0" indent="0" algn="just">
              <a:lnSpc>
                <a:spcPct val="170000"/>
              </a:lnSpc>
              <a:buNone/>
            </a:pPr>
            <a:endParaRPr lang="en-US" sz="2000" dirty="0">
              <a:cs typeface="Arial" panose="020B0604020202020204" pitchFamily="34" charset="0"/>
            </a:endParaRPr>
          </a:p>
        </p:txBody>
      </p:sp>
    </p:spTree>
    <p:extLst>
      <p:ext uri="{BB962C8B-B14F-4D97-AF65-F5344CB8AC3E}">
        <p14:creationId xmlns:p14="http://schemas.microsoft.com/office/powerpoint/2010/main" val="3543556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9550"/>
            <a:ext cx="8839200" cy="4800600"/>
          </a:xfrm>
        </p:spPr>
        <p:txBody>
          <a:bodyPr>
            <a:noAutofit/>
          </a:bodyPr>
          <a:lstStyle/>
          <a:p>
            <a:pPr marL="0" indent="0" algn="just">
              <a:lnSpc>
                <a:spcPct val="150000"/>
              </a:lnSpc>
              <a:buNone/>
            </a:pPr>
            <a:r>
              <a:rPr lang="en-US" sz="1800" b="1" dirty="0">
                <a:cs typeface="Arial" panose="020B0604020202020204" pitchFamily="34" charset="0"/>
              </a:rPr>
              <a:t>Stage III</a:t>
            </a:r>
            <a:r>
              <a:rPr lang="en-US" sz="1800" dirty="0">
                <a:cs typeface="Arial" panose="020B0604020202020204" pitchFamily="34" charset="0"/>
              </a:rPr>
              <a:t> (stage of surgical anesthesia): from onset of automatic respiration to respiratory paralysis. It is divided into four planes</a:t>
            </a:r>
            <a:r>
              <a:rPr lang="en-US" sz="1800" dirty="0" smtClean="0">
                <a:cs typeface="Arial" panose="020B0604020202020204" pitchFamily="34" charset="0"/>
              </a:rPr>
              <a:t>:</a:t>
            </a:r>
            <a:endParaRPr lang="en-US" sz="1800" dirty="0">
              <a:cs typeface="Arial" panose="020B0604020202020204" pitchFamily="34" charset="0"/>
            </a:endParaRPr>
          </a:p>
          <a:p>
            <a:pPr marL="0" indent="0" algn="just">
              <a:lnSpc>
                <a:spcPct val="150000"/>
              </a:lnSpc>
              <a:buNone/>
            </a:pPr>
            <a:r>
              <a:rPr lang="en-US" sz="1800" b="1" i="1" dirty="0">
                <a:cs typeface="Arial" panose="020B0604020202020204" pitchFamily="34" charset="0"/>
              </a:rPr>
              <a:t>Plane I</a:t>
            </a:r>
            <a:r>
              <a:rPr lang="en-US" sz="1800" dirty="0">
                <a:cs typeface="Arial" panose="020B0604020202020204" pitchFamily="34" charset="0"/>
              </a:rPr>
              <a:t> - from onset of automatic respiration to cessation of eyeball movements. Eyelid reflex is lost, swallowing reflex disappears, marked eyeball movement may occur but </a:t>
            </a:r>
            <a:r>
              <a:rPr lang="en-US" sz="1800" dirty="0" err="1">
                <a:cs typeface="Arial" panose="020B0604020202020204" pitchFamily="34" charset="0"/>
              </a:rPr>
              <a:t>conjunctival</a:t>
            </a:r>
            <a:r>
              <a:rPr lang="en-US" sz="1800" dirty="0">
                <a:cs typeface="Arial" panose="020B0604020202020204" pitchFamily="34" charset="0"/>
              </a:rPr>
              <a:t> reflex is lost at the bottom of the </a:t>
            </a:r>
            <a:r>
              <a:rPr lang="en-US" sz="1800" dirty="0" smtClean="0">
                <a:cs typeface="Arial" panose="020B0604020202020204" pitchFamily="34" charset="0"/>
              </a:rPr>
              <a:t>plane</a:t>
            </a:r>
            <a:endParaRPr lang="en-US" sz="1800" dirty="0">
              <a:cs typeface="Arial" panose="020B0604020202020204" pitchFamily="34" charset="0"/>
            </a:endParaRPr>
          </a:p>
          <a:p>
            <a:pPr marL="0" indent="0" algn="just">
              <a:lnSpc>
                <a:spcPct val="150000"/>
              </a:lnSpc>
              <a:buNone/>
            </a:pPr>
            <a:r>
              <a:rPr lang="en-US" sz="1800" b="1" i="1" dirty="0">
                <a:cs typeface="Arial" panose="020B0604020202020204" pitchFamily="34" charset="0"/>
              </a:rPr>
              <a:t>Plane II</a:t>
            </a:r>
            <a:r>
              <a:rPr lang="en-US" sz="1800" dirty="0">
                <a:cs typeface="Arial" panose="020B0604020202020204" pitchFamily="34" charset="0"/>
              </a:rPr>
              <a:t> - from cessation of eyeball movements to beginning of paralysis of intercostal muscles. Laryngeal reflex is lost although inflammation of the upper respiratory tract increases reflex irritability, corneal reflex disappears, </a:t>
            </a:r>
            <a:r>
              <a:rPr lang="en-US" sz="1800" dirty="0">
                <a:cs typeface="Arial" panose="020B0604020202020204" pitchFamily="34" charset="0"/>
                <a:hlinkClick r:id="rId3" tooltip="Lacrimation"/>
              </a:rPr>
              <a:t>secretion of tears</a:t>
            </a:r>
            <a:r>
              <a:rPr lang="en-US" sz="1800" dirty="0">
                <a:cs typeface="Arial" panose="020B0604020202020204" pitchFamily="34" charset="0"/>
              </a:rPr>
              <a:t> increases (a useful sign of light anesthesia), respiration is automatic and regular, movement and deep breathing as a response to skin stimulation disappears</a:t>
            </a:r>
            <a:r>
              <a:rPr lang="en-US" sz="1800" dirty="0" smtClean="0">
                <a:cs typeface="Arial" panose="020B0604020202020204" pitchFamily="34" charset="0"/>
              </a:rPr>
              <a:t>.</a:t>
            </a:r>
            <a:endParaRPr lang="en-US" sz="1800" dirty="0">
              <a:cs typeface="Arial" panose="020B0604020202020204" pitchFamily="34" charset="0"/>
            </a:endParaRPr>
          </a:p>
        </p:txBody>
      </p:sp>
    </p:spTree>
    <p:extLst>
      <p:ext uri="{BB962C8B-B14F-4D97-AF65-F5344CB8AC3E}">
        <p14:creationId xmlns:p14="http://schemas.microsoft.com/office/powerpoint/2010/main" val="2257647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1950"/>
            <a:ext cx="8763000" cy="4343400"/>
          </a:xfrm>
        </p:spPr>
        <p:txBody>
          <a:bodyPr>
            <a:noAutofit/>
          </a:bodyPr>
          <a:lstStyle/>
          <a:p>
            <a:pPr marL="0" indent="0" algn="just">
              <a:lnSpc>
                <a:spcPct val="150000"/>
              </a:lnSpc>
              <a:buNone/>
            </a:pPr>
            <a:r>
              <a:rPr lang="en-US" sz="1800" b="1" i="1" dirty="0">
                <a:cs typeface="Arial" panose="020B0604020202020204" pitchFamily="34" charset="0"/>
              </a:rPr>
              <a:t>Plane III</a:t>
            </a:r>
            <a:r>
              <a:rPr lang="en-US" sz="1800" dirty="0">
                <a:cs typeface="Arial" panose="020B0604020202020204" pitchFamily="34" charset="0"/>
              </a:rPr>
              <a:t> - from beginning to completion of intercostal muscle paralysis. Diaphragmatic respiration persists but there is progressive intercostal paralysis, pupils dilated and light reflex is abolished. The laryngeal reflex lost in plane II can still be initiated by painful stimuli arising from the dilatation of anus or cervix. This was the desired plane for surgery when </a:t>
            </a:r>
            <a:r>
              <a:rPr lang="en-US" sz="1800" dirty="0">
                <a:cs typeface="Arial" panose="020B0604020202020204" pitchFamily="34" charset="0"/>
                <a:hlinkClick r:id="rId2" tooltip="Muscle relaxant"/>
              </a:rPr>
              <a:t>muscle relaxants</a:t>
            </a:r>
            <a:r>
              <a:rPr lang="en-US" sz="1800" dirty="0">
                <a:cs typeface="Arial" panose="020B0604020202020204" pitchFamily="34" charset="0"/>
              </a:rPr>
              <a:t> were not used.</a:t>
            </a:r>
          </a:p>
          <a:p>
            <a:pPr marL="0" indent="0" algn="just">
              <a:lnSpc>
                <a:spcPct val="150000"/>
              </a:lnSpc>
              <a:buNone/>
            </a:pPr>
            <a:r>
              <a:rPr lang="en-US" sz="1800" b="1" i="1" dirty="0">
                <a:cs typeface="Arial" panose="020B0604020202020204" pitchFamily="34" charset="0"/>
              </a:rPr>
              <a:t>Plane IV</a:t>
            </a:r>
            <a:r>
              <a:rPr lang="en-US" sz="1800" dirty="0">
                <a:cs typeface="Arial" panose="020B0604020202020204" pitchFamily="34" charset="0"/>
              </a:rPr>
              <a:t> - from complete intercostal paralysis to diaphragmatic paralysis (</a:t>
            </a:r>
            <a:r>
              <a:rPr lang="en-US" sz="1800" dirty="0">
                <a:cs typeface="Arial" panose="020B0604020202020204" pitchFamily="34" charset="0"/>
                <a:hlinkClick r:id="rId3" tooltip="Apnea"/>
              </a:rPr>
              <a:t>apnea</a:t>
            </a:r>
            <a:r>
              <a:rPr lang="en-US" sz="1800" dirty="0">
                <a:cs typeface="Arial" panose="020B0604020202020204" pitchFamily="34" charset="0"/>
              </a:rPr>
              <a:t>).</a:t>
            </a:r>
          </a:p>
          <a:p>
            <a:pPr marL="0" indent="0" algn="just">
              <a:lnSpc>
                <a:spcPct val="150000"/>
              </a:lnSpc>
              <a:buNone/>
            </a:pPr>
            <a:r>
              <a:rPr lang="en-US" sz="1800" b="1" dirty="0">
                <a:cs typeface="Arial" panose="020B0604020202020204" pitchFamily="34" charset="0"/>
              </a:rPr>
              <a:t>Stage IV</a:t>
            </a:r>
            <a:r>
              <a:rPr lang="en-US" sz="1800" dirty="0">
                <a:cs typeface="Arial" panose="020B0604020202020204" pitchFamily="34" charset="0"/>
              </a:rPr>
              <a:t>: from </a:t>
            </a:r>
            <a:r>
              <a:rPr lang="en-US" sz="1800" dirty="0">
                <a:cs typeface="Arial" panose="020B0604020202020204" pitchFamily="34" charset="0"/>
                <a:hlinkClick r:id="rId4" tooltip="Respiratory arrest"/>
              </a:rPr>
              <a:t>stoppage of respiration</a:t>
            </a:r>
            <a:r>
              <a:rPr lang="en-US" sz="1800" dirty="0">
                <a:cs typeface="Arial" panose="020B0604020202020204" pitchFamily="34" charset="0"/>
              </a:rPr>
              <a:t> till death. Anesthetic overdose-caused medullary paralysis with respiratory arrest and vasomotor collapse. Pupils are widely dilated and muscles are relaxed.</a:t>
            </a:r>
          </a:p>
          <a:p>
            <a:endParaRPr lang="en-US" sz="1800" dirty="0"/>
          </a:p>
        </p:txBody>
      </p:sp>
    </p:spTree>
    <p:extLst>
      <p:ext uri="{BB962C8B-B14F-4D97-AF65-F5344CB8AC3E}">
        <p14:creationId xmlns:p14="http://schemas.microsoft.com/office/powerpoint/2010/main" val="57095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6482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
            <a:ext cx="45720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92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548879"/>
          </a:xfrm>
        </p:spPr>
        <p:txBody>
          <a:bodyPr>
            <a:normAutofit/>
          </a:bodyPr>
          <a:lstStyle/>
          <a:p>
            <a:r>
              <a:rPr lang="en-US" sz="2200" b="1" dirty="0" smtClean="0">
                <a:latin typeface="Arial" panose="020B0604020202020204" pitchFamily="34" charset="0"/>
                <a:cs typeface="Arial" panose="020B0604020202020204" pitchFamily="34" charset="0"/>
              </a:rPr>
              <a:t>Definition</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628650"/>
            <a:ext cx="8610600" cy="4286250"/>
          </a:xfrm>
        </p:spPr>
        <p:txBody>
          <a:bodyPr>
            <a:normAutofit fontScale="92500" lnSpcReduction="10000"/>
          </a:bodyPr>
          <a:lstStyle/>
          <a:p>
            <a:pPr algn="just">
              <a:lnSpc>
                <a:spcPct val="150000"/>
              </a:lnSpc>
            </a:pPr>
            <a:r>
              <a:rPr lang="en-US" sz="2400" dirty="0">
                <a:cs typeface="Arial" panose="020B0604020202020204" pitchFamily="34" charset="0"/>
              </a:rPr>
              <a:t>Greek "without </a:t>
            </a:r>
            <a:r>
              <a:rPr lang="en-US" sz="2400" dirty="0" smtClean="0">
                <a:cs typeface="Arial" panose="020B0604020202020204" pitchFamily="34" charset="0"/>
              </a:rPr>
              <a:t>sensation“. It is </a:t>
            </a:r>
            <a:r>
              <a:rPr lang="en-US" sz="2400" dirty="0">
                <a:cs typeface="Arial" panose="020B0604020202020204" pitchFamily="34" charset="0"/>
              </a:rPr>
              <a:t>a state of controlled, temporary loss of sensation </a:t>
            </a:r>
            <a:r>
              <a:rPr lang="en-US" sz="2400" dirty="0" smtClean="0">
                <a:cs typeface="Arial" panose="020B0604020202020204" pitchFamily="34" charset="0"/>
              </a:rPr>
              <a:t>and/or consciousness </a:t>
            </a:r>
            <a:r>
              <a:rPr lang="en-US" sz="2400" dirty="0">
                <a:cs typeface="Arial" panose="020B0604020202020204" pitchFamily="34" charset="0"/>
              </a:rPr>
              <a:t>that is induced for medical purposes</a:t>
            </a:r>
            <a:r>
              <a:rPr lang="en-US" sz="2400" dirty="0" smtClean="0">
                <a:cs typeface="Arial" panose="020B0604020202020204" pitchFamily="34" charset="0"/>
              </a:rPr>
              <a:t>.</a:t>
            </a:r>
          </a:p>
          <a:p>
            <a:pPr algn="just">
              <a:lnSpc>
                <a:spcPct val="150000"/>
              </a:lnSpc>
            </a:pPr>
            <a:endParaRPr lang="en-US" sz="2400" dirty="0" smtClean="0">
              <a:cs typeface="Arial" panose="020B0604020202020204" pitchFamily="34" charset="0"/>
            </a:endParaRPr>
          </a:p>
          <a:p>
            <a:pPr algn="just">
              <a:lnSpc>
                <a:spcPct val="150000"/>
              </a:lnSpc>
            </a:pPr>
            <a:r>
              <a:rPr lang="en-US" sz="2400" dirty="0">
                <a:cs typeface="Arial" panose="020B0604020202020204" pitchFamily="34" charset="0"/>
              </a:rPr>
              <a:t>It may include some or all of </a:t>
            </a:r>
            <a:r>
              <a:rPr lang="en-US" sz="2400" dirty="0" smtClean="0">
                <a:cs typeface="Arial" panose="020B0604020202020204" pitchFamily="34" charset="0"/>
              </a:rPr>
              <a:t>:</a:t>
            </a:r>
          </a:p>
          <a:p>
            <a:pPr marL="571500" indent="-571500" algn="just">
              <a:lnSpc>
                <a:spcPct val="150000"/>
              </a:lnSpc>
              <a:buFont typeface="+mj-lt"/>
              <a:buAutoNum type="romanLcPeriod"/>
            </a:pPr>
            <a:r>
              <a:rPr lang="en-US" sz="2400" dirty="0">
                <a:solidFill>
                  <a:srgbClr val="0070C0"/>
                </a:solidFill>
                <a:cs typeface="Arial" panose="020B0604020202020204" pitchFamily="34" charset="0"/>
              </a:rPr>
              <a:t>A</a:t>
            </a:r>
            <a:r>
              <a:rPr lang="en-US" sz="2400" dirty="0" smtClean="0">
                <a:solidFill>
                  <a:srgbClr val="0070C0"/>
                </a:solidFill>
                <a:cs typeface="Arial" panose="020B0604020202020204" pitchFamily="34" charset="0"/>
              </a:rPr>
              <a:t>nalgesia</a:t>
            </a:r>
            <a:r>
              <a:rPr lang="en-US" sz="2400" dirty="0" smtClean="0">
                <a:cs typeface="Arial" panose="020B0604020202020204" pitchFamily="34" charset="0"/>
              </a:rPr>
              <a:t> </a:t>
            </a:r>
            <a:r>
              <a:rPr lang="en-US" sz="2400" dirty="0">
                <a:cs typeface="Arial" panose="020B0604020202020204" pitchFamily="34" charset="0"/>
              </a:rPr>
              <a:t>(relief from or prevention of </a:t>
            </a:r>
            <a:r>
              <a:rPr lang="en-US" sz="2400" dirty="0" smtClean="0">
                <a:cs typeface="Arial" panose="020B0604020202020204" pitchFamily="34" charset="0"/>
              </a:rPr>
              <a:t>pain),</a:t>
            </a:r>
          </a:p>
          <a:p>
            <a:pPr marL="571500" indent="-571500" algn="just">
              <a:lnSpc>
                <a:spcPct val="150000"/>
              </a:lnSpc>
              <a:buFont typeface="+mj-lt"/>
              <a:buAutoNum type="romanLcPeriod"/>
            </a:pPr>
            <a:r>
              <a:rPr lang="en-US" sz="2400" dirty="0">
                <a:solidFill>
                  <a:srgbClr val="0070C0"/>
                </a:solidFill>
                <a:cs typeface="Arial" panose="020B0604020202020204" pitchFamily="34" charset="0"/>
              </a:rPr>
              <a:t>P</a:t>
            </a:r>
            <a:r>
              <a:rPr lang="en-US" sz="2400" dirty="0" smtClean="0">
                <a:solidFill>
                  <a:srgbClr val="0070C0"/>
                </a:solidFill>
                <a:cs typeface="Arial" panose="020B0604020202020204" pitchFamily="34" charset="0"/>
              </a:rPr>
              <a:t>aralysis</a:t>
            </a:r>
            <a:r>
              <a:rPr lang="en-US" sz="2400" dirty="0" smtClean="0">
                <a:cs typeface="Arial" panose="020B0604020202020204" pitchFamily="34" charset="0"/>
              </a:rPr>
              <a:t> </a:t>
            </a:r>
            <a:r>
              <a:rPr lang="en-US" sz="2400" dirty="0">
                <a:cs typeface="Arial" panose="020B0604020202020204" pitchFamily="34" charset="0"/>
              </a:rPr>
              <a:t>(muscle relaxation), </a:t>
            </a:r>
            <a:endParaRPr lang="en-US" sz="2400" dirty="0" smtClean="0">
              <a:cs typeface="Arial" panose="020B0604020202020204" pitchFamily="34" charset="0"/>
            </a:endParaRPr>
          </a:p>
          <a:p>
            <a:pPr marL="571500" indent="-571500" algn="just">
              <a:lnSpc>
                <a:spcPct val="150000"/>
              </a:lnSpc>
              <a:buFont typeface="+mj-lt"/>
              <a:buAutoNum type="romanLcPeriod"/>
            </a:pPr>
            <a:r>
              <a:rPr lang="en-US" sz="2400" dirty="0">
                <a:solidFill>
                  <a:srgbClr val="0070C0"/>
                </a:solidFill>
                <a:cs typeface="Arial" panose="020B0604020202020204" pitchFamily="34" charset="0"/>
              </a:rPr>
              <a:t>A</a:t>
            </a:r>
            <a:r>
              <a:rPr lang="en-US" sz="2400" dirty="0" smtClean="0">
                <a:solidFill>
                  <a:srgbClr val="0070C0"/>
                </a:solidFill>
                <a:cs typeface="Arial" panose="020B0604020202020204" pitchFamily="34" charset="0"/>
              </a:rPr>
              <a:t>mnesia</a:t>
            </a:r>
            <a:r>
              <a:rPr lang="en-US" sz="2400" dirty="0" smtClean="0">
                <a:cs typeface="Arial" panose="020B0604020202020204" pitchFamily="34" charset="0"/>
              </a:rPr>
              <a:t> </a:t>
            </a:r>
            <a:r>
              <a:rPr lang="en-US" sz="2400" dirty="0">
                <a:cs typeface="Arial" panose="020B0604020202020204" pitchFamily="34" charset="0"/>
              </a:rPr>
              <a:t>(loss of memory), and </a:t>
            </a:r>
            <a:endParaRPr lang="en-US" sz="2400" dirty="0" smtClean="0">
              <a:cs typeface="Arial" panose="020B0604020202020204" pitchFamily="34" charset="0"/>
            </a:endParaRPr>
          </a:p>
          <a:p>
            <a:pPr marL="571500" indent="-571500" algn="just">
              <a:lnSpc>
                <a:spcPct val="150000"/>
              </a:lnSpc>
              <a:buFont typeface="+mj-lt"/>
              <a:buAutoNum type="romanLcPeriod"/>
            </a:pPr>
            <a:r>
              <a:rPr lang="en-US" sz="2400" dirty="0">
                <a:solidFill>
                  <a:srgbClr val="0070C0"/>
                </a:solidFill>
                <a:cs typeface="Arial" panose="020B0604020202020204" pitchFamily="34" charset="0"/>
              </a:rPr>
              <a:t>U</a:t>
            </a:r>
            <a:r>
              <a:rPr lang="en-US" sz="2400" dirty="0" smtClean="0">
                <a:solidFill>
                  <a:srgbClr val="0070C0"/>
                </a:solidFill>
                <a:cs typeface="Arial" panose="020B0604020202020204" pitchFamily="34" charset="0"/>
              </a:rPr>
              <a:t>nconsciousness</a:t>
            </a:r>
            <a:r>
              <a:rPr lang="en-US" sz="2400" dirty="0" smtClean="0">
                <a:cs typeface="Arial" panose="020B0604020202020204" pitchFamily="34" charset="0"/>
              </a:rPr>
              <a:t> </a:t>
            </a:r>
            <a:endParaRPr lang="en-US" sz="2400" dirty="0">
              <a:cs typeface="Arial" panose="020B0604020202020204" pitchFamily="34" charset="0"/>
            </a:endParaRPr>
          </a:p>
        </p:txBody>
      </p:sp>
    </p:spTree>
    <p:extLst>
      <p:ext uri="{BB962C8B-B14F-4D97-AF65-F5344CB8AC3E}">
        <p14:creationId xmlns:p14="http://schemas.microsoft.com/office/powerpoint/2010/main" val="787579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21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9550"/>
            <a:ext cx="8534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095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460771"/>
          </a:xfrm>
        </p:spPr>
        <p:txBody>
          <a:bodyPr>
            <a:normAutofit/>
          </a:bodyPr>
          <a:lstStyle/>
          <a:p>
            <a:r>
              <a:rPr lang="en-US" sz="2200" b="1" dirty="0" smtClean="0">
                <a:latin typeface="Arial" panose="020B0604020202020204" pitchFamily="34" charset="0"/>
                <a:cs typeface="Arial" panose="020B0604020202020204" pitchFamily="34" charset="0"/>
              </a:rPr>
              <a:t>Nitrous Oxide</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95350"/>
            <a:ext cx="8305800" cy="3276600"/>
          </a:xfrm>
        </p:spPr>
        <p:txBody>
          <a:bodyPr>
            <a:normAutofit lnSpcReduction="10000"/>
          </a:bodyPr>
          <a:lstStyle/>
          <a:p>
            <a:pPr marL="0" indent="0" algn="just">
              <a:lnSpc>
                <a:spcPct val="150000"/>
              </a:lnSpc>
              <a:buNone/>
            </a:pPr>
            <a:r>
              <a:rPr lang="en-US" sz="1800" dirty="0" smtClean="0">
                <a:cs typeface="Arial" panose="020B0604020202020204" pitchFamily="34" charset="0"/>
              </a:rPr>
              <a:t>Nitrous </a:t>
            </a:r>
            <a:r>
              <a:rPr lang="en-US" sz="1800" dirty="0">
                <a:cs typeface="Arial" panose="020B0604020202020204" pitchFamily="34" charset="0"/>
              </a:rPr>
              <a:t>oxide (N 2 O; </a:t>
            </a:r>
            <a:r>
              <a:rPr lang="en-US" sz="1800" dirty="0">
                <a:solidFill>
                  <a:srgbClr val="0070C0"/>
                </a:solidFill>
                <a:cs typeface="Arial" panose="020B0604020202020204" pitchFamily="34" charset="0"/>
              </a:rPr>
              <a:t>laughing gas</a:t>
            </a:r>
            <a:r>
              <a:rPr lang="en-US" sz="1800" dirty="0">
                <a:cs typeface="Arial" panose="020B0604020202020204" pitchFamily="34" charset="0"/>
              </a:rPr>
              <a:t>) is colorless and essentially odorless. Although </a:t>
            </a:r>
            <a:r>
              <a:rPr lang="en-US" sz="1800" dirty="0" smtClean="0">
                <a:cs typeface="Arial" panose="020B0604020202020204" pitchFamily="34" charset="0"/>
              </a:rPr>
              <a:t>non explosive </a:t>
            </a:r>
            <a:r>
              <a:rPr lang="en-US" sz="1800" dirty="0">
                <a:cs typeface="Arial" panose="020B0604020202020204" pitchFamily="34" charset="0"/>
              </a:rPr>
              <a:t>and </a:t>
            </a:r>
            <a:r>
              <a:rPr lang="en-US" sz="1800" dirty="0" smtClean="0">
                <a:cs typeface="Arial" panose="020B0604020202020204" pitchFamily="34" charset="0"/>
              </a:rPr>
              <a:t>non </a:t>
            </a:r>
            <a:r>
              <a:rPr lang="en-US" sz="1800" dirty="0" err="1" smtClean="0">
                <a:cs typeface="Arial" panose="020B0604020202020204" pitchFamily="34" charset="0"/>
              </a:rPr>
              <a:t>lnflammable</a:t>
            </a:r>
            <a:r>
              <a:rPr lang="en-US" sz="1800" dirty="0">
                <a:cs typeface="Arial" panose="020B0604020202020204" pitchFamily="34" charset="0"/>
              </a:rPr>
              <a:t>, nitrous oxide is as capable as oxygen of supporting combustion. Unlike the potent volatile agents, nitrous oxide is a </a:t>
            </a:r>
            <a:r>
              <a:rPr lang="en-US" sz="1800" dirty="0">
                <a:solidFill>
                  <a:srgbClr val="0070C0"/>
                </a:solidFill>
                <a:cs typeface="Arial" panose="020B0604020202020204" pitchFamily="34" charset="0"/>
              </a:rPr>
              <a:t>gas at room temperature and ambient pressure</a:t>
            </a:r>
            <a:r>
              <a:rPr lang="en-US" sz="1800" dirty="0">
                <a:cs typeface="Arial" panose="020B0604020202020204" pitchFamily="34" charset="0"/>
              </a:rPr>
              <a:t>. It can be kept as a </a:t>
            </a:r>
            <a:r>
              <a:rPr lang="en-US" sz="1800" dirty="0">
                <a:solidFill>
                  <a:srgbClr val="0070C0"/>
                </a:solidFill>
                <a:cs typeface="Arial" panose="020B0604020202020204" pitchFamily="34" charset="0"/>
              </a:rPr>
              <a:t>liquid under pressure </a:t>
            </a:r>
            <a:r>
              <a:rPr lang="en-US" sz="1800" dirty="0">
                <a:cs typeface="Arial" panose="020B0604020202020204" pitchFamily="34" charset="0"/>
              </a:rPr>
              <a:t>because its critical temperature lies above room temperature. Nitrous oxide is a relatively inexpensive </a:t>
            </a:r>
            <a:r>
              <a:rPr lang="en-US" sz="1800" dirty="0" smtClean="0">
                <a:cs typeface="Arial" panose="020B0604020202020204" pitchFamily="34" charset="0"/>
              </a:rPr>
              <a:t>anesthetic. However</a:t>
            </a:r>
            <a:r>
              <a:rPr lang="en-US" sz="1800" dirty="0">
                <a:cs typeface="Arial" panose="020B0604020202020204" pitchFamily="34" charset="0"/>
              </a:rPr>
              <a:t>, concerns regarding its safety have led to continued interest in alternatives such as  </a:t>
            </a:r>
            <a:r>
              <a:rPr lang="en-US" sz="1800" dirty="0" smtClean="0">
                <a:cs typeface="Arial" panose="020B0604020202020204" pitchFamily="34" charset="0"/>
              </a:rPr>
              <a:t>xenon (Less potent and expensive). </a:t>
            </a:r>
            <a:r>
              <a:rPr lang="en-US" sz="1800" dirty="0">
                <a:cs typeface="Arial" panose="020B0604020202020204" pitchFamily="34" charset="0"/>
              </a:rPr>
              <a:t>N</a:t>
            </a:r>
            <a:r>
              <a:rPr lang="en-US" sz="1800" dirty="0" smtClean="0">
                <a:cs typeface="Arial" panose="020B0604020202020204" pitchFamily="34" charset="0"/>
              </a:rPr>
              <a:t>itrous </a:t>
            </a:r>
            <a:r>
              <a:rPr lang="en-US" sz="1800" dirty="0">
                <a:cs typeface="Arial" panose="020B0604020202020204" pitchFamily="34" charset="0"/>
              </a:rPr>
              <a:t>oxide, like xenon, is an NMDA receptor antagonist. </a:t>
            </a:r>
          </a:p>
        </p:txBody>
      </p:sp>
    </p:spTree>
    <p:extLst>
      <p:ext uri="{BB962C8B-B14F-4D97-AF65-F5344CB8AC3E}">
        <p14:creationId xmlns:p14="http://schemas.microsoft.com/office/powerpoint/2010/main" val="1758841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
            <a:ext cx="8229600" cy="457200"/>
          </a:xfrm>
        </p:spPr>
        <p:txBody>
          <a:bodyPr>
            <a:normAutofit/>
          </a:bodyPr>
          <a:lstStyle/>
          <a:p>
            <a:r>
              <a:rPr lang="en-US" sz="2200" b="1" dirty="0" smtClean="0">
                <a:latin typeface="Arial" panose="020B0604020202020204" pitchFamily="34" charset="0"/>
                <a:cs typeface="Arial" panose="020B0604020202020204" pitchFamily="34" charset="0"/>
              </a:rPr>
              <a:t>Nitrous Oxide</a:t>
            </a:r>
            <a:endParaRPr lang="en-US" sz="2200" dirty="0"/>
          </a:p>
        </p:txBody>
      </p:sp>
      <p:sp>
        <p:nvSpPr>
          <p:cNvPr id="3" name="Content Placeholder 2"/>
          <p:cNvSpPr>
            <a:spLocks noGrp="1"/>
          </p:cNvSpPr>
          <p:nvPr>
            <p:ph idx="1"/>
          </p:nvPr>
        </p:nvSpPr>
        <p:spPr>
          <a:xfrm>
            <a:off x="76200" y="438150"/>
            <a:ext cx="8915400" cy="4419600"/>
          </a:xfrm>
        </p:spPr>
        <p:txBody>
          <a:bodyPr>
            <a:noAutofit/>
          </a:bodyPr>
          <a:lstStyle/>
          <a:p>
            <a:pPr marL="0" indent="0" algn="just">
              <a:lnSpc>
                <a:spcPct val="150000"/>
              </a:lnSpc>
              <a:buNone/>
            </a:pPr>
            <a:r>
              <a:rPr lang="en-US" sz="1500" dirty="0" smtClean="0">
                <a:cs typeface="Arial" panose="020B0604020202020204" pitchFamily="34" charset="0"/>
              </a:rPr>
              <a:t>A. Cardiovascular:  Nitrous oxide has a tendency to stimulate the sympathetic nervous system. </a:t>
            </a:r>
            <a:r>
              <a:rPr lang="en-US" sz="1500" dirty="0" smtClean="0">
                <a:solidFill>
                  <a:srgbClr val="0070C0"/>
                </a:solidFill>
                <a:cs typeface="Arial" panose="020B0604020202020204" pitchFamily="34" charset="0"/>
              </a:rPr>
              <a:t>Arterial blood pressure, cardiac output, and heart rate are essentially unchanged or slightly elevated </a:t>
            </a:r>
            <a:r>
              <a:rPr lang="en-US" sz="1500" dirty="0" smtClean="0">
                <a:cs typeface="Arial" panose="020B0604020202020204" pitchFamily="34" charset="0"/>
              </a:rPr>
              <a:t>in vivo because of its stimulation of </a:t>
            </a:r>
            <a:r>
              <a:rPr lang="en-US" sz="1500" dirty="0" err="1" smtClean="0">
                <a:cs typeface="Arial" panose="020B0604020202020204" pitchFamily="34" charset="0"/>
              </a:rPr>
              <a:t>catecholamines</a:t>
            </a:r>
            <a:r>
              <a:rPr lang="en-US" sz="1500" dirty="0" smtClean="0">
                <a:cs typeface="Arial" panose="020B0604020202020204" pitchFamily="34" charset="0"/>
              </a:rPr>
              <a:t>.</a:t>
            </a:r>
          </a:p>
          <a:p>
            <a:pPr marL="0" indent="0" algn="just">
              <a:lnSpc>
                <a:spcPct val="150000"/>
              </a:lnSpc>
              <a:buNone/>
            </a:pPr>
            <a:r>
              <a:rPr lang="en-US" sz="1500" dirty="0" smtClean="0">
                <a:cs typeface="Arial" panose="020B0604020202020204" pitchFamily="34" charset="0"/>
              </a:rPr>
              <a:t>B. Respiratory: Nitrous oxide </a:t>
            </a:r>
            <a:r>
              <a:rPr lang="en-US" sz="1500" dirty="0" smtClean="0">
                <a:solidFill>
                  <a:srgbClr val="0070C0"/>
                </a:solidFill>
                <a:cs typeface="Arial" panose="020B0604020202020204" pitchFamily="34" charset="0"/>
              </a:rPr>
              <a:t>increases respiratory rate (tachypnea) and decreases tidal volume </a:t>
            </a:r>
            <a:r>
              <a:rPr lang="en-US" sz="1500" dirty="0" smtClean="0">
                <a:cs typeface="Arial" panose="020B0604020202020204" pitchFamily="34" charset="0"/>
              </a:rPr>
              <a:t>as a result of CNS stimulation and, perhaps, activation of pulmonary stretch receptors.</a:t>
            </a:r>
          </a:p>
          <a:p>
            <a:pPr marL="0" indent="0" algn="just">
              <a:lnSpc>
                <a:spcPct val="150000"/>
              </a:lnSpc>
              <a:buNone/>
            </a:pPr>
            <a:r>
              <a:rPr lang="en-US" sz="1500" dirty="0" smtClean="0">
                <a:cs typeface="Arial" panose="020B0604020202020204" pitchFamily="34" charset="0"/>
              </a:rPr>
              <a:t>C. Cerebral: By </a:t>
            </a:r>
            <a:r>
              <a:rPr lang="en-US" sz="1500" dirty="0" smtClean="0">
                <a:solidFill>
                  <a:srgbClr val="0070C0"/>
                </a:solidFill>
                <a:cs typeface="Arial" panose="020B0604020202020204" pitchFamily="34" charset="0"/>
              </a:rPr>
              <a:t>increasing CBF and cerebral blood volume,</a:t>
            </a:r>
            <a:r>
              <a:rPr lang="en-US" sz="1500" dirty="0" smtClean="0">
                <a:cs typeface="Arial" panose="020B0604020202020204" pitchFamily="34" charset="0"/>
              </a:rPr>
              <a:t> nitrous oxide produces a mild elevation of intracranial pressure.</a:t>
            </a:r>
          </a:p>
          <a:p>
            <a:pPr marL="0" indent="0" algn="just">
              <a:lnSpc>
                <a:spcPct val="150000"/>
              </a:lnSpc>
              <a:buNone/>
            </a:pPr>
            <a:r>
              <a:rPr lang="en-US" sz="1500" dirty="0" smtClean="0">
                <a:cs typeface="Arial" panose="020B0604020202020204" pitchFamily="34" charset="0"/>
              </a:rPr>
              <a:t> D. Neuromuscular: In contrast to other inhalation agents, nitrous oxide does not provide significant muscle relaxation. In fact, at high concentrations in hyperbaric chambers, </a:t>
            </a:r>
            <a:r>
              <a:rPr lang="en-US" sz="1500" dirty="0" smtClean="0">
                <a:solidFill>
                  <a:srgbClr val="0070C0"/>
                </a:solidFill>
                <a:cs typeface="Arial" panose="020B0604020202020204" pitchFamily="34" charset="0"/>
              </a:rPr>
              <a:t>nitrous oxide causes skeletal muscle rigidity</a:t>
            </a:r>
            <a:r>
              <a:rPr lang="en-US" sz="1500" dirty="0" smtClean="0">
                <a:cs typeface="Arial" panose="020B0604020202020204" pitchFamily="34" charset="0"/>
              </a:rPr>
              <a:t>.</a:t>
            </a:r>
          </a:p>
          <a:p>
            <a:pPr marL="0" indent="0" algn="just">
              <a:lnSpc>
                <a:spcPct val="150000"/>
              </a:lnSpc>
              <a:buNone/>
            </a:pPr>
            <a:r>
              <a:rPr lang="en-US" sz="1500" dirty="0" smtClean="0">
                <a:cs typeface="Arial" panose="020B0604020202020204" pitchFamily="34" charset="0"/>
              </a:rPr>
              <a:t>E. Renal and Hepatic blood flow </a:t>
            </a:r>
            <a:r>
              <a:rPr lang="en-US" sz="1500" dirty="0" smtClean="0">
                <a:solidFill>
                  <a:srgbClr val="0070C0"/>
                </a:solidFill>
                <a:cs typeface="Arial" panose="020B0604020202020204" pitchFamily="34" charset="0"/>
              </a:rPr>
              <a:t>decreases.</a:t>
            </a:r>
          </a:p>
          <a:p>
            <a:pPr marL="0" indent="0" algn="just">
              <a:lnSpc>
                <a:spcPct val="150000"/>
              </a:lnSpc>
              <a:buNone/>
            </a:pPr>
            <a:r>
              <a:rPr lang="en-US" sz="1500" dirty="0" smtClean="0">
                <a:cs typeface="Arial" panose="020B0604020202020204" pitchFamily="34" charset="0"/>
              </a:rPr>
              <a:t>F. Gastrointestinal: Use of nitrous oxide in adults increases the risk of </a:t>
            </a:r>
            <a:r>
              <a:rPr lang="en-US" sz="1500" dirty="0" smtClean="0">
                <a:solidFill>
                  <a:srgbClr val="0070C0"/>
                </a:solidFill>
                <a:cs typeface="Arial" panose="020B0604020202020204" pitchFamily="34" charset="0"/>
              </a:rPr>
              <a:t>postoperative nausea and vomiting</a:t>
            </a:r>
            <a:r>
              <a:rPr lang="en-US" sz="1500" dirty="0" smtClean="0">
                <a:cs typeface="Arial" panose="020B0604020202020204" pitchFamily="34" charset="0"/>
              </a:rPr>
              <a:t>, presumably as a result of activation of the chemoreceptor trigger zone and the vomiting center in the medulla. </a:t>
            </a:r>
          </a:p>
          <a:p>
            <a:pPr marL="0" indent="0" algn="just">
              <a:lnSpc>
                <a:spcPct val="150000"/>
              </a:lnSpc>
              <a:buNone/>
            </a:pPr>
            <a:r>
              <a:rPr lang="en-US" sz="1500" dirty="0" smtClean="0">
                <a:cs typeface="Arial" panose="020B0604020202020204" pitchFamily="34" charset="0"/>
              </a:rPr>
              <a:t> </a:t>
            </a:r>
            <a:endParaRPr lang="en-US" sz="1500" dirty="0">
              <a:cs typeface="Arial" panose="020B0604020202020204" pitchFamily="34" charset="0"/>
            </a:endParaRPr>
          </a:p>
        </p:txBody>
      </p:sp>
    </p:spTree>
    <p:extLst>
      <p:ext uri="{BB962C8B-B14F-4D97-AF65-F5344CB8AC3E}">
        <p14:creationId xmlns:p14="http://schemas.microsoft.com/office/powerpoint/2010/main" val="1982967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9550"/>
            <a:ext cx="8991600" cy="4800600"/>
          </a:xfrm>
        </p:spPr>
        <p:txBody>
          <a:bodyPr>
            <a:noAutofit/>
          </a:bodyPr>
          <a:lstStyle/>
          <a:p>
            <a:pPr marL="0" indent="0" algn="just">
              <a:lnSpc>
                <a:spcPct val="160000"/>
              </a:lnSpc>
              <a:buNone/>
            </a:pPr>
            <a:r>
              <a:rPr lang="en-US" sz="1500" dirty="0" smtClean="0">
                <a:solidFill>
                  <a:srgbClr val="0070C0"/>
                </a:solidFill>
                <a:cs typeface="Arial" panose="020B0604020202020204" pitchFamily="34" charset="0"/>
              </a:rPr>
              <a:t>Adverse effects</a:t>
            </a:r>
            <a:r>
              <a:rPr lang="en-US" sz="1500" dirty="0" smtClean="0">
                <a:cs typeface="Arial" panose="020B0604020202020204" pitchFamily="34" charset="0"/>
              </a:rPr>
              <a:t>: Almost </a:t>
            </a:r>
            <a:r>
              <a:rPr lang="en-US" sz="1500" dirty="0">
                <a:cs typeface="Arial" panose="020B0604020202020204" pitchFamily="34" charset="0"/>
              </a:rPr>
              <a:t>all nitrous oxide is eliminated by exhalation. A small amount diff uses out through the skin</a:t>
            </a:r>
            <a:r>
              <a:rPr lang="en-US" sz="1500" dirty="0" smtClean="0">
                <a:cs typeface="Arial" panose="020B0604020202020204" pitchFamily="34" charset="0"/>
              </a:rPr>
              <a:t>.</a:t>
            </a:r>
          </a:p>
          <a:p>
            <a:pPr marL="0" indent="0" algn="just">
              <a:lnSpc>
                <a:spcPct val="160000"/>
              </a:lnSpc>
              <a:buNone/>
            </a:pPr>
            <a:r>
              <a:rPr lang="en-US" sz="1500" dirty="0" smtClean="0">
                <a:cs typeface="Arial" panose="020B0604020202020204" pitchFamily="34" charset="0"/>
              </a:rPr>
              <a:t>Prolonged </a:t>
            </a:r>
            <a:r>
              <a:rPr lang="en-US" sz="1500" dirty="0">
                <a:cs typeface="Arial" panose="020B0604020202020204" pitchFamily="34" charset="0"/>
              </a:rPr>
              <a:t>exposure </a:t>
            </a:r>
            <a:r>
              <a:rPr lang="en-US" sz="1500" dirty="0" smtClean="0">
                <a:cs typeface="Arial" panose="020B0604020202020204" pitchFamily="34" charset="0"/>
              </a:rPr>
              <a:t>can </a:t>
            </a:r>
            <a:r>
              <a:rPr lang="en-US" sz="1500" dirty="0">
                <a:cs typeface="Arial" panose="020B0604020202020204" pitchFamily="34" charset="0"/>
              </a:rPr>
              <a:t>result in </a:t>
            </a:r>
            <a:r>
              <a:rPr lang="en-US" sz="1500" dirty="0">
                <a:solidFill>
                  <a:srgbClr val="0070C0"/>
                </a:solidFill>
                <a:cs typeface="Arial" panose="020B0604020202020204" pitchFamily="34" charset="0"/>
              </a:rPr>
              <a:t>bone marrow depression (</a:t>
            </a:r>
            <a:r>
              <a:rPr lang="en-US" sz="1500" dirty="0" err="1">
                <a:solidFill>
                  <a:srgbClr val="0070C0"/>
                </a:solidFill>
                <a:cs typeface="Arial" panose="020B0604020202020204" pitchFamily="34" charset="0"/>
              </a:rPr>
              <a:t>megaloblastic</a:t>
            </a:r>
            <a:r>
              <a:rPr lang="en-US" sz="1500" dirty="0">
                <a:solidFill>
                  <a:srgbClr val="0070C0"/>
                </a:solidFill>
                <a:cs typeface="Arial" panose="020B0604020202020204" pitchFamily="34" charset="0"/>
              </a:rPr>
              <a:t> anemia) </a:t>
            </a:r>
            <a:r>
              <a:rPr lang="en-US" sz="1500" dirty="0">
                <a:cs typeface="Arial" panose="020B0604020202020204" pitchFamily="34" charset="0"/>
              </a:rPr>
              <a:t>and even </a:t>
            </a:r>
            <a:r>
              <a:rPr lang="en-US" sz="1500" dirty="0">
                <a:solidFill>
                  <a:srgbClr val="0070C0"/>
                </a:solidFill>
                <a:cs typeface="Arial" panose="020B0604020202020204" pitchFamily="34" charset="0"/>
              </a:rPr>
              <a:t>neurological </a:t>
            </a:r>
            <a:r>
              <a:rPr lang="en-US" sz="1500" dirty="0" smtClean="0">
                <a:solidFill>
                  <a:srgbClr val="0070C0"/>
                </a:solidFill>
                <a:cs typeface="Arial" panose="020B0604020202020204" pitchFamily="34" charset="0"/>
              </a:rPr>
              <a:t>deficiencies </a:t>
            </a:r>
            <a:r>
              <a:rPr lang="en-US" sz="1500" dirty="0">
                <a:solidFill>
                  <a:srgbClr val="0070C0"/>
                </a:solidFill>
                <a:cs typeface="Arial" panose="020B0604020202020204" pitchFamily="34" charset="0"/>
              </a:rPr>
              <a:t>(peripheral neuropathies</a:t>
            </a:r>
            <a:r>
              <a:rPr lang="en-US" sz="1500" dirty="0" smtClean="0">
                <a:solidFill>
                  <a:srgbClr val="0070C0"/>
                </a:solidFill>
                <a:cs typeface="Arial" panose="020B0604020202020204" pitchFamily="34" charset="0"/>
              </a:rPr>
              <a:t>).</a:t>
            </a:r>
          </a:p>
          <a:p>
            <a:pPr marL="0" indent="0" algn="just">
              <a:lnSpc>
                <a:spcPct val="160000"/>
              </a:lnSpc>
              <a:buNone/>
            </a:pPr>
            <a:r>
              <a:rPr lang="en-US" sz="1500" dirty="0">
                <a:cs typeface="Arial" panose="020B0604020202020204" pitchFamily="34" charset="0"/>
              </a:rPr>
              <a:t>Because of possible </a:t>
            </a:r>
            <a:r>
              <a:rPr lang="en-US" sz="1500" dirty="0" err="1">
                <a:solidFill>
                  <a:srgbClr val="0070C0"/>
                </a:solidFill>
                <a:cs typeface="Arial" panose="020B0604020202020204" pitchFamily="34" charset="0"/>
              </a:rPr>
              <a:t>teratogenic</a:t>
            </a:r>
            <a:r>
              <a:rPr lang="en-US" sz="1500" dirty="0">
                <a:solidFill>
                  <a:srgbClr val="0070C0"/>
                </a:solidFill>
                <a:cs typeface="Arial" panose="020B0604020202020204" pitchFamily="34" charset="0"/>
              </a:rPr>
              <a:t> </a:t>
            </a:r>
            <a:r>
              <a:rPr lang="en-US" sz="1500" dirty="0" smtClean="0">
                <a:solidFill>
                  <a:srgbClr val="0070C0"/>
                </a:solidFill>
                <a:cs typeface="Arial" panose="020B0604020202020204" pitchFamily="34" charset="0"/>
              </a:rPr>
              <a:t>effects</a:t>
            </a:r>
            <a:r>
              <a:rPr lang="en-US" sz="1500" dirty="0">
                <a:cs typeface="Arial" panose="020B0604020202020204" pitchFamily="34" charset="0"/>
              </a:rPr>
              <a:t>, nitrous oxide is oft en avoided in pregnant patients who are not yet in the third trimester</a:t>
            </a:r>
            <a:r>
              <a:rPr lang="en-US" sz="1500" dirty="0" smtClean="0">
                <a:cs typeface="Arial" panose="020B0604020202020204" pitchFamily="34" charset="0"/>
              </a:rPr>
              <a:t>.</a:t>
            </a:r>
          </a:p>
          <a:p>
            <a:pPr marL="0" indent="0" algn="just">
              <a:lnSpc>
                <a:spcPct val="160000"/>
              </a:lnSpc>
              <a:buNone/>
            </a:pPr>
            <a:r>
              <a:rPr lang="en-US" sz="1500" dirty="0">
                <a:cs typeface="Arial" panose="020B0604020202020204" pitchFamily="34" charset="0"/>
              </a:rPr>
              <a:t> </a:t>
            </a:r>
            <a:r>
              <a:rPr lang="en-US" sz="1500" dirty="0" smtClean="0">
                <a:cs typeface="Arial" panose="020B0604020202020204" pitchFamily="34" charset="0"/>
              </a:rPr>
              <a:t>Although </a:t>
            </a:r>
            <a:r>
              <a:rPr lang="en-US" sz="1500" dirty="0">
                <a:cs typeface="Arial" panose="020B0604020202020204" pitchFamily="34" charset="0"/>
              </a:rPr>
              <a:t>nitrous oxide is insoluble in comparison with other inhalation agents, it is 35 times more soluble than nitrogen in blood. </a:t>
            </a:r>
            <a:r>
              <a:rPr lang="en-US" sz="1500" dirty="0" smtClean="0">
                <a:cs typeface="Arial" panose="020B0604020202020204" pitchFamily="34" charset="0"/>
              </a:rPr>
              <a:t>Thus</a:t>
            </a:r>
            <a:r>
              <a:rPr lang="en-US" sz="1500" dirty="0">
                <a:cs typeface="Arial" panose="020B0604020202020204" pitchFamily="34" charset="0"/>
              </a:rPr>
              <a:t>, it tends to </a:t>
            </a:r>
            <a:r>
              <a:rPr lang="en-US" sz="1500" dirty="0" smtClean="0">
                <a:solidFill>
                  <a:srgbClr val="0070C0"/>
                </a:solidFill>
                <a:cs typeface="Arial" panose="020B0604020202020204" pitchFamily="34" charset="0"/>
              </a:rPr>
              <a:t>diffuse </a:t>
            </a:r>
            <a:r>
              <a:rPr lang="en-US" sz="1500" dirty="0">
                <a:solidFill>
                  <a:srgbClr val="0070C0"/>
                </a:solidFill>
                <a:cs typeface="Arial" panose="020B0604020202020204" pitchFamily="34" charset="0"/>
              </a:rPr>
              <a:t>into air-containing cavities </a:t>
            </a:r>
            <a:r>
              <a:rPr lang="en-US" sz="1500" dirty="0">
                <a:cs typeface="Arial" panose="020B0604020202020204" pitchFamily="34" charset="0"/>
              </a:rPr>
              <a:t>more rapidly than nitrogen is absorbed by the bloodstream. </a:t>
            </a:r>
            <a:endParaRPr lang="en-US" sz="1500" dirty="0" smtClean="0">
              <a:cs typeface="Arial" panose="020B0604020202020204" pitchFamily="34" charset="0"/>
            </a:endParaRPr>
          </a:p>
          <a:p>
            <a:pPr marL="0" indent="0" algn="just">
              <a:lnSpc>
                <a:spcPct val="160000"/>
              </a:lnSpc>
              <a:buNone/>
            </a:pPr>
            <a:r>
              <a:rPr lang="en-US" sz="1500" dirty="0" smtClean="0">
                <a:cs typeface="Arial" panose="020B0604020202020204" pitchFamily="34" charset="0"/>
              </a:rPr>
              <a:t>Examples </a:t>
            </a:r>
            <a:r>
              <a:rPr lang="en-US" sz="1500" dirty="0">
                <a:cs typeface="Arial" panose="020B0604020202020204" pitchFamily="34" charset="0"/>
              </a:rPr>
              <a:t>of conditions in which nitrous oxide might be hazardous include venous or arterial air embolism, pneumothorax, acute intestinal obstruction with bowel distention, intracranial air (</a:t>
            </a:r>
            <a:r>
              <a:rPr lang="en-US" sz="1500" dirty="0" err="1">
                <a:cs typeface="Arial" panose="020B0604020202020204" pitchFamily="34" charset="0"/>
              </a:rPr>
              <a:t>pneumocephalus</a:t>
            </a:r>
            <a:r>
              <a:rPr lang="en-US" sz="1500" dirty="0">
                <a:cs typeface="Arial" panose="020B0604020202020204" pitchFamily="34" charset="0"/>
              </a:rPr>
              <a:t> following </a:t>
            </a:r>
            <a:r>
              <a:rPr lang="en-US" sz="1500" dirty="0" err="1">
                <a:cs typeface="Arial" panose="020B0604020202020204" pitchFamily="34" charset="0"/>
              </a:rPr>
              <a:t>dural</a:t>
            </a:r>
            <a:r>
              <a:rPr lang="en-US" sz="1500" dirty="0">
                <a:cs typeface="Arial" panose="020B0604020202020204" pitchFamily="34" charset="0"/>
              </a:rPr>
              <a:t> closure or </a:t>
            </a:r>
            <a:r>
              <a:rPr lang="en-US" sz="1500" dirty="0" err="1">
                <a:cs typeface="Arial" panose="020B0604020202020204" pitchFamily="34" charset="0"/>
              </a:rPr>
              <a:t>pneumoencephalography</a:t>
            </a:r>
            <a:r>
              <a:rPr lang="en-US" sz="1500" dirty="0">
                <a:cs typeface="Arial" panose="020B0604020202020204" pitchFamily="34" charset="0"/>
              </a:rPr>
              <a:t>), pulmonary air cysts, intraocular air bubbles, and tympanic membrane </a:t>
            </a:r>
            <a:r>
              <a:rPr lang="en-US" sz="1500" dirty="0" smtClean="0">
                <a:cs typeface="Arial" panose="020B0604020202020204" pitchFamily="34" charset="0"/>
              </a:rPr>
              <a:t>grafting </a:t>
            </a:r>
            <a:endParaRPr lang="en-US" sz="1500" dirty="0">
              <a:cs typeface="Arial" panose="020B0604020202020204" pitchFamily="34" charset="0"/>
            </a:endParaRPr>
          </a:p>
        </p:txBody>
      </p:sp>
    </p:spTree>
    <p:extLst>
      <p:ext uri="{BB962C8B-B14F-4D97-AF65-F5344CB8AC3E}">
        <p14:creationId xmlns:p14="http://schemas.microsoft.com/office/powerpoint/2010/main" val="3123196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384571"/>
          </a:xfrm>
        </p:spPr>
        <p:txBody>
          <a:bodyPr>
            <a:normAutofit fontScale="90000"/>
          </a:bodyPr>
          <a:lstStyle/>
          <a:p>
            <a:r>
              <a:rPr lang="en-US" sz="2400" b="1" dirty="0" smtClean="0">
                <a:latin typeface="Arial" panose="020B0604020202020204" pitchFamily="34" charset="0"/>
                <a:cs typeface="Arial" panose="020B0604020202020204" pitchFamily="34" charset="0"/>
              </a:rPr>
              <a:t>Halothane</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514350"/>
            <a:ext cx="8686800" cy="4419600"/>
          </a:xfrm>
        </p:spPr>
        <p:txBody>
          <a:bodyPr>
            <a:normAutofit/>
          </a:bodyPr>
          <a:lstStyle/>
          <a:p>
            <a:pPr marL="0" indent="0" algn="just">
              <a:lnSpc>
                <a:spcPct val="150000"/>
              </a:lnSpc>
              <a:buNone/>
            </a:pPr>
            <a:r>
              <a:rPr lang="en-US" sz="1700" dirty="0" smtClean="0"/>
              <a:t>Halothane is a </a:t>
            </a:r>
            <a:r>
              <a:rPr lang="en-US" sz="1700" dirty="0" smtClean="0">
                <a:solidFill>
                  <a:srgbClr val="0070C0"/>
                </a:solidFill>
              </a:rPr>
              <a:t>halogenated alkane, nonflammable and non explosive nature</a:t>
            </a:r>
            <a:r>
              <a:rPr lang="en-US" sz="1700" dirty="0" smtClean="0"/>
              <a:t>, </a:t>
            </a:r>
            <a:r>
              <a:rPr lang="en-US" sz="1700" dirty="0" err="1" smtClean="0"/>
              <a:t>Thymol</a:t>
            </a:r>
            <a:r>
              <a:rPr lang="en-US" sz="1700" dirty="0" smtClean="0"/>
              <a:t> preservative and </a:t>
            </a:r>
            <a:r>
              <a:rPr lang="en-US" sz="1700" dirty="0" smtClean="0">
                <a:solidFill>
                  <a:srgbClr val="0070C0"/>
                </a:solidFill>
              </a:rPr>
              <a:t>amber-colored bottles </a:t>
            </a:r>
            <a:r>
              <a:rPr lang="en-US" sz="1700" dirty="0" smtClean="0"/>
              <a:t>retard spontaneous oxidative decomposition.</a:t>
            </a:r>
          </a:p>
          <a:p>
            <a:pPr marL="0" indent="0" algn="just">
              <a:lnSpc>
                <a:spcPct val="150000"/>
              </a:lnSpc>
              <a:buNone/>
            </a:pPr>
            <a:r>
              <a:rPr lang="en-US" sz="1700" dirty="0" smtClean="0"/>
              <a:t> A. Cardiovascular: Dose-dependent reduction of arterial blood pressure is due to direct </a:t>
            </a:r>
            <a:r>
              <a:rPr lang="en-US" sz="1700" dirty="0" smtClean="0">
                <a:solidFill>
                  <a:srgbClr val="0070C0"/>
                </a:solidFill>
              </a:rPr>
              <a:t>myocardial depression</a:t>
            </a:r>
            <a:r>
              <a:rPr lang="en-US" sz="1700" dirty="0" smtClean="0"/>
              <a:t>. Slowing of </a:t>
            </a:r>
            <a:r>
              <a:rPr lang="en-US" sz="1700" dirty="0" err="1" smtClean="0"/>
              <a:t>sinoatrial</a:t>
            </a:r>
            <a:r>
              <a:rPr lang="en-US" sz="1700" dirty="0" smtClean="0"/>
              <a:t> node conduction may result in a </a:t>
            </a:r>
            <a:r>
              <a:rPr lang="en-US" sz="1700" dirty="0" err="1" smtClean="0"/>
              <a:t>junctional</a:t>
            </a:r>
            <a:r>
              <a:rPr lang="en-US" sz="1700" dirty="0" smtClean="0"/>
              <a:t> rhythm or </a:t>
            </a:r>
            <a:r>
              <a:rPr lang="en-US" sz="1700" dirty="0" err="1" smtClean="0">
                <a:solidFill>
                  <a:srgbClr val="0070C0"/>
                </a:solidFill>
              </a:rPr>
              <a:t>bradycardia</a:t>
            </a:r>
            <a:r>
              <a:rPr lang="en-US" sz="1700" dirty="0" smtClean="0"/>
              <a:t>.</a:t>
            </a:r>
          </a:p>
          <a:p>
            <a:pPr marL="0" indent="0" algn="just">
              <a:lnSpc>
                <a:spcPct val="150000"/>
              </a:lnSpc>
              <a:buNone/>
            </a:pPr>
            <a:r>
              <a:rPr lang="en-US" sz="1700" dirty="0" smtClean="0"/>
              <a:t> B. Respiratory Halothane typically causes </a:t>
            </a:r>
            <a:r>
              <a:rPr lang="en-US" sz="1700" dirty="0" smtClean="0">
                <a:solidFill>
                  <a:srgbClr val="0070C0"/>
                </a:solidFill>
              </a:rPr>
              <a:t>rapid, shallow breathing</a:t>
            </a:r>
            <a:r>
              <a:rPr lang="en-US" sz="1700" dirty="0" smtClean="0"/>
              <a:t>. Halothane is considered a potent </a:t>
            </a:r>
            <a:r>
              <a:rPr lang="en-US" sz="1700" dirty="0" smtClean="0">
                <a:solidFill>
                  <a:srgbClr val="0070C0"/>
                </a:solidFill>
              </a:rPr>
              <a:t>bronchodilator</a:t>
            </a:r>
            <a:r>
              <a:rPr lang="en-US" sz="1700" dirty="0" smtClean="0"/>
              <a:t>, as it oft en reverses asthma-induced bronchospasm.</a:t>
            </a:r>
          </a:p>
          <a:p>
            <a:pPr marL="0" indent="0" algn="just">
              <a:lnSpc>
                <a:spcPct val="150000"/>
              </a:lnSpc>
              <a:buNone/>
            </a:pPr>
            <a:r>
              <a:rPr lang="en-US" sz="1700" dirty="0" smtClean="0"/>
              <a:t> C. Cerebral: By dilating cerebral vessels, halothane lowers cerebral vascular resistance and </a:t>
            </a:r>
            <a:r>
              <a:rPr lang="en-US" sz="1700" dirty="0" smtClean="0">
                <a:solidFill>
                  <a:srgbClr val="0070C0"/>
                </a:solidFill>
              </a:rPr>
              <a:t>increases CBF</a:t>
            </a:r>
            <a:r>
              <a:rPr lang="en-US" sz="1700" dirty="0" smtClean="0"/>
              <a:t>. Concomitant </a:t>
            </a:r>
            <a:r>
              <a:rPr lang="en-US" sz="1700" dirty="0" smtClean="0">
                <a:solidFill>
                  <a:srgbClr val="0070C0"/>
                </a:solidFill>
              </a:rPr>
              <a:t>rises in intracranial pressure </a:t>
            </a:r>
            <a:r>
              <a:rPr lang="en-US" sz="1700" dirty="0" smtClean="0"/>
              <a:t>can be prevented by establishing hyperventilation  prior to  administration of halothane. </a:t>
            </a:r>
            <a:endParaRPr lang="en-US" sz="1700" dirty="0"/>
          </a:p>
        </p:txBody>
      </p:sp>
    </p:spTree>
    <p:extLst>
      <p:ext uri="{BB962C8B-B14F-4D97-AF65-F5344CB8AC3E}">
        <p14:creationId xmlns:p14="http://schemas.microsoft.com/office/powerpoint/2010/main" val="954644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4078"/>
            <a:ext cx="8534400" cy="4766072"/>
          </a:xfrm>
        </p:spPr>
        <p:txBody>
          <a:bodyPr>
            <a:normAutofit/>
          </a:bodyPr>
          <a:lstStyle/>
          <a:p>
            <a:pPr marL="0" indent="0" algn="just">
              <a:lnSpc>
                <a:spcPct val="150000"/>
              </a:lnSpc>
              <a:buNone/>
            </a:pPr>
            <a:r>
              <a:rPr lang="en-US" sz="1700" dirty="0" smtClean="0"/>
              <a:t>D</a:t>
            </a:r>
            <a:r>
              <a:rPr lang="en-US" sz="1700" dirty="0"/>
              <a:t>. </a:t>
            </a:r>
            <a:r>
              <a:rPr lang="en-US" sz="1700" dirty="0" smtClean="0"/>
              <a:t>Neuromuscular: Halothane </a:t>
            </a:r>
            <a:r>
              <a:rPr lang="en-US" sz="1700" dirty="0">
                <a:solidFill>
                  <a:srgbClr val="0070C0"/>
                </a:solidFill>
              </a:rPr>
              <a:t>relaxes skeletal muscle </a:t>
            </a:r>
            <a:r>
              <a:rPr lang="en-US" sz="1700" dirty="0"/>
              <a:t>and potentiates </a:t>
            </a:r>
            <a:r>
              <a:rPr lang="en-US" sz="1700" dirty="0" err="1"/>
              <a:t>nondepolarizing</a:t>
            </a:r>
            <a:r>
              <a:rPr lang="en-US" sz="1700" dirty="0"/>
              <a:t> neuromuscular-blocking agents (NMBA</a:t>
            </a:r>
            <a:r>
              <a:rPr lang="en-US" sz="1700" dirty="0" smtClean="0"/>
              <a:t>).</a:t>
            </a:r>
          </a:p>
          <a:p>
            <a:pPr marL="0" indent="0" algn="just">
              <a:lnSpc>
                <a:spcPct val="150000"/>
              </a:lnSpc>
              <a:buNone/>
            </a:pPr>
            <a:r>
              <a:rPr lang="en-US" sz="1700" dirty="0" smtClean="0"/>
              <a:t>E</a:t>
            </a:r>
            <a:r>
              <a:rPr lang="en-US" sz="1700" dirty="0"/>
              <a:t>. </a:t>
            </a:r>
            <a:r>
              <a:rPr lang="en-US" sz="1700" dirty="0" smtClean="0"/>
              <a:t>Renal:  </a:t>
            </a:r>
            <a:r>
              <a:rPr lang="en-US" sz="1700" dirty="0"/>
              <a:t>Halothane </a:t>
            </a:r>
            <a:r>
              <a:rPr lang="en-US" sz="1700" dirty="0">
                <a:solidFill>
                  <a:srgbClr val="0070C0"/>
                </a:solidFill>
              </a:rPr>
              <a:t>reduces renal blood </a:t>
            </a:r>
            <a:r>
              <a:rPr lang="en-US" sz="1700" dirty="0" smtClean="0">
                <a:solidFill>
                  <a:srgbClr val="0070C0"/>
                </a:solidFill>
              </a:rPr>
              <a:t>flow</a:t>
            </a:r>
            <a:r>
              <a:rPr lang="en-US" sz="1700" dirty="0"/>
              <a:t>, glomerular </a:t>
            </a:r>
            <a:r>
              <a:rPr lang="en-US" sz="1700" dirty="0" smtClean="0"/>
              <a:t>filtration </a:t>
            </a:r>
            <a:r>
              <a:rPr lang="en-US" sz="1700" dirty="0"/>
              <a:t>rate, and urinary output</a:t>
            </a:r>
            <a:r>
              <a:rPr lang="en-US" sz="1700" dirty="0" smtClean="0"/>
              <a:t>.</a:t>
            </a:r>
          </a:p>
          <a:p>
            <a:pPr marL="0" indent="0" algn="just">
              <a:lnSpc>
                <a:spcPct val="150000"/>
              </a:lnSpc>
              <a:buNone/>
            </a:pPr>
            <a:r>
              <a:rPr lang="en-US" sz="1700" dirty="0" smtClean="0"/>
              <a:t>F</a:t>
            </a:r>
            <a:r>
              <a:rPr lang="en-US" sz="1700" dirty="0"/>
              <a:t>. </a:t>
            </a:r>
            <a:r>
              <a:rPr lang="en-US" sz="1700" dirty="0" smtClean="0"/>
              <a:t>Hepatic: Halothane </a:t>
            </a:r>
            <a:r>
              <a:rPr lang="en-US" sz="1700" dirty="0"/>
              <a:t>causes </a:t>
            </a:r>
            <a:r>
              <a:rPr lang="en-US" sz="1700" dirty="0">
                <a:solidFill>
                  <a:srgbClr val="0070C0"/>
                </a:solidFill>
              </a:rPr>
              <a:t>hepatic blood </a:t>
            </a:r>
            <a:r>
              <a:rPr lang="en-US" sz="1700" dirty="0" smtClean="0">
                <a:solidFill>
                  <a:srgbClr val="0070C0"/>
                </a:solidFill>
              </a:rPr>
              <a:t>flow </a:t>
            </a:r>
            <a:r>
              <a:rPr lang="en-US" sz="1700" dirty="0">
                <a:solidFill>
                  <a:srgbClr val="0070C0"/>
                </a:solidFill>
              </a:rPr>
              <a:t>to decrease </a:t>
            </a:r>
            <a:r>
              <a:rPr lang="en-US" sz="1700" dirty="0"/>
              <a:t>in proportion to the depression of cardiac output. Hepatic artery vasospasm has been reported during halothane anesthesia</a:t>
            </a:r>
            <a:r>
              <a:rPr lang="en-US" sz="1700" dirty="0" smtClean="0"/>
              <a:t>. It may cause </a:t>
            </a:r>
            <a:r>
              <a:rPr lang="en-US" sz="1700" dirty="0" smtClean="0">
                <a:solidFill>
                  <a:srgbClr val="0070C0"/>
                </a:solidFill>
              </a:rPr>
              <a:t>hepatic dysfunction </a:t>
            </a:r>
            <a:r>
              <a:rPr lang="en-US" sz="1700" dirty="0" smtClean="0"/>
              <a:t>to the patients with pre existing hepatic pathologies.</a:t>
            </a:r>
          </a:p>
          <a:p>
            <a:pPr marL="0" indent="0" algn="just">
              <a:lnSpc>
                <a:spcPct val="150000"/>
              </a:lnSpc>
              <a:buNone/>
            </a:pPr>
            <a:r>
              <a:rPr lang="en-US" sz="1700" dirty="0"/>
              <a:t>	 Halothane, like all inhalational anesthetics, should be used with care in patients with </a:t>
            </a:r>
            <a:r>
              <a:rPr lang="en-US" sz="1700" dirty="0">
                <a:solidFill>
                  <a:srgbClr val="0070C0"/>
                </a:solidFill>
              </a:rPr>
              <a:t>intracranial mass lesions because of the possibility of intracranial </a:t>
            </a:r>
            <a:r>
              <a:rPr lang="en-US" sz="1700" dirty="0" smtClean="0">
                <a:solidFill>
                  <a:srgbClr val="0070C0"/>
                </a:solidFill>
              </a:rPr>
              <a:t>hypertension, hepatic pathologies, hypotension, LVF.</a:t>
            </a:r>
            <a:endParaRPr lang="en-US" sz="1700" dirty="0">
              <a:solidFill>
                <a:srgbClr val="0070C0"/>
              </a:solidFill>
            </a:endParaRPr>
          </a:p>
        </p:txBody>
      </p:sp>
    </p:spTree>
    <p:extLst>
      <p:ext uri="{BB962C8B-B14F-4D97-AF65-F5344CB8AC3E}">
        <p14:creationId xmlns:p14="http://schemas.microsoft.com/office/powerpoint/2010/main" val="2157748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308371"/>
          </a:xfrm>
        </p:spPr>
        <p:txBody>
          <a:bodyPr>
            <a:noAutofit/>
          </a:bodyPr>
          <a:lstStyle/>
          <a:p>
            <a:r>
              <a:rPr lang="en-US" sz="2000" b="1" dirty="0"/>
              <a:t>ISOFLURANE</a:t>
            </a:r>
          </a:p>
        </p:txBody>
      </p:sp>
      <p:sp>
        <p:nvSpPr>
          <p:cNvPr id="3" name="Content Placeholder 2"/>
          <p:cNvSpPr>
            <a:spLocks noGrp="1"/>
          </p:cNvSpPr>
          <p:nvPr>
            <p:ph idx="1"/>
          </p:nvPr>
        </p:nvSpPr>
        <p:spPr>
          <a:xfrm>
            <a:off x="152400" y="361950"/>
            <a:ext cx="8839200" cy="4419600"/>
          </a:xfrm>
        </p:spPr>
        <p:txBody>
          <a:bodyPr>
            <a:noAutofit/>
          </a:bodyPr>
          <a:lstStyle/>
          <a:p>
            <a:pPr marL="0" indent="0" algn="just">
              <a:lnSpc>
                <a:spcPct val="150000"/>
              </a:lnSpc>
              <a:buNone/>
            </a:pPr>
            <a:r>
              <a:rPr lang="en-US" sz="1500" dirty="0" err="1" smtClean="0"/>
              <a:t>Isoflurane</a:t>
            </a:r>
            <a:r>
              <a:rPr lang="en-US" sz="1500" dirty="0" smtClean="0"/>
              <a:t> </a:t>
            </a:r>
            <a:r>
              <a:rPr lang="en-US" sz="1500" dirty="0"/>
              <a:t>is a </a:t>
            </a:r>
            <a:r>
              <a:rPr lang="en-US" sz="1500" dirty="0" smtClean="0">
                <a:solidFill>
                  <a:srgbClr val="0070C0"/>
                </a:solidFill>
              </a:rPr>
              <a:t>nonflammable </a:t>
            </a:r>
            <a:r>
              <a:rPr lang="en-US" sz="1500" dirty="0">
                <a:solidFill>
                  <a:srgbClr val="0070C0"/>
                </a:solidFill>
              </a:rPr>
              <a:t>volatile anesthetic with a pungent ethereal </a:t>
            </a:r>
            <a:r>
              <a:rPr lang="en-US" sz="1500" dirty="0" smtClean="0">
                <a:solidFill>
                  <a:srgbClr val="0070C0"/>
                </a:solidFill>
              </a:rPr>
              <a:t>odor</a:t>
            </a:r>
            <a:r>
              <a:rPr lang="en-US" sz="1500" dirty="0" smtClean="0"/>
              <a:t>.</a:t>
            </a:r>
          </a:p>
          <a:p>
            <a:pPr algn="just">
              <a:lnSpc>
                <a:spcPct val="150000"/>
              </a:lnSpc>
              <a:buAutoNum type="alphaUcPeriod"/>
            </a:pPr>
            <a:r>
              <a:rPr lang="en-US" sz="1500" dirty="0" smtClean="0"/>
              <a:t>Cardiovascular:  It causes </a:t>
            </a:r>
            <a:r>
              <a:rPr lang="en-US" sz="1500" dirty="0" smtClean="0">
                <a:solidFill>
                  <a:srgbClr val="0070C0"/>
                </a:solidFill>
              </a:rPr>
              <a:t>minimal left ventricular depression </a:t>
            </a:r>
            <a:r>
              <a:rPr lang="en-US" sz="1500" dirty="0" smtClean="0"/>
              <a:t>in vivo. Rapid increases in </a:t>
            </a:r>
            <a:r>
              <a:rPr lang="en-US" sz="1500" dirty="0" err="1" smtClean="0"/>
              <a:t>isoflurane</a:t>
            </a:r>
            <a:r>
              <a:rPr lang="en-US" sz="1500" dirty="0" smtClean="0"/>
              <a:t> concentration lead to transient increases in heart rate, arterial blood pressure, and plasma levels of norepinephrine.</a:t>
            </a:r>
          </a:p>
          <a:p>
            <a:pPr algn="just">
              <a:lnSpc>
                <a:spcPct val="150000"/>
              </a:lnSpc>
              <a:buAutoNum type="alphaUcPeriod"/>
            </a:pPr>
            <a:r>
              <a:rPr lang="en-US" sz="1500" dirty="0" smtClean="0"/>
              <a:t>Respiratory: </a:t>
            </a:r>
            <a:r>
              <a:rPr lang="en-US" sz="1500" dirty="0" smtClean="0">
                <a:solidFill>
                  <a:srgbClr val="0070C0"/>
                </a:solidFill>
              </a:rPr>
              <a:t>Respiratory </a:t>
            </a:r>
            <a:r>
              <a:rPr lang="en-US" sz="1500" dirty="0">
                <a:solidFill>
                  <a:srgbClr val="0070C0"/>
                </a:solidFill>
              </a:rPr>
              <a:t>depression </a:t>
            </a:r>
            <a:r>
              <a:rPr lang="en-US" sz="1500" dirty="0"/>
              <a:t>during </a:t>
            </a:r>
            <a:r>
              <a:rPr lang="en-US" sz="1500" dirty="0" err="1" smtClean="0"/>
              <a:t>isoflurane</a:t>
            </a:r>
            <a:r>
              <a:rPr lang="en-US" sz="1500" dirty="0" smtClean="0"/>
              <a:t> </a:t>
            </a:r>
            <a:r>
              <a:rPr lang="en-US" sz="1500" dirty="0"/>
              <a:t>anesthesia resembles that of other volatile anesthetics, except that tachypnea is less pronounced. Despite a tendency to irritate upper airway </a:t>
            </a:r>
            <a:r>
              <a:rPr lang="en-US" sz="1500" dirty="0" smtClean="0"/>
              <a:t>reflexes</a:t>
            </a:r>
            <a:r>
              <a:rPr lang="en-US" sz="1500" dirty="0"/>
              <a:t>, </a:t>
            </a:r>
            <a:r>
              <a:rPr lang="en-US" sz="1500" dirty="0" err="1" smtClean="0"/>
              <a:t>isoflurane</a:t>
            </a:r>
            <a:r>
              <a:rPr lang="en-US" sz="1500" dirty="0" smtClean="0"/>
              <a:t> </a:t>
            </a:r>
            <a:r>
              <a:rPr lang="en-US" sz="1500" dirty="0"/>
              <a:t>is considered a </a:t>
            </a:r>
            <a:r>
              <a:rPr lang="en-US" sz="1500" dirty="0">
                <a:solidFill>
                  <a:srgbClr val="0070C0"/>
                </a:solidFill>
              </a:rPr>
              <a:t>good bronchodilator, but may not be as potent a bronchodilator as </a:t>
            </a:r>
            <a:r>
              <a:rPr lang="en-US" sz="1500" dirty="0" smtClean="0">
                <a:solidFill>
                  <a:srgbClr val="0070C0"/>
                </a:solidFill>
              </a:rPr>
              <a:t>halothane</a:t>
            </a:r>
            <a:r>
              <a:rPr lang="en-US" sz="1500" dirty="0" smtClean="0"/>
              <a:t>.</a:t>
            </a:r>
          </a:p>
          <a:p>
            <a:pPr algn="just">
              <a:lnSpc>
                <a:spcPct val="150000"/>
              </a:lnSpc>
              <a:buAutoNum type="alphaUcPeriod"/>
            </a:pPr>
            <a:r>
              <a:rPr lang="en-US" sz="1500" dirty="0" smtClean="0"/>
              <a:t>Cerebral: It </a:t>
            </a:r>
            <a:r>
              <a:rPr lang="en-US" sz="1500" dirty="0">
                <a:solidFill>
                  <a:srgbClr val="0070C0"/>
                </a:solidFill>
              </a:rPr>
              <a:t>increases CBF and intracranial </a:t>
            </a:r>
            <a:r>
              <a:rPr lang="en-US" sz="1500" dirty="0" smtClean="0">
                <a:solidFill>
                  <a:srgbClr val="0070C0"/>
                </a:solidFill>
              </a:rPr>
              <a:t>pressure</a:t>
            </a:r>
            <a:r>
              <a:rPr lang="en-US" sz="1500" dirty="0" smtClean="0"/>
              <a:t>.</a:t>
            </a:r>
          </a:p>
          <a:p>
            <a:pPr algn="just">
              <a:lnSpc>
                <a:spcPct val="150000"/>
              </a:lnSpc>
              <a:buAutoNum type="alphaUcPeriod"/>
            </a:pPr>
            <a:r>
              <a:rPr lang="en-US" sz="1500" dirty="0" smtClean="0"/>
              <a:t>Neuromuscular:  It </a:t>
            </a:r>
            <a:r>
              <a:rPr lang="en-US" sz="1500" dirty="0">
                <a:solidFill>
                  <a:srgbClr val="0070C0"/>
                </a:solidFill>
              </a:rPr>
              <a:t>relaxes skeletal muscle</a:t>
            </a:r>
            <a:r>
              <a:rPr lang="en-US" sz="1500" dirty="0"/>
              <a:t>. </a:t>
            </a:r>
            <a:endParaRPr lang="en-US" sz="1500" dirty="0" smtClean="0"/>
          </a:p>
          <a:p>
            <a:pPr algn="just">
              <a:lnSpc>
                <a:spcPct val="150000"/>
              </a:lnSpc>
              <a:buAutoNum type="alphaUcPeriod"/>
            </a:pPr>
            <a:r>
              <a:rPr lang="en-US" sz="1500" dirty="0" smtClean="0"/>
              <a:t>Renal:  It </a:t>
            </a:r>
            <a:r>
              <a:rPr lang="en-US" sz="1500" dirty="0" smtClean="0">
                <a:solidFill>
                  <a:srgbClr val="0070C0"/>
                </a:solidFill>
              </a:rPr>
              <a:t>decreases </a:t>
            </a:r>
            <a:r>
              <a:rPr lang="en-US" sz="1500" dirty="0"/>
              <a:t>renal blood </a:t>
            </a:r>
            <a:r>
              <a:rPr lang="en-US" sz="1500" dirty="0" smtClean="0"/>
              <a:t>flow</a:t>
            </a:r>
            <a:r>
              <a:rPr lang="en-US" sz="1500" dirty="0"/>
              <a:t>, glomerular </a:t>
            </a:r>
            <a:r>
              <a:rPr lang="en-US" sz="1500" dirty="0" smtClean="0"/>
              <a:t>filtration </a:t>
            </a:r>
            <a:r>
              <a:rPr lang="en-US" sz="1500" dirty="0"/>
              <a:t>rate, and urinary </a:t>
            </a:r>
            <a:r>
              <a:rPr lang="en-US" sz="1500" dirty="0" smtClean="0"/>
              <a:t>output.</a:t>
            </a:r>
          </a:p>
          <a:p>
            <a:pPr algn="just">
              <a:lnSpc>
                <a:spcPct val="150000"/>
              </a:lnSpc>
              <a:buAutoNum type="alphaUcPeriod"/>
            </a:pPr>
            <a:r>
              <a:rPr lang="en-US" sz="1500" dirty="0" smtClean="0"/>
              <a:t>Hepatic: Total </a:t>
            </a:r>
            <a:r>
              <a:rPr lang="en-US" sz="1500" dirty="0"/>
              <a:t>hepatic blood </a:t>
            </a:r>
            <a:r>
              <a:rPr lang="en-US" sz="1500" dirty="0" smtClean="0"/>
              <a:t>flow </a:t>
            </a:r>
            <a:r>
              <a:rPr lang="en-US" sz="1500" dirty="0"/>
              <a:t>(hepatic artery and portal vein </a:t>
            </a:r>
            <a:r>
              <a:rPr lang="en-US" sz="1500" dirty="0" smtClean="0"/>
              <a:t>flow</a:t>
            </a:r>
            <a:r>
              <a:rPr lang="en-US" sz="1500" dirty="0"/>
              <a:t>) may be </a:t>
            </a:r>
            <a:r>
              <a:rPr lang="en-US" sz="1500" dirty="0">
                <a:solidFill>
                  <a:srgbClr val="0070C0"/>
                </a:solidFill>
              </a:rPr>
              <a:t>reduced </a:t>
            </a:r>
            <a:r>
              <a:rPr lang="en-US" sz="1500" dirty="0"/>
              <a:t>during </a:t>
            </a:r>
            <a:r>
              <a:rPr lang="en-US" sz="1500" dirty="0" err="1" smtClean="0"/>
              <a:t>isoflurane</a:t>
            </a:r>
            <a:r>
              <a:rPr lang="en-US" sz="1500" dirty="0" smtClean="0"/>
              <a:t> </a:t>
            </a:r>
            <a:r>
              <a:rPr lang="en-US" sz="1500" dirty="0"/>
              <a:t>anesthesia.</a:t>
            </a:r>
          </a:p>
        </p:txBody>
      </p:sp>
    </p:spTree>
    <p:extLst>
      <p:ext uri="{BB962C8B-B14F-4D97-AF65-F5344CB8AC3E}">
        <p14:creationId xmlns:p14="http://schemas.microsoft.com/office/powerpoint/2010/main" val="88856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308371"/>
          </a:xfrm>
        </p:spPr>
        <p:txBody>
          <a:bodyPr>
            <a:noAutofit/>
          </a:bodyPr>
          <a:lstStyle/>
          <a:p>
            <a:r>
              <a:rPr lang="en-US" sz="2000" b="1" dirty="0"/>
              <a:t>DESFLURANE</a:t>
            </a:r>
          </a:p>
        </p:txBody>
      </p:sp>
      <p:sp>
        <p:nvSpPr>
          <p:cNvPr id="3" name="Content Placeholder 2"/>
          <p:cNvSpPr>
            <a:spLocks noGrp="1"/>
          </p:cNvSpPr>
          <p:nvPr>
            <p:ph idx="1"/>
          </p:nvPr>
        </p:nvSpPr>
        <p:spPr>
          <a:xfrm>
            <a:off x="152400" y="361950"/>
            <a:ext cx="8915400" cy="4648200"/>
          </a:xfrm>
        </p:spPr>
        <p:txBody>
          <a:bodyPr>
            <a:noAutofit/>
          </a:bodyPr>
          <a:lstStyle/>
          <a:p>
            <a:pPr marL="0" indent="0" algn="just">
              <a:lnSpc>
                <a:spcPct val="150000"/>
              </a:lnSpc>
              <a:buNone/>
            </a:pPr>
            <a:r>
              <a:rPr lang="en-US" sz="1600" dirty="0" smtClean="0"/>
              <a:t>The </a:t>
            </a:r>
            <a:r>
              <a:rPr lang="en-US" sz="1600" dirty="0"/>
              <a:t>structure of </a:t>
            </a:r>
            <a:r>
              <a:rPr lang="en-US" sz="1600" dirty="0" err="1" smtClean="0"/>
              <a:t>desflurane</a:t>
            </a:r>
            <a:r>
              <a:rPr lang="en-US" sz="1600" dirty="0" smtClean="0"/>
              <a:t> </a:t>
            </a:r>
            <a:r>
              <a:rPr lang="en-US" sz="1600" dirty="0"/>
              <a:t>is very </a:t>
            </a:r>
            <a:r>
              <a:rPr lang="en-US" sz="1600" dirty="0">
                <a:solidFill>
                  <a:srgbClr val="0070C0"/>
                </a:solidFill>
              </a:rPr>
              <a:t>similar to that of </a:t>
            </a:r>
            <a:r>
              <a:rPr lang="en-US" sz="1600" dirty="0" err="1" smtClean="0">
                <a:solidFill>
                  <a:srgbClr val="0070C0"/>
                </a:solidFill>
              </a:rPr>
              <a:t>isoflurane</a:t>
            </a:r>
            <a:r>
              <a:rPr lang="en-US" sz="1600" dirty="0"/>
              <a:t>. </a:t>
            </a:r>
            <a:r>
              <a:rPr lang="en-US" sz="1600" dirty="0" smtClean="0"/>
              <a:t>Special </a:t>
            </a:r>
            <a:r>
              <a:rPr lang="en-US" sz="1600" dirty="0" err="1" smtClean="0"/>
              <a:t>desflurane</a:t>
            </a:r>
            <a:r>
              <a:rPr lang="en-US" sz="1600" dirty="0" smtClean="0"/>
              <a:t> </a:t>
            </a:r>
            <a:r>
              <a:rPr lang="en-US" sz="1600" dirty="0" smtClean="0">
                <a:solidFill>
                  <a:srgbClr val="0070C0"/>
                </a:solidFill>
              </a:rPr>
              <a:t>vaporizer needed </a:t>
            </a:r>
            <a:r>
              <a:rPr lang="en-US" sz="1600" dirty="0"/>
              <a:t>for </a:t>
            </a:r>
            <a:r>
              <a:rPr lang="en-US" sz="1600" dirty="0" smtClean="0"/>
              <a:t>induction. The </a:t>
            </a:r>
            <a:r>
              <a:rPr lang="en-US" sz="1600" dirty="0"/>
              <a:t>low solubility of </a:t>
            </a:r>
            <a:r>
              <a:rPr lang="en-US" sz="1600" dirty="0" err="1" smtClean="0"/>
              <a:t>desflurane</a:t>
            </a:r>
            <a:r>
              <a:rPr lang="en-US" sz="1600" dirty="0" smtClean="0"/>
              <a:t> </a:t>
            </a:r>
            <a:r>
              <a:rPr lang="en-US" sz="1600" dirty="0"/>
              <a:t>in blood and body tissues causes a </a:t>
            </a:r>
            <a:r>
              <a:rPr lang="en-US" sz="1600" dirty="0">
                <a:solidFill>
                  <a:srgbClr val="0070C0"/>
                </a:solidFill>
              </a:rPr>
              <a:t>very rapid induction and emergence of anesthesia.</a:t>
            </a:r>
            <a:r>
              <a:rPr lang="en-US" sz="1600" dirty="0"/>
              <a:t> Wakeup times are approximately 50% less than those observed following </a:t>
            </a:r>
            <a:r>
              <a:rPr lang="en-US" sz="1600" dirty="0" err="1" smtClean="0"/>
              <a:t>isoflurane</a:t>
            </a:r>
            <a:r>
              <a:rPr lang="en-US" sz="1600" dirty="0" smtClean="0"/>
              <a:t>.</a:t>
            </a:r>
          </a:p>
          <a:p>
            <a:pPr marL="457200" indent="-457200" algn="just">
              <a:lnSpc>
                <a:spcPct val="150000"/>
              </a:lnSpc>
              <a:buAutoNum type="alphaUcPeriod"/>
            </a:pPr>
            <a:r>
              <a:rPr lang="en-US" sz="1600" dirty="0" smtClean="0"/>
              <a:t>Cardiovascular: The </a:t>
            </a:r>
            <a:r>
              <a:rPr lang="en-US" sz="1600" dirty="0"/>
              <a:t>cardiovascular </a:t>
            </a:r>
            <a:r>
              <a:rPr lang="en-US" sz="1600" dirty="0" smtClean="0"/>
              <a:t>effects </a:t>
            </a:r>
            <a:r>
              <a:rPr lang="en-US" sz="1600" dirty="0"/>
              <a:t>of </a:t>
            </a:r>
            <a:r>
              <a:rPr lang="en-US" sz="1600" dirty="0" err="1" smtClean="0"/>
              <a:t>desflurane</a:t>
            </a:r>
            <a:r>
              <a:rPr lang="en-US" sz="1600" dirty="0" smtClean="0"/>
              <a:t> </a:t>
            </a:r>
            <a:r>
              <a:rPr lang="en-US" sz="1600" dirty="0"/>
              <a:t>seem to be </a:t>
            </a:r>
            <a:r>
              <a:rPr lang="en-US" sz="1600" dirty="0">
                <a:solidFill>
                  <a:srgbClr val="0070C0"/>
                </a:solidFill>
              </a:rPr>
              <a:t>similar to those of </a:t>
            </a:r>
            <a:r>
              <a:rPr lang="en-US" sz="1600" dirty="0" err="1" smtClean="0">
                <a:solidFill>
                  <a:srgbClr val="0070C0"/>
                </a:solidFill>
              </a:rPr>
              <a:t>isoflurane</a:t>
            </a:r>
            <a:r>
              <a:rPr lang="en-US" sz="1600" dirty="0" smtClean="0"/>
              <a:t>.</a:t>
            </a:r>
          </a:p>
          <a:p>
            <a:pPr marL="457200" indent="-457200" algn="just">
              <a:lnSpc>
                <a:spcPct val="150000"/>
              </a:lnSpc>
              <a:buAutoNum type="alphaUcPeriod"/>
            </a:pPr>
            <a:r>
              <a:rPr lang="en-US" sz="1600" dirty="0" smtClean="0"/>
              <a:t>Respiratory: It </a:t>
            </a:r>
            <a:r>
              <a:rPr lang="en-US" sz="1600" dirty="0"/>
              <a:t>causes a decrease in tidal volume and an increase in respiratory rate. Pungency and airway irritation during </a:t>
            </a:r>
            <a:r>
              <a:rPr lang="en-US" sz="1600" dirty="0" err="1" smtClean="0"/>
              <a:t>desflurane</a:t>
            </a:r>
            <a:r>
              <a:rPr lang="en-US" sz="1600" dirty="0" smtClean="0"/>
              <a:t> </a:t>
            </a:r>
            <a:r>
              <a:rPr lang="en-US" sz="1600" dirty="0"/>
              <a:t>induction can be manifested by </a:t>
            </a:r>
            <a:r>
              <a:rPr lang="en-US" sz="1600" dirty="0">
                <a:solidFill>
                  <a:srgbClr val="0070C0"/>
                </a:solidFill>
              </a:rPr>
              <a:t>salivation, breath-holding, coughing, and laryngospasm</a:t>
            </a:r>
            <a:r>
              <a:rPr lang="en-US" sz="1600" dirty="0" smtClean="0">
                <a:solidFill>
                  <a:srgbClr val="0070C0"/>
                </a:solidFill>
              </a:rPr>
              <a:t>.</a:t>
            </a:r>
          </a:p>
          <a:p>
            <a:pPr marL="457200" indent="-457200" algn="just">
              <a:lnSpc>
                <a:spcPct val="150000"/>
              </a:lnSpc>
              <a:buAutoNum type="alphaUcPeriod"/>
            </a:pPr>
            <a:r>
              <a:rPr lang="en-US" sz="1600" dirty="0" smtClean="0"/>
              <a:t>Cerebral:  </a:t>
            </a:r>
            <a:r>
              <a:rPr lang="en-US" sz="1600" dirty="0"/>
              <a:t>Like the other volatile anesthetics, </a:t>
            </a:r>
            <a:r>
              <a:rPr lang="en-US" sz="1600" dirty="0" smtClean="0"/>
              <a:t>It </a:t>
            </a:r>
            <a:r>
              <a:rPr lang="en-US" sz="1600" dirty="0"/>
              <a:t>directly </a:t>
            </a:r>
            <a:r>
              <a:rPr lang="en-US" sz="1600" dirty="0" err="1" smtClean="0"/>
              <a:t>vasodialates</a:t>
            </a:r>
            <a:r>
              <a:rPr lang="en-US" sz="1600" dirty="0" smtClean="0"/>
              <a:t> </a:t>
            </a:r>
            <a:r>
              <a:rPr lang="en-US" sz="1600" dirty="0"/>
              <a:t>the cerebral vasculature, </a:t>
            </a:r>
            <a:r>
              <a:rPr lang="en-US" sz="1600" dirty="0">
                <a:solidFill>
                  <a:srgbClr val="0070C0"/>
                </a:solidFill>
              </a:rPr>
              <a:t>increasing</a:t>
            </a:r>
            <a:r>
              <a:rPr lang="en-US" sz="1600" dirty="0"/>
              <a:t> CBF, cerebral blood volume, and intracranial pressure at </a:t>
            </a:r>
            <a:r>
              <a:rPr lang="en-US" sz="1600" dirty="0" err="1"/>
              <a:t>normotension</a:t>
            </a:r>
            <a:r>
              <a:rPr lang="en-US" sz="1600" dirty="0"/>
              <a:t> and </a:t>
            </a:r>
            <a:r>
              <a:rPr lang="en-US" sz="1600" dirty="0" err="1"/>
              <a:t>normocapnia</a:t>
            </a:r>
            <a:r>
              <a:rPr lang="en-US" sz="1600" dirty="0" smtClean="0"/>
              <a:t>.</a:t>
            </a:r>
          </a:p>
          <a:p>
            <a:pPr marL="0" indent="0" algn="just">
              <a:lnSpc>
                <a:spcPct val="150000"/>
              </a:lnSpc>
              <a:buNone/>
            </a:pPr>
            <a:r>
              <a:rPr lang="en-US" sz="1600" dirty="0" smtClean="0"/>
              <a:t>Neuromuscular, Renal and Hepatic effects are </a:t>
            </a:r>
            <a:r>
              <a:rPr lang="en-US" sz="1600" dirty="0" smtClean="0">
                <a:solidFill>
                  <a:srgbClr val="0070C0"/>
                </a:solidFill>
              </a:rPr>
              <a:t>same as </a:t>
            </a:r>
            <a:r>
              <a:rPr lang="en-US" sz="1600" dirty="0" err="1" smtClean="0">
                <a:solidFill>
                  <a:srgbClr val="0070C0"/>
                </a:solidFill>
              </a:rPr>
              <a:t>Isoflurane</a:t>
            </a:r>
            <a:r>
              <a:rPr lang="en-US" sz="1600" dirty="0" smtClean="0">
                <a:solidFill>
                  <a:srgbClr val="0070C0"/>
                </a:solidFill>
              </a:rPr>
              <a:t>.</a:t>
            </a:r>
          </a:p>
          <a:p>
            <a:pPr marL="0" indent="0" algn="just">
              <a:lnSpc>
                <a:spcPct val="150000"/>
              </a:lnSpc>
              <a:buNone/>
            </a:pPr>
            <a:r>
              <a:rPr lang="en-US" sz="1600" dirty="0" smtClean="0"/>
              <a:t>Contraindications: Malignant hyperthermia, </a:t>
            </a:r>
            <a:r>
              <a:rPr lang="en-US" sz="1600" dirty="0" err="1" smtClean="0"/>
              <a:t>Hypovolemia</a:t>
            </a:r>
            <a:r>
              <a:rPr lang="en-US" sz="1600" dirty="0" smtClean="0"/>
              <a:t>, Intracranial hypertension.</a:t>
            </a:r>
          </a:p>
          <a:p>
            <a:pPr marL="0" indent="0" algn="just">
              <a:lnSpc>
                <a:spcPct val="150000"/>
              </a:lnSpc>
              <a:buNone/>
            </a:pPr>
            <a:endParaRPr lang="en-US" sz="1600" dirty="0"/>
          </a:p>
        </p:txBody>
      </p:sp>
    </p:spTree>
    <p:extLst>
      <p:ext uri="{BB962C8B-B14F-4D97-AF65-F5344CB8AC3E}">
        <p14:creationId xmlns:p14="http://schemas.microsoft.com/office/powerpoint/2010/main" val="878667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384571"/>
          </a:xfrm>
        </p:spPr>
        <p:txBody>
          <a:bodyPr>
            <a:noAutofit/>
          </a:bodyPr>
          <a:lstStyle/>
          <a:p>
            <a:r>
              <a:rPr lang="en-US" sz="2000" b="1" dirty="0"/>
              <a:t>SEVOFLURANE</a:t>
            </a:r>
          </a:p>
        </p:txBody>
      </p:sp>
      <p:sp>
        <p:nvSpPr>
          <p:cNvPr id="3" name="Content Placeholder 2"/>
          <p:cNvSpPr>
            <a:spLocks noGrp="1"/>
          </p:cNvSpPr>
          <p:nvPr>
            <p:ph idx="1"/>
          </p:nvPr>
        </p:nvSpPr>
        <p:spPr>
          <a:xfrm>
            <a:off x="76200" y="438150"/>
            <a:ext cx="8991600" cy="4648200"/>
          </a:xfrm>
        </p:spPr>
        <p:txBody>
          <a:bodyPr>
            <a:noAutofit/>
          </a:bodyPr>
          <a:lstStyle/>
          <a:p>
            <a:pPr marL="0" indent="0" algn="just">
              <a:lnSpc>
                <a:spcPct val="150000"/>
              </a:lnSpc>
              <a:buNone/>
            </a:pPr>
            <a:r>
              <a:rPr lang="en-US" sz="1500" dirty="0"/>
              <a:t>Like </a:t>
            </a:r>
            <a:r>
              <a:rPr lang="en-US" sz="1500" dirty="0" err="1" smtClean="0"/>
              <a:t>desflurane</a:t>
            </a:r>
            <a:r>
              <a:rPr lang="en-US" sz="1500" dirty="0"/>
              <a:t>, </a:t>
            </a:r>
            <a:r>
              <a:rPr lang="en-US" sz="1500" dirty="0" err="1" smtClean="0"/>
              <a:t>sevoflurane</a:t>
            </a:r>
            <a:r>
              <a:rPr lang="en-US" sz="1500" dirty="0" smtClean="0"/>
              <a:t> </a:t>
            </a:r>
            <a:r>
              <a:rPr lang="en-US" sz="1500" dirty="0"/>
              <a:t>is </a:t>
            </a:r>
            <a:r>
              <a:rPr lang="en-US" sz="1500" dirty="0">
                <a:solidFill>
                  <a:srgbClr val="0070C0"/>
                </a:solidFill>
              </a:rPr>
              <a:t>halogenated with </a:t>
            </a:r>
            <a:r>
              <a:rPr lang="en-US" sz="1500" dirty="0" smtClean="0">
                <a:solidFill>
                  <a:srgbClr val="0070C0"/>
                </a:solidFill>
              </a:rPr>
              <a:t>fluorine</a:t>
            </a:r>
            <a:r>
              <a:rPr lang="en-US" sz="1500" dirty="0"/>
              <a:t>. </a:t>
            </a:r>
            <a:r>
              <a:rPr lang="en-US" sz="1500" dirty="0" smtClean="0"/>
              <a:t>It’s </a:t>
            </a:r>
            <a:r>
              <a:rPr lang="en-US" sz="1500" dirty="0"/>
              <a:t>solubility in blood is slightly greater than </a:t>
            </a:r>
            <a:r>
              <a:rPr lang="en-US" sz="1500" dirty="0" err="1" smtClean="0"/>
              <a:t>desflurane</a:t>
            </a:r>
            <a:r>
              <a:rPr lang="en-US" sz="1500" dirty="0" smtClean="0"/>
              <a:t>. </a:t>
            </a:r>
            <a:r>
              <a:rPr lang="en-US" sz="1500" dirty="0" err="1" smtClean="0">
                <a:solidFill>
                  <a:srgbClr val="0070C0"/>
                </a:solidFill>
              </a:rPr>
              <a:t>Nonpungency</a:t>
            </a:r>
            <a:r>
              <a:rPr lang="en-US" sz="1500" dirty="0" smtClean="0"/>
              <a:t> </a:t>
            </a:r>
            <a:r>
              <a:rPr lang="en-US" sz="1500" dirty="0"/>
              <a:t>and rapid increases in alveolar anesthetic concentration make </a:t>
            </a:r>
            <a:r>
              <a:rPr lang="en-US" sz="1500" dirty="0" smtClean="0"/>
              <a:t>it </a:t>
            </a:r>
            <a:r>
              <a:rPr lang="en-US" sz="1500" dirty="0"/>
              <a:t>an </a:t>
            </a:r>
            <a:r>
              <a:rPr lang="en-US" sz="1500" dirty="0">
                <a:solidFill>
                  <a:srgbClr val="0070C0"/>
                </a:solidFill>
              </a:rPr>
              <a:t>excellent choice for smooth and rapid inhalation inductions in pediatric and adult patients</a:t>
            </a:r>
            <a:r>
              <a:rPr lang="en-US" sz="1500" dirty="0" smtClean="0">
                <a:solidFill>
                  <a:srgbClr val="0070C0"/>
                </a:solidFill>
              </a:rPr>
              <a:t>.</a:t>
            </a:r>
          </a:p>
          <a:p>
            <a:pPr marL="0" indent="0" algn="just">
              <a:lnSpc>
                <a:spcPct val="150000"/>
              </a:lnSpc>
              <a:buNone/>
            </a:pPr>
            <a:r>
              <a:rPr lang="en-US" sz="1500" dirty="0" smtClean="0"/>
              <a:t>A. Cardiovascular:  It </a:t>
            </a:r>
            <a:r>
              <a:rPr lang="en-US" sz="1500" dirty="0">
                <a:solidFill>
                  <a:srgbClr val="0070C0"/>
                </a:solidFill>
              </a:rPr>
              <a:t>mildly depresses </a:t>
            </a:r>
            <a:r>
              <a:rPr lang="en-US" sz="1500" dirty="0"/>
              <a:t>myocardial contractility</a:t>
            </a:r>
            <a:r>
              <a:rPr lang="en-US" sz="1500" dirty="0" smtClean="0"/>
              <a:t>.</a:t>
            </a:r>
          </a:p>
          <a:p>
            <a:pPr marL="0" indent="0" algn="just">
              <a:lnSpc>
                <a:spcPct val="150000"/>
              </a:lnSpc>
              <a:buNone/>
            </a:pPr>
            <a:r>
              <a:rPr lang="en-US" sz="1500" dirty="0"/>
              <a:t>B. </a:t>
            </a:r>
            <a:r>
              <a:rPr lang="en-US" sz="1500" dirty="0" smtClean="0"/>
              <a:t>Respiratory: It </a:t>
            </a:r>
            <a:r>
              <a:rPr lang="en-US" sz="1500" dirty="0">
                <a:solidFill>
                  <a:srgbClr val="0070C0"/>
                </a:solidFill>
              </a:rPr>
              <a:t>depresses respiration and reverses bronchospasm </a:t>
            </a:r>
            <a:r>
              <a:rPr lang="en-US" sz="1500" dirty="0"/>
              <a:t>to an extent similar to that </a:t>
            </a:r>
            <a:r>
              <a:rPr lang="en-US" sz="1500" dirty="0" smtClean="0"/>
              <a:t>of  </a:t>
            </a:r>
            <a:r>
              <a:rPr lang="en-US" sz="1500" dirty="0" err="1"/>
              <a:t>I</a:t>
            </a:r>
            <a:r>
              <a:rPr lang="en-US" sz="1500" dirty="0" err="1" smtClean="0"/>
              <a:t>soflurane</a:t>
            </a:r>
            <a:r>
              <a:rPr lang="en-US" sz="1500" dirty="0" smtClean="0"/>
              <a:t>.</a:t>
            </a:r>
          </a:p>
          <a:p>
            <a:pPr marL="0" indent="0" algn="just">
              <a:lnSpc>
                <a:spcPct val="150000"/>
              </a:lnSpc>
              <a:buNone/>
            </a:pPr>
            <a:r>
              <a:rPr lang="en-US" sz="1500" dirty="0" smtClean="0"/>
              <a:t>C</a:t>
            </a:r>
            <a:r>
              <a:rPr lang="en-US" sz="1500" dirty="0"/>
              <a:t>. </a:t>
            </a:r>
            <a:r>
              <a:rPr lang="en-US" sz="1500" dirty="0" smtClean="0"/>
              <a:t>Cerebral: It </a:t>
            </a:r>
            <a:r>
              <a:rPr lang="en-US" sz="1500" dirty="0"/>
              <a:t>causes </a:t>
            </a:r>
            <a:r>
              <a:rPr lang="en-US" sz="1500" dirty="0">
                <a:solidFill>
                  <a:srgbClr val="0070C0"/>
                </a:solidFill>
              </a:rPr>
              <a:t>slight increases </a:t>
            </a:r>
            <a:r>
              <a:rPr lang="en-US" sz="1500" dirty="0"/>
              <a:t>in CBF and intracranial pressure at </a:t>
            </a:r>
            <a:r>
              <a:rPr lang="en-US" sz="1500" dirty="0" err="1" smtClean="0"/>
              <a:t>normocarbia</a:t>
            </a:r>
            <a:r>
              <a:rPr lang="en-US" sz="1500" dirty="0" smtClean="0"/>
              <a:t>.</a:t>
            </a:r>
          </a:p>
          <a:p>
            <a:pPr marL="0" indent="0" algn="just">
              <a:lnSpc>
                <a:spcPct val="150000"/>
              </a:lnSpc>
              <a:buNone/>
            </a:pPr>
            <a:r>
              <a:rPr lang="en-US" sz="1500" dirty="0"/>
              <a:t>D. </a:t>
            </a:r>
            <a:r>
              <a:rPr lang="en-US" sz="1500" dirty="0" smtClean="0"/>
              <a:t>Neuromuscular: It </a:t>
            </a:r>
            <a:r>
              <a:rPr lang="en-US" sz="1500" dirty="0"/>
              <a:t>produces </a:t>
            </a:r>
            <a:r>
              <a:rPr lang="en-US" sz="1500" dirty="0">
                <a:solidFill>
                  <a:srgbClr val="0070C0"/>
                </a:solidFill>
              </a:rPr>
              <a:t>adequate muscle relaxation </a:t>
            </a:r>
            <a:r>
              <a:rPr lang="en-US" sz="1500" dirty="0"/>
              <a:t>for intubation of </a:t>
            </a:r>
            <a:r>
              <a:rPr lang="en-US" sz="1500" dirty="0" smtClean="0"/>
              <a:t>children. </a:t>
            </a:r>
          </a:p>
          <a:p>
            <a:pPr marL="0" indent="0" algn="just">
              <a:lnSpc>
                <a:spcPct val="150000"/>
              </a:lnSpc>
              <a:buNone/>
            </a:pPr>
            <a:r>
              <a:rPr lang="en-US" sz="1500" dirty="0"/>
              <a:t>E. </a:t>
            </a:r>
            <a:r>
              <a:rPr lang="en-US" sz="1500" dirty="0" smtClean="0"/>
              <a:t>Renal: It </a:t>
            </a:r>
            <a:r>
              <a:rPr lang="en-US" sz="1500" dirty="0">
                <a:solidFill>
                  <a:srgbClr val="0070C0"/>
                </a:solidFill>
              </a:rPr>
              <a:t>slightly decreases </a:t>
            </a:r>
            <a:r>
              <a:rPr lang="en-US" sz="1500" dirty="0"/>
              <a:t>renal blood </a:t>
            </a:r>
            <a:r>
              <a:rPr lang="en-US" sz="1500" dirty="0" smtClean="0"/>
              <a:t>flow.</a:t>
            </a:r>
          </a:p>
          <a:p>
            <a:pPr marL="0" indent="0" algn="just">
              <a:lnSpc>
                <a:spcPct val="150000"/>
              </a:lnSpc>
              <a:buNone/>
            </a:pPr>
            <a:r>
              <a:rPr lang="en-US" sz="1500" dirty="0"/>
              <a:t>F. </a:t>
            </a:r>
            <a:r>
              <a:rPr lang="en-US" sz="1500" dirty="0" smtClean="0"/>
              <a:t>Hepatic: It </a:t>
            </a:r>
            <a:r>
              <a:rPr lang="en-US" sz="1500" dirty="0"/>
              <a:t>decreases portal vein blood </a:t>
            </a:r>
            <a:r>
              <a:rPr lang="en-US" sz="1500" dirty="0" smtClean="0"/>
              <a:t>flow</a:t>
            </a:r>
            <a:r>
              <a:rPr lang="en-US" sz="1500" dirty="0"/>
              <a:t>, but </a:t>
            </a:r>
            <a:r>
              <a:rPr lang="en-US" sz="1500" dirty="0">
                <a:solidFill>
                  <a:srgbClr val="0070C0"/>
                </a:solidFill>
              </a:rPr>
              <a:t>increases</a:t>
            </a:r>
            <a:r>
              <a:rPr lang="en-US" sz="1500" dirty="0"/>
              <a:t> hepatic artery blood </a:t>
            </a:r>
            <a:r>
              <a:rPr lang="en-US" sz="1500" dirty="0" smtClean="0"/>
              <a:t>flow</a:t>
            </a:r>
            <a:r>
              <a:rPr lang="en-US" sz="1500" dirty="0"/>
              <a:t>, thereby maintaining total hepatic blood </a:t>
            </a:r>
            <a:r>
              <a:rPr lang="en-US" sz="1500" dirty="0" smtClean="0"/>
              <a:t>flow </a:t>
            </a:r>
            <a:r>
              <a:rPr lang="en-US" sz="1500" dirty="0"/>
              <a:t>and oxygen delivery</a:t>
            </a:r>
            <a:r>
              <a:rPr lang="en-US" sz="1500" dirty="0" smtClean="0"/>
              <a:t>.</a:t>
            </a:r>
          </a:p>
          <a:p>
            <a:pPr marL="0" indent="0" algn="just">
              <a:lnSpc>
                <a:spcPct val="150000"/>
              </a:lnSpc>
              <a:buNone/>
            </a:pPr>
            <a:r>
              <a:rPr lang="en-US" sz="1500" dirty="0" smtClean="0"/>
              <a:t>Contraindications </a:t>
            </a:r>
            <a:r>
              <a:rPr lang="en-US" sz="1500" dirty="0"/>
              <a:t>include severe </a:t>
            </a:r>
            <a:r>
              <a:rPr lang="en-US" sz="1500" dirty="0" err="1"/>
              <a:t>hypovolemia</a:t>
            </a:r>
            <a:r>
              <a:rPr lang="en-US" sz="1500" dirty="0"/>
              <a:t>, susceptibility to malignant hyperthermia, and intracranial hypertension.</a:t>
            </a:r>
          </a:p>
        </p:txBody>
      </p:sp>
    </p:spTree>
    <p:extLst>
      <p:ext uri="{BB962C8B-B14F-4D97-AF65-F5344CB8AC3E}">
        <p14:creationId xmlns:p14="http://schemas.microsoft.com/office/powerpoint/2010/main" val="2452143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419100"/>
          </a:xfrm>
        </p:spPr>
        <p:txBody>
          <a:bodyPr>
            <a:normAutofit fontScale="90000"/>
          </a:bodyPr>
          <a:lstStyle/>
          <a:p>
            <a:r>
              <a:rPr lang="en-US" sz="2200" b="1" dirty="0" smtClean="0">
                <a:latin typeface="Arial" panose="020B0604020202020204" pitchFamily="34" charset="0"/>
                <a:cs typeface="Arial" panose="020B0604020202020204" pitchFamily="34" charset="0"/>
              </a:rPr>
              <a:t>Types</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590550"/>
            <a:ext cx="8763000" cy="4267200"/>
          </a:xfrm>
        </p:spPr>
        <p:txBody>
          <a:bodyPr>
            <a:noAutofit/>
          </a:bodyPr>
          <a:lstStyle/>
          <a:p>
            <a:pPr marL="514350" indent="-514350" algn="just">
              <a:lnSpc>
                <a:spcPct val="150000"/>
              </a:lnSpc>
              <a:buFont typeface="+mj-lt"/>
              <a:buAutoNum type="arabicPeriod"/>
            </a:pPr>
            <a:r>
              <a:rPr lang="en-US" sz="1900" dirty="0" smtClean="0">
                <a:solidFill>
                  <a:srgbClr val="0070C0"/>
                </a:solidFill>
                <a:cs typeface="Arial" panose="020B0604020202020204" pitchFamily="34" charset="0"/>
              </a:rPr>
              <a:t>General Anesthesia</a:t>
            </a:r>
            <a:r>
              <a:rPr lang="en-US" sz="1900" dirty="0" smtClean="0">
                <a:cs typeface="Arial" panose="020B0604020202020204" pitchFamily="34" charset="0"/>
              </a:rPr>
              <a:t>: </a:t>
            </a:r>
            <a:r>
              <a:rPr lang="en-US" sz="1900" dirty="0">
                <a:cs typeface="Arial" panose="020B0604020202020204" pitchFamily="34" charset="0"/>
              </a:rPr>
              <a:t>S</a:t>
            </a:r>
            <a:r>
              <a:rPr lang="en-US" sz="1900" dirty="0" smtClean="0">
                <a:cs typeface="Arial" panose="020B0604020202020204" pitchFamily="34" charset="0"/>
              </a:rPr>
              <a:t>uppresses </a:t>
            </a:r>
            <a:r>
              <a:rPr lang="en-US" sz="1900" dirty="0">
                <a:cs typeface="Arial" panose="020B0604020202020204" pitchFamily="34" charset="0"/>
              </a:rPr>
              <a:t>central nervous system activity and results in unconsciousness and total lack of sensation, using either injected or inhaled </a:t>
            </a:r>
            <a:r>
              <a:rPr lang="en-US" sz="1900" dirty="0" smtClean="0">
                <a:cs typeface="Arial" panose="020B0604020202020204" pitchFamily="34" charset="0"/>
              </a:rPr>
              <a:t>drugs</a:t>
            </a:r>
          </a:p>
          <a:p>
            <a:pPr marL="514350" indent="-514350" algn="just">
              <a:lnSpc>
                <a:spcPct val="150000"/>
              </a:lnSpc>
              <a:buFont typeface="+mj-lt"/>
              <a:buAutoNum type="arabicPeriod"/>
            </a:pPr>
            <a:r>
              <a:rPr lang="en-US" sz="1900" dirty="0" smtClean="0">
                <a:solidFill>
                  <a:srgbClr val="0070C0"/>
                </a:solidFill>
                <a:cs typeface="Arial" panose="020B0604020202020204" pitchFamily="34" charset="0"/>
              </a:rPr>
              <a:t>Regional or Local Anesthesia</a:t>
            </a:r>
            <a:r>
              <a:rPr lang="en-US" sz="1900" dirty="0" smtClean="0">
                <a:cs typeface="Arial" panose="020B0604020202020204" pitchFamily="34" charset="0"/>
              </a:rPr>
              <a:t>: Blocks </a:t>
            </a:r>
            <a:r>
              <a:rPr lang="en-US" sz="1900" dirty="0">
                <a:cs typeface="Arial" panose="020B0604020202020204" pitchFamily="34" charset="0"/>
              </a:rPr>
              <a:t>transmission of nerve impulses from a specific part of the body</a:t>
            </a:r>
            <a:r>
              <a:rPr lang="en-US" sz="1900" dirty="0" smtClean="0">
                <a:cs typeface="Arial" panose="020B0604020202020204" pitchFamily="34" charset="0"/>
              </a:rPr>
              <a:t>.</a:t>
            </a:r>
          </a:p>
          <a:p>
            <a:pPr marL="0" indent="0" algn="just">
              <a:lnSpc>
                <a:spcPct val="150000"/>
              </a:lnSpc>
              <a:buNone/>
            </a:pPr>
            <a:r>
              <a:rPr lang="en-US" sz="1900" dirty="0">
                <a:cs typeface="Arial" panose="020B0604020202020204" pitchFamily="34" charset="0"/>
              </a:rPr>
              <a:t>	</a:t>
            </a:r>
            <a:r>
              <a:rPr lang="en-US" sz="1900" dirty="0"/>
              <a:t> Regional </a:t>
            </a:r>
            <a:r>
              <a:rPr lang="en-US" sz="1900" dirty="0" err="1"/>
              <a:t>anaesthesia</a:t>
            </a:r>
            <a:r>
              <a:rPr lang="en-US" sz="1900" dirty="0"/>
              <a:t> can be central </a:t>
            </a:r>
            <a:r>
              <a:rPr lang="en-US" sz="1900" dirty="0" err="1"/>
              <a:t>neuraxial</a:t>
            </a:r>
            <a:r>
              <a:rPr lang="en-US" sz="1900" dirty="0"/>
              <a:t> block or peripheral nerve blocks</a:t>
            </a:r>
            <a:r>
              <a:rPr lang="en-US" sz="1900" dirty="0" smtClean="0"/>
              <a:t>.</a:t>
            </a:r>
            <a:endParaRPr lang="en-US" sz="1900" dirty="0" smtClean="0">
              <a:cs typeface="Arial" panose="020B0604020202020204" pitchFamily="34" charset="0"/>
            </a:endParaRPr>
          </a:p>
          <a:p>
            <a:pPr marL="0" indent="0" algn="just">
              <a:lnSpc>
                <a:spcPct val="150000"/>
              </a:lnSpc>
              <a:buNone/>
            </a:pPr>
            <a:r>
              <a:rPr lang="en-US" sz="1900" dirty="0">
                <a:cs typeface="Arial" panose="020B0604020202020204" pitchFamily="34" charset="0"/>
              </a:rPr>
              <a:t>	Depending on the situation, this may be used either on its own (in which case the patient remains fully conscious), or in combination with general anesthesia or sedation.</a:t>
            </a:r>
            <a:r>
              <a:rPr lang="en-US" sz="1900" dirty="0" smtClean="0">
                <a:cs typeface="Arial" panose="020B0604020202020204" pitchFamily="34" charset="0"/>
              </a:rPr>
              <a:t> </a:t>
            </a:r>
            <a:endParaRPr lang="en-US" sz="1900" dirty="0">
              <a:cs typeface="Arial" panose="020B0604020202020204" pitchFamily="34" charset="0"/>
            </a:endParaRPr>
          </a:p>
        </p:txBody>
      </p:sp>
    </p:spTree>
    <p:extLst>
      <p:ext uri="{BB962C8B-B14F-4D97-AF65-F5344CB8AC3E}">
        <p14:creationId xmlns:p14="http://schemas.microsoft.com/office/powerpoint/2010/main" val="3713606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308371"/>
          </a:xfrm>
        </p:spPr>
        <p:txBody>
          <a:bodyPr>
            <a:noAutofit/>
          </a:bodyPr>
          <a:lstStyle/>
          <a:p>
            <a:r>
              <a:rPr lang="en-US" sz="2000" b="1" dirty="0" smtClean="0"/>
              <a:t>Xenon</a:t>
            </a:r>
            <a:endParaRPr lang="en-US" sz="2000" b="1" dirty="0"/>
          </a:p>
        </p:txBody>
      </p:sp>
      <p:sp>
        <p:nvSpPr>
          <p:cNvPr id="3" name="Content Placeholder 2"/>
          <p:cNvSpPr>
            <a:spLocks noGrp="1"/>
          </p:cNvSpPr>
          <p:nvPr>
            <p:ph idx="1"/>
          </p:nvPr>
        </p:nvSpPr>
        <p:spPr>
          <a:xfrm>
            <a:off x="152400" y="819150"/>
            <a:ext cx="8839200" cy="3886200"/>
          </a:xfrm>
        </p:spPr>
        <p:txBody>
          <a:bodyPr>
            <a:normAutofit fontScale="85000" lnSpcReduction="10000"/>
          </a:bodyPr>
          <a:lstStyle/>
          <a:p>
            <a:pPr marL="0" indent="0" algn="just">
              <a:lnSpc>
                <a:spcPct val="200000"/>
              </a:lnSpc>
              <a:buNone/>
            </a:pPr>
            <a:r>
              <a:rPr lang="en-US" sz="2000" dirty="0" smtClean="0"/>
              <a:t>Xenon </a:t>
            </a:r>
            <a:r>
              <a:rPr lang="en-US" sz="2000" dirty="0"/>
              <a:t>is a “noble” gas that has long been known to have anesthetic properties. It is an inert element that does not form chemical bonds. Xenon is scavenged from the atmosphere through a costly distillation process. It is an </a:t>
            </a:r>
            <a:r>
              <a:rPr lang="en-US" sz="2000" dirty="0">
                <a:solidFill>
                  <a:srgbClr val="0070C0"/>
                </a:solidFill>
              </a:rPr>
              <a:t>odorless, </a:t>
            </a:r>
            <a:r>
              <a:rPr lang="en-US" sz="2000" dirty="0" err="1">
                <a:solidFill>
                  <a:srgbClr val="0070C0"/>
                </a:solidFill>
              </a:rPr>
              <a:t>nonexplosive</a:t>
            </a:r>
            <a:r>
              <a:rPr lang="en-US" sz="2000" dirty="0">
                <a:solidFill>
                  <a:srgbClr val="0070C0"/>
                </a:solidFill>
              </a:rPr>
              <a:t>, naturally occurring </a:t>
            </a:r>
            <a:r>
              <a:rPr lang="en-US" sz="2000" dirty="0" smtClean="0">
                <a:solidFill>
                  <a:srgbClr val="0070C0"/>
                </a:solidFill>
              </a:rPr>
              <a:t>gas</a:t>
            </a:r>
            <a:r>
              <a:rPr lang="en-US" sz="2000" dirty="0" smtClean="0"/>
              <a:t>.</a:t>
            </a:r>
          </a:p>
          <a:p>
            <a:pPr marL="0" indent="0" algn="just">
              <a:lnSpc>
                <a:spcPct val="200000"/>
              </a:lnSpc>
              <a:buNone/>
            </a:pPr>
            <a:r>
              <a:rPr lang="en-US" sz="2000" dirty="0"/>
              <a:t>	 </a:t>
            </a:r>
            <a:r>
              <a:rPr lang="en-US" sz="2000" dirty="0" smtClean="0"/>
              <a:t>Xenon’s </a:t>
            </a:r>
            <a:r>
              <a:rPr lang="en-US" sz="2000" dirty="0"/>
              <a:t>anesthetic </a:t>
            </a:r>
            <a:r>
              <a:rPr lang="en-US" sz="2000" dirty="0" smtClean="0"/>
              <a:t>effects </a:t>
            </a:r>
            <a:r>
              <a:rPr lang="en-US" sz="2000" dirty="0"/>
              <a:t>seem to be mediated by NMDA inhibition by competing with glycine at the glycine binding site. Xenon seems to have little </a:t>
            </a:r>
            <a:r>
              <a:rPr lang="en-US" sz="2000" dirty="0" smtClean="0"/>
              <a:t>effect </a:t>
            </a:r>
            <a:r>
              <a:rPr lang="en-US" sz="2000" dirty="0"/>
              <a:t>on cardiovascular, hepatic, or renal systems and has been found to be protective against neuronal ischemia</a:t>
            </a:r>
            <a:r>
              <a:rPr lang="en-US" sz="2000" dirty="0" smtClean="0"/>
              <a:t>. Under Clinical trials.</a:t>
            </a:r>
          </a:p>
          <a:p>
            <a:pPr marL="0" indent="0" algn="just">
              <a:lnSpc>
                <a:spcPct val="200000"/>
              </a:lnSpc>
              <a:buNone/>
            </a:pPr>
            <a:r>
              <a:rPr lang="en-US" sz="2000" dirty="0"/>
              <a:t>	 </a:t>
            </a:r>
            <a:r>
              <a:rPr lang="en-US" sz="2000" dirty="0">
                <a:solidFill>
                  <a:srgbClr val="0070C0"/>
                </a:solidFill>
              </a:rPr>
              <a:t>Cost and limited availability have prevented its widespread use.</a:t>
            </a:r>
          </a:p>
        </p:txBody>
      </p:sp>
    </p:spTree>
    <p:extLst>
      <p:ext uri="{BB962C8B-B14F-4D97-AF65-F5344CB8AC3E}">
        <p14:creationId xmlns:p14="http://schemas.microsoft.com/office/powerpoint/2010/main" val="1026854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tin Biswas\Desktop\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3350"/>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50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84571"/>
          </a:xfrm>
        </p:spPr>
        <p:txBody>
          <a:bodyPr>
            <a:normAutofit fontScale="90000"/>
          </a:bodyPr>
          <a:lstStyle/>
          <a:p>
            <a:r>
              <a:rPr lang="en-US" sz="2000" b="1" dirty="0" smtClean="0"/>
              <a:t>INTRAVENOUS ANAESTHETIC AGENTS </a:t>
            </a:r>
            <a:endParaRPr lang="en-US" sz="2000" b="1" dirty="0"/>
          </a:p>
        </p:txBody>
      </p:sp>
      <p:sp>
        <p:nvSpPr>
          <p:cNvPr id="3" name="Content Placeholder 2"/>
          <p:cNvSpPr>
            <a:spLocks noGrp="1"/>
          </p:cNvSpPr>
          <p:nvPr>
            <p:ph idx="1"/>
          </p:nvPr>
        </p:nvSpPr>
        <p:spPr>
          <a:xfrm>
            <a:off x="152400" y="742950"/>
            <a:ext cx="8763000" cy="4191000"/>
          </a:xfrm>
        </p:spPr>
        <p:txBody>
          <a:bodyPr>
            <a:normAutofit/>
          </a:bodyPr>
          <a:lstStyle/>
          <a:p>
            <a:pPr marL="0" indent="0" algn="just">
              <a:lnSpc>
                <a:spcPct val="150000"/>
              </a:lnSpc>
              <a:buNone/>
            </a:pPr>
            <a:r>
              <a:rPr lang="en-US" sz="1800" dirty="0"/>
              <a:t>Intravenously administered </a:t>
            </a:r>
            <a:r>
              <a:rPr lang="en-US" sz="1800" dirty="0" err="1"/>
              <a:t>anaesthetic</a:t>
            </a:r>
            <a:r>
              <a:rPr lang="en-US" sz="1800" dirty="0"/>
              <a:t> agents are more </a:t>
            </a:r>
            <a:r>
              <a:rPr lang="en-US" sz="1800" dirty="0" smtClean="0"/>
              <a:t>popular </a:t>
            </a:r>
            <a:r>
              <a:rPr lang="en-US" sz="1800" dirty="0"/>
              <a:t>for induction of </a:t>
            </a:r>
            <a:r>
              <a:rPr lang="en-US" sz="1800" dirty="0" err="1"/>
              <a:t>anaesthesia</a:t>
            </a:r>
            <a:r>
              <a:rPr lang="en-US" sz="1800" dirty="0"/>
              <a:t> because it is </a:t>
            </a:r>
            <a:r>
              <a:rPr lang="en-US" sz="1800" dirty="0">
                <a:solidFill>
                  <a:srgbClr val="0070C0"/>
                </a:solidFill>
              </a:rPr>
              <a:t>more rapid and </a:t>
            </a:r>
            <a:r>
              <a:rPr lang="en-US" sz="1800" dirty="0" smtClean="0">
                <a:solidFill>
                  <a:srgbClr val="0070C0"/>
                </a:solidFill>
              </a:rPr>
              <a:t>smooth </a:t>
            </a:r>
            <a:r>
              <a:rPr lang="en-US" sz="1800" dirty="0">
                <a:solidFill>
                  <a:srgbClr val="0070C0"/>
                </a:solidFill>
              </a:rPr>
              <a:t>than </a:t>
            </a:r>
            <a:r>
              <a:rPr lang="en-US" sz="1800" dirty="0"/>
              <a:t>that associated with inhalational agents. </a:t>
            </a:r>
            <a:r>
              <a:rPr lang="en-US" sz="1800" dirty="0">
                <a:solidFill>
                  <a:srgbClr val="0070C0"/>
                </a:solidFill>
              </a:rPr>
              <a:t>They can also </a:t>
            </a:r>
            <a:r>
              <a:rPr lang="en-US" sz="1800" dirty="0" smtClean="0">
                <a:solidFill>
                  <a:srgbClr val="0070C0"/>
                </a:solidFill>
              </a:rPr>
              <a:t>be, </a:t>
            </a:r>
            <a:r>
              <a:rPr lang="en-US" sz="1800" dirty="0">
                <a:solidFill>
                  <a:srgbClr val="0070C0"/>
                </a:solidFill>
              </a:rPr>
              <a:t>used for maintenance of </a:t>
            </a:r>
            <a:r>
              <a:rPr lang="en-US" sz="1800" dirty="0" err="1">
                <a:solidFill>
                  <a:srgbClr val="0070C0"/>
                </a:solidFill>
              </a:rPr>
              <a:t>anaesthesia</a:t>
            </a:r>
            <a:r>
              <a:rPr lang="en-US" sz="1800" dirty="0">
                <a:solidFill>
                  <a:srgbClr val="0070C0"/>
                </a:solidFill>
              </a:rPr>
              <a:t>, sedation during </a:t>
            </a:r>
            <a:r>
              <a:rPr lang="en-US" sz="1800" dirty="0" smtClean="0">
                <a:solidFill>
                  <a:srgbClr val="0070C0"/>
                </a:solidFill>
              </a:rPr>
              <a:t>regional </a:t>
            </a:r>
            <a:r>
              <a:rPr lang="en-US" sz="1800" dirty="0" err="1">
                <a:solidFill>
                  <a:srgbClr val="0070C0"/>
                </a:solidFill>
              </a:rPr>
              <a:t>anaesthesia</a:t>
            </a:r>
            <a:r>
              <a:rPr lang="en-US" sz="1800" dirty="0">
                <a:solidFill>
                  <a:srgbClr val="0070C0"/>
                </a:solidFill>
              </a:rPr>
              <a:t>, sedation in the ICU and </a:t>
            </a:r>
            <a:r>
              <a:rPr lang="en-US" sz="1800" dirty="0" smtClean="0">
                <a:solidFill>
                  <a:srgbClr val="0070C0"/>
                </a:solidFill>
              </a:rPr>
              <a:t>treatment of status </a:t>
            </a:r>
            <a:r>
              <a:rPr lang="en-US" sz="1800" dirty="0" err="1">
                <a:solidFill>
                  <a:srgbClr val="0070C0"/>
                </a:solidFill>
              </a:rPr>
              <a:t>epilepticus</a:t>
            </a:r>
            <a:r>
              <a:rPr lang="en-US" sz="1800" dirty="0" smtClean="0">
                <a:solidFill>
                  <a:srgbClr val="0070C0"/>
                </a:solidFill>
              </a:rPr>
              <a:t>.</a:t>
            </a:r>
          </a:p>
          <a:p>
            <a:pPr marL="0" indent="0" algn="just">
              <a:lnSpc>
                <a:spcPct val="150000"/>
              </a:lnSpc>
              <a:buNone/>
            </a:pPr>
            <a:endParaRPr lang="en-US" sz="1800" dirty="0" smtClean="0"/>
          </a:p>
          <a:p>
            <a:pPr marL="0" indent="0" algn="just">
              <a:lnSpc>
                <a:spcPct val="150000"/>
              </a:lnSpc>
              <a:buNone/>
            </a:pPr>
            <a:r>
              <a:rPr lang="en-US" sz="1800" dirty="0" smtClean="0"/>
              <a:t>INTRAVENOUS </a:t>
            </a:r>
            <a:r>
              <a:rPr lang="en-US" sz="1800" dirty="0"/>
              <a:t>ANAESTHETICS </a:t>
            </a:r>
            <a:endParaRPr lang="en-US" sz="1800" dirty="0" smtClean="0"/>
          </a:p>
          <a:p>
            <a:pPr marL="0" indent="0" algn="just">
              <a:lnSpc>
                <a:spcPct val="150000"/>
              </a:lnSpc>
              <a:buNone/>
            </a:pPr>
            <a:r>
              <a:rPr lang="en-US" sz="1800" dirty="0" smtClean="0"/>
              <a:t> </a:t>
            </a:r>
            <a:r>
              <a:rPr lang="en-US" sz="1800" b="1" dirty="0"/>
              <a:t>Rapidly-actin</a:t>
            </a:r>
            <a:r>
              <a:rPr lang="en-US" sz="1800" dirty="0"/>
              <a:t>g: </a:t>
            </a:r>
            <a:r>
              <a:rPr lang="en-US" sz="1800" dirty="0" err="1" smtClean="0"/>
              <a:t>Thiopentone</a:t>
            </a:r>
            <a:r>
              <a:rPr lang="en-US" sz="1800" dirty="0" smtClean="0"/>
              <a:t>, </a:t>
            </a:r>
            <a:r>
              <a:rPr lang="en-US" sz="1800" dirty="0" err="1" smtClean="0"/>
              <a:t>Propofol</a:t>
            </a:r>
            <a:r>
              <a:rPr lang="en-US" sz="1800" dirty="0" smtClean="0"/>
              <a:t>, </a:t>
            </a:r>
            <a:r>
              <a:rPr lang="en-US" sz="1800" dirty="0" err="1"/>
              <a:t>Etomidate</a:t>
            </a:r>
            <a:r>
              <a:rPr lang="en-US" sz="1800" dirty="0"/>
              <a:t> </a:t>
            </a:r>
            <a:endParaRPr lang="en-US" sz="1800" dirty="0" smtClean="0"/>
          </a:p>
          <a:p>
            <a:pPr marL="0" indent="0" algn="just">
              <a:lnSpc>
                <a:spcPct val="150000"/>
              </a:lnSpc>
              <a:buNone/>
            </a:pPr>
            <a:r>
              <a:rPr lang="en-US" sz="1800" dirty="0" smtClean="0"/>
              <a:t> </a:t>
            </a:r>
            <a:r>
              <a:rPr lang="en-US" sz="1800" b="1" dirty="0"/>
              <a:t>Slower-acting</a:t>
            </a:r>
            <a:r>
              <a:rPr lang="en-US" sz="1800" dirty="0"/>
              <a:t>: </a:t>
            </a:r>
            <a:r>
              <a:rPr lang="en-US" sz="1800" dirty="0" smtClean="0"/>
              <a:t>Ketamine, </a:t>
            </a:r>
            <a:r>
              <a:rPr lang="en-US" sz="1800" dirty="0"/>
              <a:t>High dose </a:t>
            </a:r>
            <a:r>
              <a:rPr lang="en-US" sz="1800" dirty="0" smtClean="0"/>
              <a:t>opioids, </a:t>
            </a:r>
            <a:r>
              <a:rPr lang="en-US" sz="1800" dirty="0"/>
              <a:t>Benzodiazepines </a:t>
            </a:r>
            <a:endParaRPr lang="en-US" sz="1800" dirty="0">
              <a:solidFill>
                <a:srgbClr val="0070C0"/>
              </a:solidFill>
            </a:endParaRPr>
          </a:p>
        </p:txBody>
      </p:sp>
    </p:spTree>
    <p:extLst>
      <p:ext uri="{BB962C8B-B14F-4D97-AF65-F5344CB8AC3E}">
        <p14:creationId xmlns:p14="http://schemas.microsoft.com/office/powerpoint/2010/main" val="2033560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384571"/>
          </a:xfrm>
        </p:spPr>
        <p:txBody>
          <a:bodyPr>
            <a:normAutofit fontScale="90000"/>
          </a:bodyPr>
          <a:lstStyle/>
          <a:p>
            <a:r>
              <a:rPr lang="en-US" sz="2000" b="1" dirty="0"/>
              <a:t>THIOPENTONE SODIUM</a:t>
            </a:r>
          </a:p>
        </p:txBody>
      </p:sp>
      <p:sp>
        <p:nvSpPr>
          <p:cNvPr id="3" name="Content Placeholder 2"/>
          <p:cNvSpPr>
            <a:spLocks noGrp="1"/>
          </p:cNvSpPr>
          <p:nvPr>
            <p:ph idx="1"/>
          </p:nvPr>
        </p:nvSpPr>
        <p:spPr>
          <a:xfrm>
            <a:off x="152400" y="514350"/>
            <a:ext cx="8839200" cy="4495800"/>
          </a:xfrm>
        </p:spPr>
        <p:txBody>
          <a:bodyPr>
            <a:normAutofit fontScale="55000" lnSpcReduction="20000"/>
          </a:bodyPr>
          <a:lstStyle/>
          <a:p>
            <a:pPr marL="0" indent="0" algn="just">
              <a:lnSpc>
                <a:spcPct val="170000"/>
              </a:lnSpc>
              <a:buNone/>
            </a:pPr>
            <a:r>
              <a:rPr lang="en-US" dirty="0" smtClean="0"/>
              <a:t>It </a:t>
            </a:r>
            <a:r>
              <a:rPr lang="en-US" dirty="0"/>
              <a:t>is an </a:t>
            </a:r>
            <a:r>
              <a:rPr lang="en-US" dirty="0">
                <a:solidFill>
                  <a:srgbClr val="0070C0"/>
                </a:solidFill>
              </a:rPr>
              <a:t>ultra-short acting </a:t>
            </a:r>
            <a:r>
              <a:rPr lang="en-US" dirty="0"/>
              <a:t>barbiturate, available as a </a:t>
            </a:r>
            <a:r>
              <a:rPr lang="en-US" dirty="0">
                <a:solidFill>
                  <a:srgbClr val="0070C0"/>
                </a:solidFill>
              </a:rPr>
              <a:t>yellowish powder</a:t>
            </a:r>
            <a:r>
              <a:rPr lang="en-US" dirty="0"/>
              <a:t>. It is used as a 2.5% solution (25 mg/ml). </a:t>
            </a:r>
            <a:endParaRPr lang="en-US" dirty="0" smtClean="0"/>
          </a:p>
          <a:p>
            <a:pPr marL="0" indent="0" algn="just">
              <a:lnSpc>
                <a:spcPct val="170000"/>
              </a:lnSpc>
              <a:buNone/>
            </a:pPr>
            <a:r>
              <a:rPr lang="en-US" dirty="0" smtClean="0"/>
              <a:t>It </a:t>
            </a:r>
            <a:r>
              <a:rPr lang="en-US" dirty="0"/>
              <a:t>is used in a </a:t>
            </a:r>
            <a:r>
              <a:rPr lang="en-US" dirty="0">
                <a:solidFill>
                  <a:srgbClr val="0070C0"/>
                </a:solidFill>
              </a:rPr>
              <a:t>dose of 4-5 mg/kg intravenously</a:t>
            </a:r>
            <a:r>
              <a:rPr lang="en-US" dirty="0"/>
              <a:t>. </a:t>
            </a:r>
            <a:endParaRPr lang="en-US" dirty="0" smtClean="0"/>
          </a:p>
          <a:p>
            <a:pPr marL="0" indent="0" algn="just">
              <a:lnSpc>
                <a:spcPct val="170000"/>
              </a:lnSpc>
              <a:buNone/>
            </a:pPr>
            <a:r>
              <a:rPr lang="en-US" dirty="0" smtClean="0"/>
              <a:t>CNS: </a:t>
            </a:r>
            <a:r>
              <a:rPr lang="en-US" dirty="0" err="1"/>
              <a:t>Generalised</a:t>
            </a:r>
            <a:r>
              <a:rPr lang="en-US" dirty="0"/>
              <a:t> depression of the CNS is observed within 15 to 20 s </a:t>
            </a:r>
            <a:r>
              <a:rPr lang="en-US" dirty="0" smtClean="0"/>
              <a:t>of IV injection. </a:t>
            </a:r>
            <a:r>
              <a:rPr lang="en-US" dirty="0" smtClean="0">
                <a:solidFill>
                  <a:srgbClr val="0070C0"/>
                </a:solidFill>
              </a:rPr>
              <a:t>Loss </a:t>
            </a:r>
            <a:r>
              <a:rPr lang="en-US" dirty="0">
                <a:solidFill>
                  <a:srgbClr val="0070C0"/>
                </a:solidFill>
              </a:rPr>
              <a:t>of eyelash reflex </a:t>
            </a:r>
            <a:r>
              <a:rPr lang="en-US" dirty="0"/>
              <a:t>is used as an end-point. </a:t>
            </a:r>
            <a:r>
              <a:rPr lang="en-US" dirty="0" smtClean="0"/>
              <a:t>It </a:t>
            </a:r>
            <a:r>
              <a:rPr lang="en-US" dirty="0"/>
              <a:t>is a </a:t>
            </a:r>
            <a:r>
              <a:rPr lang="en-US" dirty="0">
                <a:solidFill>
                  <a:srgbClr val="0070C0"/>
                </a:solidFill>
              </a:rPr>
              <a:t>potent anticonvulsant.</a:t>
            </a:r>
            <a:r>
              <a:rPr lang="en-US" dirty="0"/>
              <a:t> </a:t>
            </a:r>
            <a:endParaRPr lang="en-US" dirty="0" smtClean="0"/>
          </a:p>
          <a:p>
            <a:pPr marL="0" indent="0" algn="just">
              <a:lnSpc>
                <a:spcPct val="170000"/>
              </a:lnSpc>
              <a:buNone/>
            </a:pPr>
            <a:r>
              <a:rPr lang="en-US" dirty="0" smtClean="0"/>
              <a:t>It </a:t>
            </a:r>
            <a:r>
              <a:rPr lang="en-US" dirty="0"/>
              <a:t>is not an analgesic. To the contrary, 1t increases pain sensation </a:t>
            </a:r>
            <a:r>
              <a:rPr lang="en-US" dirty="0">
                <a:solidFill>
                  <a:srgbClr val="0070C0"/>
                </a:solidFill>
              </a:rPr>
              <a:t>(</a:t>
            </a:r>
            <a:r>
              <a:rPr lang="en-US" dirty="0" err="1">
                <a:solidFill>
                  <a:srgbClr val="0070C0"/>
                </a:solidFill>
              </a:rPr>
              <a:t>antanalgesic</a:t>
            </a:r>
            <a:r>
              <a:rPr lang="en-US" dirty="0">
                <a:solidFill>
                  <a:srgbClr val="0070C0"/>
                </a:solidFill>
              </a:rPr>
              <a:t>)</a:t>
            </a:r>
            <a:r>
              <a:rPr lang="en-US" dirty="0"/>
              <a:t>. Consciousness is regained within 5 to 10 minutes. </a:t>
            </a:r>
            <a:endParaRPr lang="en-US" dirty="0" smtClean="0"/>
          </a:p>
          <a:p>
            <a:pPr marL="0" indent="0" algn="just">
              <a:lnSpc>
                <a:spcPct val="170000"/>
              </a:lnSpc>
              <a:buNone/>
            </a:pPr>
            <a:r>
              <a:rPr lang="en-US" dirty="0" smtClean="0"/>
              <a:t>CVS: </a:t>
            </a:r>
            <a:r>
              <a:rPr lang="en-US" dirty="0"/>
              <a:t>It produces </a:t>
            </a:r>
            <a:r>
              <a:rPr lang="en-US" dirty="0">
                <a:solidFill>
                  <a:srgbClr val="0070C0"/>
                </a:solidFill>
              </a:rPr>
              <a:t>myocardial depression</a:t>
            </a:r>
            <a:r>
              <a:rPr lang="en-US" dirty="0"/>
              <a:t>, peripheral vasodilatation and hypotension especially when large doses are administered rapidly. </a:t>
            </a:r>
            <a:r>
              <a:rPr lang="en-US" dirty="0" smtClean="0">
                <a:solidFill>
                  <a:srgbClr val="0070C0"/>
                </a:solidFill>
              </a:rPr>
              <a:t>Profound </a:t>
            </a:r>
            <a:r>
              <a:rPr lang="en-US" dirty="0">
                <a:solidFill>
                  <a:srgbClr val="0070C0"/>
                </a:solidFill>
              </a:rPr>
              <a:t>hypotension </a:t>
            </a:r>
            <a:r>
              <a:rPr lang="en-US" dirty="0"/>
              <a:t>may occur, especially in a patient with </a:t>
            </a:r>
            <a:r>
              <a:rPr lang="en-US" dirty="0" err="1"/>
              <a:t>hypovolaemia</a:t>
            </a:r>
            <a:r>
              <a:rPr lang="en-US" dirty="0"/>
              <a:t> or cardiac disease. </a:t>
            </a:r>
            <a:r>
              <a:rPr lang="en-US" dirty="0" err="1"/>
              <a:t>lt</a:t>
            </a:r>
            <a:r>
              <a:rPr lang="en-US" dirty="0"/>
              <a:t> may induce tachycardia. </a:t>
            </a:r>
            <a:endParaRPr lang="en-US" dirty="0" smtClean="0"/>
          </a:p>
          <a:p>
            <a:pPr marL="0" indent="0" algn="just">
              <a:lnSpc>
                <a:spcPct val="170000"/>
              </a:lnSpc>
              <a:buNone/>
            </a:pPr>
            <a:endParaRPr lang="en-US" dirty="0"/>
          </a:p>
        </p:txBody>
      </p:sp>
    </p:spTree>
    <p:extLst>
      <p:ext uri="{BB962C8B-B14F-4D97-AF65-F5344CB8AC3E}">
        <p14:creationId xmlns:p14="http://schemas.microsoft.com/office/powerpoint/2010/main" val="1256558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763000" cy="4800600"/>
          </a:xfrm>
        </p:spPr>
        <p:txBody>
          <a:bodyPr>
            <a:normAutofit/>
          </a:bodyPr>
          <a:lstStyle/>
          <a:p>
            <a:pPr marL="0" indent="0" algn="just">
              <a:lnSpc>
                <a:spcPct val="170000"/>
              </a:lnSpc>
              <a:buNone/>
            </a:pPr>
            <a:r>
              <a:rPr lang="en-US" sz="1800" dirty="0" smtClean="0"/>
              <a:t>RS</a:t>
            </a:r>
            <a:r>
              <a:rPr lang="en-US" sz="1800" dirty="0"/>
              <a:t>: It </a:t>
            </a:r>
            <a:r>
              <a:rPr lang="en-US" sz="1800" dirty="0">
                <a:solidFill>
                  <a:srgbClr val="0070C0"/>
                </a:solidFill>
              </a:rPr>
              <a:t>reduces respiratory drive</a:t>
            </a:r>
            <a:r>
              <a:rPr lang="en-US" sz="1800" dirty="0"/>
              <a:t>. A short period of </a:t>
            </a:r>
            <a:r>
              <a:rPr lang="en-US" sz="1800" dirty="0" err="1"/>
              <a:t>apnoea</a:t>
            </a:r>
            <a:r>
              <a:rPr lang="en-US" sz="1800" dirty="0"/>
              <a:t> is common. It can </a:t>
            </a:r>
            <a:r>
              <a:rPr lang="en-US" sz="1800" dirty="0">
                <a:solidFill>
                  <a:srgbClr val="0070C0"/>
                </a:solidFill>
              </a:rPr>
              <a:t>precipitate asthma </a:t>
            </a:r>
            <a:r>
              <a:rPr lang="en-US" sz="1800" dirty="0"/>
              <a:t>in susceptible individuals.</a:t>
            </a:r>
          </a:p>
          <a:p>
            <a:pPr marL="0" indent="0" algn="just">
              <a:lnSpc>
                <a:spcPct val="170000"/>
              </a:lnSpc>
              <a:buNone/>
            </a:pPr>
            <a:r>
              <a:rPr lang="en-US" sz="1800" dirty="0"/>
              <a:t>Skeletal muscle: There is </a:t>
            </a:r>
            <a:r>
              <a:rPr lang="en-US" sz="1800" dirty="0">
                <a:solidFill>
                  <a:srgbClr val="0070C0"/>
                </a:solidFill>
              </a:rPr>
              <a:t>poor muscle relaxation </a:t>
            </a:r>
            <a:r>
              <a:rPr lang="en-US" sz="1800" dirty="0"/>
              <a:t>with </a:t>
            </a:r>
            <a:r>
              <a:rPr lang="en-US" sz="1800" dirty="0" err="1"/>
              <a:t>thiopentone</a:t>
            </a:r>
            <a:r>
              <a:rPr lang="en-US" sz="1800" dirty="0"/>
              <a:t>.</a:t>
            </a:r>
          </a:p>
          <a:p>
            <a:pPr marL="0" indent="0" algn="just">
              <a:lnSpc>
                <a:spcPct val="170000"/>
              </a:lnSpc>
              <a:buNone/>
            </a:pPr>
            <a:r>
              <a:rPr lang="en-US" sz="1800" dirty="0" smtClean="0"/>
              <a:t>Eye: It </a:t>
            </a:r>
            <a:r>
              <a:rPr lang="en-US" sz="1800" dirty="0">
                <a:solidFill>
                  <a:srgbClr val="0070C0"/>
                </a:solidFill>
              </a:rPr>
              <a:t>reduces intraocular </a:t>
            </a:r>
            <a:r>
              <a:rPr lang="en-US" sz="1800" dirty="0" smtClean="0">
                <a:solidFill>
                  <a:srgbClr val="0070C0"/>
                </a:solidFill>
              </a:rPr>
              <a:t>pressure</a:t>
            </a:r>
            <a:r>
              <a:rPr lang="en-US" sz="1800" dirty="0" smtClean="0"/>
              <a:t>. The </a:t>
            </a:r>
            <a:r>
              <a:rPr lang="en-US" sz="1800" dirty="0">
                <a:solidFill>
                  <a:srgbClr val="0070C0"/>
                </a:solidFill>
              </a:rPr>
              <a:t>corneal, eyelash and eyelid reflexes are abolished</a:t>
            </a:r>
            <a:r>
              <a:rPr lang="en-US" sz="1800" dirty="0"/>
              <a:t>. </a:t>
            </a:r>
            <a:endParaRPr lang="en-US" sz="1800" dirty="0" smtClean="0"/>
          </a:p>
          <a:p>
            <a:pPr marL="0" indent="0" algn="just">
              <a:lnSpc>
                <a:spcPct val="170000"/>
              </a:lnSpc>
              <a:buNone/>
            </a:pPr>
            <a:r>
              <a:rPr lang="en-US" sz="1800" dirty="0" smtClean="0"/>
              <a:t>Side effects: </a:t>
            </a:r>
            <a:r>
              <a:rPr lang="en-US" sz="1800" dirty="0"/>
              <a:t>Hypotension, </a:t>
            </a:r>
            <a:r>
              <a:rPr lang="en-US" sz="1800" dirty="0" smtClean="0"/>
              <a:t>tachycardia, Respiratory depression, Irritant </a:t>
            </a:r>
            <a:r>
              <a:rPr lang="en-US" sz="1800" dirty="0"/>
              <a:t>to veins and can cause thrombophlebitis. If it </a:t>
            </a:r>
            <a:r>
              <a:rPr lang="en-US" sz="1800" dirty="0" err="1"/>
              <a:t>extravasates</a:t>
            </a:r>
            <a:r>
              <a:rPr lang="en-US" sz="1800" dirty="0"/>
              <a:t>, can cause tissue </a:t>
            </a:r>
            <a:r>
              <a:rPr lang="en-US" sz="1800" dirty="0" smtClean="0"/>
              <a:t>necrosis.</a:t>
            </a:r>
          </a:p>
          <a:p>
            <a:pPr marL="0" indent="0" algn="just">
              <a:lnSpc>
                <a:spcPct val="170000"/>
              </a:lnSpc>
              <a:buNone/>
            </a:pPr>
            <a:r>
              <a:rPr lang="en-US" sz="1800" dirty="0" smtClean="0"/>
              <a:t>Intra-arterial </a:t>
            </a:r>
            <a:r>
              <a:rPr lang="en-US" sz="1800" dirty="0"/>
              <a:t>injection: Usually inadvertent, can cause severe arterial spasm and pain. </a:t>
            </a:r>
            <a:endParaRPr lang="en-US" sz="1800" dirty="0" smtClean="0"/>
          </a:p>
          <a:p>
            <a:pPr marL="0" indent="0" algn="just">
              <a:lnSpc>
                <a:spcPct val="170000"/>
              </a:lnSpc>
              <a:buNone/>
            </a:pPr>
            <a:r>
              <a:rPr lang="en-US" sz="1800" dirty="0" smtClean="0"/>
              <a:t>Contraindications: Airway obstruction, Acute </a:t>
            </a:r>
            <a:r>
              <a:rPr lang="en-US" sz="1800" dirty="0"/>
              <a:t>intermittent </a:t>
            </a:r>
            <a:r>
              <a:rPr lang="en-US" sz="1800" dirty="0" smtClean="0"/>
              <a:t>porphyria, Previous </a:t>
            </a:r>
            <a:r>
              <a:rPr lang="en-US" sz="1800" dirty="0"/>
              <a:t>hypersensitivity </a:t>
            </a:r>
            <a:r>
              <a:rPr lang="en-US" sz="1800" dirty="0" smtClean="0"/>
              <a:t>reaction, </a:t>
            </a:r>
            <a:r>
              <a:rPr lang="en-US" sz="1800" dirty="0" err="1" smtClean="0"/>
              <a:t>Hypovolaemia</a:t>
            </a:r>
            <a:r>
              <a:rPr lang="en-US" sz="1800" dirty="0" smtClean="0"/>
              <a:t>, Asthma</a:t>
            </a:r>
            <a:endParaRPr lang="en-US" sz="1800" dirty="0"/>
          </a:p>
        </p:txBody>
      </p:sp>
    </p:spTree>
    <p:extLst>
      <p:ext uri="{BB962C8B-B14F-4D97-AF65-F5344CB8AC3E}">
        <p14:creationId xmlns:p14="http://schemas.microsoft.com/office/powerpoint/2010/main" val="340257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7200"/>
          </a:xfrm>
        </p:spPr>
        <p:txBody>
          <a:bodyPr>
            <a:normAutofit/>
          </a:bodyPr>
          <a:lstStyle/>
          <a:p>
            <a:r>
              <a:rPr lang="en-US" sz="2000" b="1" dirty="0"/>
              <a:t>PROPOFOL</a:t>
            </a:r>
          </a:p>
        </p:txBody>
      </p:sp>
      <p:sp>
        <p:nvSpPr>
          <p:cNvPr id="3" name="Content Placeholder 2"/>
          <p:cNvSpPr>
            <a:spLocks noGrp="1"/>
          </p:cNvSpPr>
          <p:nvPr>
            <p:ph idx="1"/>
          </p:nvPr>
        </p:nvSpPr>
        <p:spPr>
          <a:xfrm>
            <a:off x="152400" y="590550"/>
            <a:ext cx="8763000" cy="4267200"/>
          </a:xfrm>
        </p:spPr>
        <p:txBody>
          <a:bodyPr>
            <a:normAutofit/>
          </a:bodyPr>
          <a:lstStyle/>
          <a:p>
            <a:pPr marL="0" indent="0" algn="just">
              <a:lnSpc>
                <a:spcPct val="150000"/>
              </a:lnSpc>
              <a:buNone/>
            </a:pPr>
            <a:r>
              <a:rPr lang="en-US" sz="1800" dirty="0" smtClean="0"/>
              <a:t>It </a:t>
            </a:r>
            <a:r>
              <a:rPr lang="en-US" sz="1800" dirty="0"/>
              <a:t>is comparable to </a:t>
            </a:r>
            <a:r>
              <a:rPr lang="en-US" sz="1800" dirty="0" err="1"/>
              <a:t>thiopentone</a:t>
            </a:r>
            <a:r>
              <a:rPr lang="en-US" sz="1800" dirty="0"/>
              <a:t> but is </a:t>
            </a:r>
            <a:r>
              <a:rPr lang="en-US" sz="1800" dirty="0">
                <a:solidFill>
                  <a:srgbClr val="0070C0"/>
                </a:solidFill>
              </a:rPr>
              <a:t>five times more expensive</a:t>
            </a:r>
            <a:r>
              <a:rPr lang="en-US" sz="1800" dirty="0"/>
              <a:t>. It is highly lipid soluble and is formulated in a </a:t>
            </a:r>
            <a:r>
              <a:rPr lang="en-US" sz="1800" dirty="0">
                <a:solidFill>
                  <a:srgbClr val="0070C0"/>
                </a:solidFill>
              </a:rPr>
              <a:t>white, aqueous emulsion </a:t>
            </a:r>
            <a:r>
              <a:rPr lang="en-US" sz="1800" dirty="0"/>
              <a:t>containing soy bean oil and egg phosphatide. </a:t>
            </a:r>
            <a:endParaRPr lang="en-US" sz="1800" dirty="0" smtClean="0"/>
          </a:p>
          <a:p>
            <a:pPr marL="0" indent="0" algn="just">
              <a:lnSpc>
                <a:spcPct val="150000"/>
              </a:lnSpc>
              <a:buNone/>
            </a:pPr>
            <a:r>
              <a:rPr lang="en-US" sz="1800" dirty="0" smtClean="0"/>
              <a:t>It </a:t>
            </a:r>
            <a:r>
              <a:rPr lang="en-US" sz="1800" dirty="0"/>
              <a:t>is used in a dose </a:t>
            </a:r>
            <a:r>
              <a:rPr lang="en-US" sz="1800" dirty="0" smtClean="0"/>
              <a:t>of </a:t>
            </a:r>
            <a:r>
              <a:rPr lang="en-US" sz="1800" dirty="0" smtClean="0">
                <a:solidFill>
                  <a:srgbClr val="0070C0"/>
                </a:solidFill>
              </a:rPr>
              <a:t>2 </a:t>
            </a:r>
            <a:r>
              <a:rPr lang="en-US" sz="1800" dirty="0">
                <a:solidFill>
                  <a:srgbClr val="0070C0"/>
                </a:solidFill>
              </a:rPr>
              <a:t>to 2.5 mg/kg intravenously</a:t>
            </a:r>
            <a:r>
              <a:rPr lang="en-US" sz="1800" dirty="0"/>
              <a:t>. </a:t>
            </a:r>
            <a:endParaRPr lang="en-US" sz="1800" dirty="0" smtClean="0"/>
          </a:p>
          <a:p>
            <a:pPr marL="0" indent="0" algn="just">
              <a:lnSpc>
                <a:spcPct val="150000"/>
              </a:lnSpc>
              <a:buNone/>
            </a:pPr>
            <a:r>
              <a:rPr lang="en-US" sz="1800" dirty="0" smtClean="0"/>
              <a:t>CNS: </a:t>
            </a:r>
            <a:r>
              <a:rPr lang="en-US" sz="1800" dirty="0" err="1"/>
              <a:t>Propofol</a:t>
            </a:r>
            <a:r>
              <a:rPr lang="en-US" sz="1800" dirty="0"/>
              <a:t> depresses the central nervous system within 20 to 40 s of injection. </a:t>
            </a:r>
            <a:r>
              <a:rPr lang="en-US" sz="1800" dirty="0">
                <a:solidFill>
                  <a:srgbClr val="0070C0"/>
                </a:solidFill>
              </a:rPr>
              <a:t>Loss of verbal contact</a:t>
            </a:r>
            <a:r>
              <a:rPr lang="en-US" sz="1800" dirty="0"/>
              <a:t> is used as an endpoint. </a:t>
            </a:r>
            <a:r>
              <a:rPr lang="en-US" sz="1800" dirty="0" smtClean="0"/>
              <a:t>Recovery </a:t>
            </a:r>
            <a:r>
              <a:rPr lang="en-US" sz="1800" dirty="0"/>
              <a:t>is rapid and there is a </a:t>
            </a:r>
            <a:r>
              <a:rPr lang="en-US" sz="1800" dirty="0">
                <a:solidFill>
                  <a:srgbClr val="0070C0"/>
                </a:solidFill>
              </a:rPr>
              <a:t>minimal "hang-over</a:t>
            </a:r>
            <a:r>
              <a:rPr lang="en-US" sz="1800" dirty="0"/>
              <a:t>" effect even in the immediate post-</a:t>
            </a:r>
            <a:r>
              <a:rPr lang="en-US" sz="1800" dirty="0" err="1"/>
              <a:t>anaesthetic</a:t>
            </a:r>
            <a:r>
              <a:rPr lang="en-US" sz="1800" dirty="0"/>
              <a:t> period. </a:t>
            </a:r>
            <a:endParaRPr lang="en-US" sz="1800" dirty="0" smtClean="0"/>
          </a:p>
          <a:p>
            <a:pPr marL="0" indent="0" algn="just">
              <a:lnSpc>
                <a:spcPct val="150000"/>
              </a:lnSpc>
              <a:buNone/>
            </a:pPr>
            <a:r>
              <a:rPr lang="en-US" sz="1800" dirty="0" smtClean="0"/>
              <a:t>CVS: </a:t>
            </a:r>
            <a:r>
              <a:rPr lang="en-US" sz="1800" dirty="0"/>
              <a:t>The arterial pressure </a:t>
            </a:r>
            <a:r>
              <a:rPr lang="en-US" sz="1800" dirty="0">
                <a:solidFill>
                  <a:srgbClr val="0070C0"/>
                </a:solidFill>
              </a:rPr>
              <a:t>decreases more than with </a:t>
            </a:r>
            <a:r>
              <a:rPr lang="en-US" sz="1800" dirty="0" err="1">
                <a:solidFill>
                  <a:srgbClr val="0070C0"/>
                </a:solidFill>
              </a:rPr>
              <a:t>thiopentone</a:t>
            </a:r>
            <a:r>
              <a:rPr lang="en-US" sz="1800" dirty="0"/>
              <a:t>. This is due to peripheral vasodilatation. The degree </a:t>
            </a:r>
            <a:r>
              <a:rPr lang="en-US" sz="1800" dirty="0" smtClean="0"/>
              <a:t>of hypotension </a:t>
            </a:r>
            <a:r>
              <a:rPr lang="en-US" sz="1800" dirty="0"/>
              <a:t>can be reduced by slowing the rate of administration. </a:t>
            </a:r>
            <a:r>
              <a:rPr lang="en-US" sz="1800" dirty="0" smtClean="0"/>
              <a:t>Heart </a:t>
            </a:r>
            <a:r>
              <a:rPr lang="en-US" sz="1800" dirty="0"/>
              <a:t>rate increases </a:t>
            </a:r>
            <a:r>
              <a:rPr lang="en-US" sz="1800" dirty="0" smtClean="0"/>
              <a:t>slightly.</a:t>
            </a:r>
            <a:endParaRPr lang="en-US" sz="1800" dirty="0"/>
          </a:p>
        </p:txBody>
      </p:sp>
    </p:spTree>
    <p:extLst>
      <p:ext uri="{BB962C8B-B14F-4D97-AF65-F5344CB8AC3E}">
        <p14:creationId xmlns:p14="http://schemas.microsoft.com/office/powerpoint/2010/main" val="1507304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763000" cy="4724400"/>
          </a:xfrm>
        </p:spPr>
        <p:txBody>
          <a:bodyPr>
            <a:normAutofit/>
          </a:bodyPr>
          <a:lstStyle/>
          <a:p>
            <a:pPr marL="0" indent="0" algn="just">
              <a:lnSpc>
                <a:spcPct val="150000"/>
              </a:lnSpc>
              <a:buNone/>
            </a:pPr>
            <a:r>
              <a:rPr lang="en-US" sz="1800" dirty="0" smtClean="0"/>
              <a:t>RS: After </a:t>
            </a:r>
            <a:r>
              <a:rPr lang="en-US" sz="1800" dirty="0"/>
              <a:t>induction, </a:t>
            </a:r>
            <a:r>
              <a:rPr lang="en-US" sz="1800" dirty="0" err="1">
                <a:solidFill>
                  <a:srgbClr val="0070C0"/>
                </a:solidFill>
              </a:rPr>
              <a:t>apnoea</a:t>
            </a:r>
            <a:r>
              <a:rPr lang="en-US" sz="1800" dirty="0"/>
              <a:t> occurs commonly and for a </a:t>
            </a:r>
            <a:r>
              <a:rPr lang="en-US" sz="1800" dirty="0" smtClean="0"/>
              <a:t>longer </a:t>
            </a:r>
            <a:r>
              <a:rPr lang="en-US" sz="1800" dirty="0"/>
              <a:t>duration than with </a:t>
            </a:r>
            <a:r>
              <a:rPr lang="en-US" sz="1800" dirty="0" err="1"/>
              <a:t>thiopentone</a:t>
            </a:r>
            <a:r>
              <a:rPr lang="en-US" sz="1800" dirty="0"/>
              <a:t>. </a:t>
            </a:r>
            <a:r>
              <a:rPr lang="en-US" sz="1800" dirty="0" smtClean="0"/>
              <a:t>It </a:t>
            </a:r>
            <a:r>
              <a:rPr lang="en-US" sz="1800" dirty="0"/>
              <a:t>causes </a:t>
            </a:r>
            <a:r>
              <a:rPr lang="en-US" sz="1800" dirty="0" err="1">
                <a:solidFill>
                  <a:srgbClr val="0070C0"/>
                </a:solidFill>
              </a:rPr>
              <a:t>ventilatory</a:t>
            </a:r>
            <a:r>
              <a:rPr lang="en-US" sz="1800" dirty="0">
                <a:solidFill>
                  <a:srgbClr val="0070C0"/>
                </a:solidFill>
              </a:rPr>
              <a:t> depression</a:t>
            </a:r>
            <a:r>
              <a:rPr lang="en-US" sz="1800" dirty="0"/>
              <a:t>, particularly with opioids. </a:t>
            </a:r>
            <a:r>
              <a:rPr lang="en-US" sz="1800" dirty="0" smtClean="0"/>
              <a:t>It </a:t>
            </a:r>
            <a:r>
              <a:rPr lang="en-US" sz="1800" dirty="0"/>
              <a:t>has no effect on bronchial muscle tone. </a:t>
            </a:r>
            <a:endParaRPr lang="en-US" sz="1800" dirty="0" smtClean="0"/>
          </a:p>
          <a:p>
            <a:pPr marL="0" indent="0" algn="just">
              <a:lnSpc>
                <a:spcPct val="150000"/>
              </a:lnSpc>
              <a:buNone/>
            </a:pPr>
            <a:r>
              <a:rPr lang="en-US" sz="1800" dirty="0" smtClean="0"/>
              <a:t>GIT</a:t>
            </a:r>
            <a:r>
              <a:rPr lang="en-US" sz="1800" dirty="0"/>
              <a:t>, uterus and placenta: </a:t>
            </a:r>
            <a:r>
              <a:rPr lang="en-US" sz="1800" dirty="0" err="1"/>
              <a:t>Propofol</a:t>
            </a:r>
            <a:r>
              <a:rPr lang="en-US" sz="1800" dirty="0"/>
              <a:t> has no effect on </a:t>
            </a:r>
            <a:r>
              <a:rPr lang="en-US" sz="1800" dirty="0" err="1"/>
              <a:t>Gl</a:t>
            </a:r>
            <a:r>
              <a:rPr lang="en-US" sz="1800" dirty="0"/>
              <a:t> motility but causes mild transient </a:t>
            </a:r>
            <a:r>
              <a:rPr lang="en-US" sz="1800" dirty="0">
                <a:solidFill>
                  <a:srgbClr val="0070C0"/>
                </a:solidFill>
              </a:rPr>
              <a:t>decrease in </a:t>
            </a:r>
            <a:r>
              <a:rPr lang="en-US" sz="1800" dirty="0" err="1">
                <a:solidFill>
                  <a:srgbClr val="0070C0"/>
                </a:solidFill>
              </a:rPr>
              <a:t>hepatorenal</a:t>
            </a:r>
            <a:r>
              <a:rPr lang="en-US" sz="1800" dirty="0">
                <a:solidFill>
                  <a:srgbClr val="0070C0"/>
                </a:solidFill>
              </a:rPr>
              <a:t> function</a:t>
            </a:r>
            <a:r>
              <a:rPr lang="en-US" sz="1800" dirty="0"/>
              <a:t>. </a:t>
            </a:r>
            <a:endParaRPr lang="en-US" sz="1800" dirty="0" smtClean="0"/>
          </a:p>
          <a:p>
            <a:pPr marL="0" indent="0" algn="just">
              <a:lnSpc>
                <a:spcPct val="150000"/>
              </a:lnSpc>
              <a:buNone/>
            </a:pPr>
            <a:r>
              <a:rPr lang="en-US" sz="1800" dirty="0" smtClean="0"/>
              <a:t>Uses: </a:t>
            </a:r>
            <a:r>
              <a:rPr lang="en-US" sz="1800" dirty="0"/>
              <a:t>As an </a:t>
            </a:r>
            <a:r>
              <a:rPr lang="en-US" sz="1800" dirty="0">
                <a:solidFill>
                  <a:srgbClr val="0070C0"/>
                </a:solidFill>
              </a:rPr>
              <a:t>induction </a:t>
            </a:r>
            <a:r>
              <a:rPr lang="en-US" sz="1800" dirty="0" smtClean="0">
                <a:solidFill>
                  <a:srgbClr val="0070C0"/>
                </a:solidFill>
              </a:rPr>
              <a:t>agent</a:t>
            </a:r>
            <a:r>
              <a:rPr lang="en-US" sz="1800" dirty="0" smtClean="0"/>
              <a:t>, </a:t>
            </a:r>
            <a:r>
              <a:rPr lang="en-US" sz="1800" dirty="0"/>
              <a:t>As an infusion, can be used to provide total intravenous </a:t>
            </a:r>
            <a:r>
              <a:rPr lang="en-US" sz="1800" dirty="0" err="1" smtClean="0"/>
              <a:t>anaesthesia</a:t>
            </a:r>
            <a:r>
              <a:rPr lang="en-US" sz="1800" dirty="0" smtClean="0"/>
              <a:t>, </a:t>
            </a:r>
            <a:r>
              <a:rPr lang="en-US" sz="1800" dirty="0"/>
              <a:t>To provide </a:t>
            </a:r>
            <a:r>
              <a:rPr lang="en-US" sz="1800" dirty="0">
                <a:solidFill>
                  <a:srgbClr val="0070C0"/>
                </a:solidFill>
              </a:rPr>
              <a:t>conscious </a:t>
            </a:r>
            <a:r>
              <a:rPr lang="en-US" sz="1800" dirty="0" smtClean="0">
                <a:solidFill>
                  <a:srgbClr val="0070C0"/>
                </a:solidFill>
              </a:rPr>
              <a:t>sedation</a:t>
            </a:r>
            <a:r>
              <a:rPr lang="en-US" sz="1800" dirty="0" smtClean="0"/>
              <a:t>, </a:t>
            </a:r>
            <a:r>
              <a:rPr lang="en-US" sz="1800" dirty="0"/>
              <a:t>As continuous infusion to sedate patients in the ICU, since its half-life is very short. </a:t>
            </a:r>
            <a:endParaRPr lang="en-US" sz="1800" dirty="0" smtClean="0"/>
          </a:p>
          <a:p>
            <a:pPr marL="0" indent="0" algn="just">
              <a:lnSpc>
                <a:spcPct val="150000"/>
              </a:lnSpc>
              <a:buNone/>
            </a:pPr>
            <a:r>
              <a:rPr lang="en-US" sz="1800" dirty="0" smtClean="0"/>
              <a:t>Adverse effects: </a:t>
            </a:r>
            <a:r>
              <a:rPr lang="en-US" sz="1800" dirty="0"/>
              <a:t>Cardiovascular </a:t>
            </a:r>
            <a:r>
              <a:rPr lang="en-US" sz="1800" dirty="0" smtClean="0"/>
              <a:t>depression, </a:t>
            </a:r>
            <a:r>
              <a:rPr lang="en-US" sz="1800" dirty="0"/>
              <a:t>Respiratory </a:t>
            </a:r>
            <a:r>
              <a:rPr lang="en-US" sz="1800" dirty="0" smtClean="0"/>
              <a:t>depression, </a:t>
            </a:r>
            <a:r>
              <a:rPr lang="en-US" sz="1800" dirty="0"/>
              <a:t>Pain on </a:t>
            </a:r>
            <a:r>
              <a:rPr lang="en-US" sz="1800" dirty="0" smtClean="0"/>
              <a:t>injection, </a:t>
            </a:r>
            <a:r>
              <a:rPr lang="en-US" sz="1800" dirty="0"/>
              <a:t>Allergic reactions. </a:t>
            </a:r>
          </a:p>
        </p:txBody>
      </p:sp>
    </p:spTree>
    <p:extLst>
      <p:ext uri="{BB962C8B-B14F-4D97-AF65-F5344CB8AC3E}">
        <p14:creationId xmlns:p14="http://schemas.microsoft.com/office/powerpoint/2010/main" val="2057341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60771"/>
          </a:xfrm>
        </p:spPr>
        <p:txBody>
          <a:bodyPr>
            <a:normAutofit/>
          </a:bodyPr>
          <a:lstStyle/>
          <a:p>
            <a:r>
              <a:rPr lang="en-US" sz="2000" b="1" dirty="0"/>
              <a:t>ETOMIDATE </a:t>
            </a:r>
          </a:p>
        </p:txBody>
      </p:sp>
      <p:sp>
        <p:nvSpPr>
          <p:cNvPr id="3" name="Content Placeholder 2"/>
          <p:cNvSpPr>
            <a:spLocks noGrp="1"/>
          </p:cNvSpPr>
          <p:nvPr>
            <p:ph idx="1"/>
          </p:nvPr>
        </p:nvSpPr>
        <p:spPr>
          <a:xfrm>
            <a:off x="228600" y="666750"/>
            <a:ext cx="8610600" cy="4114800"/>
          </a:xfrm>
        </p:spPr>
        <p:txBody>
          <a:bodyPr>
            <a:normAutofit fontScale="92500" lnSpcReduction="10000"/>
          </a:bodyPr>
          <a:lstStyle/>
          <a:p>
            <a:pPr marL="0" indent="0" algn="just">
              <a:lnSpc>
                <a:spcPct val="150000"/>
              </a:lnSpc>
              <a:buNone/>
            </a:pPr>
            <a:r>
              <a:rPr lang="en-US" sz="1800" dirty="0" err="1"/>
              <a:t>Etomidate</a:t>
            </a:r>
            <a:r>
              <a:rPr lang="en-US" sz="1800" dirty="0"/>
              <a:t> is a </a:t>
            </a:r>
            <a:r>
              <a:rPr lang="en-US" sz="1800" dirty="0">
                <a:solidFill>
                  <a:srgbClr val="0070C0"/>
                </a:solidFill>
              </a:rPr>
              <a:t>rapidly acting </a:t>
            </a:r>
            <a:r>
              <a:rPr lang="en-US" sz="1800" dirty="0"/>
              <a:t>intravenous </a:t>
            </a:r>
            <a:r>
              <a:rPr lang="en-US" sz="1800" dirty="0" err="1"/>
              <a:t>anaesthetic</a:t>
            </a:r>
            <a:r>
              <a:rPr lang="en-US" sz="1800" dirty="0"/>
              <a:t> agent with a short duration of action of 3-5 minutes. </a:t>
            </a:r>
          </a:p>
          <a:p>
            <a:pPr marL="0" indent="0" algn="just">
              <a:lnSpc>
                <a:spcPct val="150000"/>
              </a:lnSpc>
              <a:buNone/>
            </a:pPr>
            <a:r>
              <a:rPr lang="en-US" sz="1800" dirty="0" smtClean="0"/>
              <a:t>It </a:t>
            </a:r>
            <a:r>
              <a:rPr lang="en-US" sz="1800" dirty="0"/>
              <a:t>is a </a:t>
            </a:r>
            <a:r>
              <a:rPr lang="en-US" sz="1800" dirty="0">
                <a:solidFill>
                  <a:srgbClr val="0070C0"/>
                </a:solidFill>
              </a:rPr>
              <a:t>very </a:t>
            </a:r>
            <a:r>
              <a:rPr lang="en-US" sz="1800" dirty="0" err="1">
                <a:solidFill>
                  <a:srgbClr val="0070C0"/>
                </a:solidFill>
              </a:rPr>
              <a:t>cardiostable</a:t>
            </a:r>
            <a:r>
              <a:rPr lang="en-US" sz="1800" dirty="0">
                <a:solidFill>
                  <a:srgbClr val="0070C0"/>
                </a:solidFill>
              </a:rPr>
              <a:t> agent </a:t>
            </a:r>
            <a:r>
              <a:rPr lang="en-US" sz="1800" dirty="0"/>
              <a:t>and is used to induce </a:t>
            </a:r>
            <a:r>
              <a:rPr lang="en-US" sz="1800" dirty="0" err="1"/>
              <a:t>anaesthesia</a:t>
            </a:r>
            <a:r>
              <a:rPr lang="en-US" sz="1800" dirty="0"/>
              <a:t> in cardiac patients and in </a:t>
            </a:r>
            <a:r>
              <a:rPr lang="en-US" sz="1800" dirty="0" err="1"/>
              <a:t>haemodynamically</a:t>
            </a:r>
            <a:r>
              <a:rPr lang="en-US" sz="1800" dirty="0"/>
              <a:t> unstable </a:t>
            </a:r>
            <a:r>
              <a:rPr lang="en-US" sz="1800" dirty="0" smtClean="0"/>
              <a:t>patients.</a:t>
            </a:r>
          </a:p>
          <a:p>
            <a:pPr marL="0" indent="0" algn="just">
              <a:lnSpc>
                <a:spcPct val="150000"/>
              </a:lnSpc>
              <a:buNone/>
            </a:pPr>
            <a:r>
              <a:rPr lang="en-US" sz="1800" dirty="0"/>
              <a:t>C</a:t>
            </a:r>
            <a:r>
              <a:rPr lang="en-US" sz="1800" dirty="0" smtClean="0"/>
              <a:t>ontinuous </a:t>
            </a:r>
            <a:r>
              <a:rPr lang="en-US" sz="1800" dirty="0"/>
              <a:t>infusions are not advisable as it is known to </a:t>
            </a:r>
            <a:r>
              <a:rPr lang="en-US" sz="1800" dirty="0">
                <a:solidFill>
                  <a:srgbClr val="0070C0"/>
                </a:solidFill>
              </a:rPr>
              <a:t>depress synthesis of cortisol </a:t>
            </a:r>
            <a:r>
              <a:rPr lang="en-US" sz="1800" dirty="0"/>
              <a:t>by the adrenal gland and impair response to </a:t>
            </a:r>
            <a:r>
              <a:rPr lang="en-US" sz="1800" dirty="0" smtClean="0"/>
              <a:t>ACTH.</a:t>
            </a:r>
          </a:p>
          <a:p>
            <a:pPr marL="0" indent="0" algn="just">
              <a:lnSpc>
                <a:spcPct val="150000"/>
              </a:lnSpc>
              <a:buNone/>
            </a:pPr>
            <a:r>
              <a:rPr lang="en-US" sz="1800" dirty="0" smtClean="0"/>
              <a:t>It </a:t>
            </a:r>
            <a:r>
              <a:rPr lang="en-US" sz="1800" dirty="0"/>
              <a:t>is used in a </a:t>
            </a:r>
            <a:r>
              <a:rPr lang="en-US" sz="1800" dirty="0">
                <a:solidFill>
                  <a:srgbClr val="0070C0"/>
                </a:solidFill>
              </a:rPr>
              <a:t>dose of 0.2-0.3 mg/kg IV</a:t>
            </a:r>
            <a:r>
              <a:rPr lang="en-US" sz="1800" dirty="0"/>
              <a:t>. </a:t>
            </a:r>
            <a:endParaRPr lang="en-US" sz="1800" dirty="0" smtClean="0"/>
          </a:p>
          <a:p>
            <a:pPr marL="0" indent="0" algn="just">
              <a:lnSpc>
                <a:spcPct val="150000"/>
              </a:lnSpc>
              <a:buNone/>
            </a:pPr>
            <a:r>
              <a:rPr lang="en-US" sz="1800" dirty="0" smtClean="0"/>
              <a:t>Adverse </a:t>
            </a:r>
            <a:r>
              <a:rPr lang="en-US" sz="1800" dirty="0"/>
              <a:t>effects 1. Suppression of synthesis of cortisol with infusions. 2. Excitatory phenomena: Involuntary movements, cough 3. Pain on injection and venous thrombosis 4. Nausea and vomiting</a:t>
            </a:r>
          </a:p>
        </p:txBody>
      </p:sp>
    </p:spTree>
    <p:extLst>
      <p:ext uri="{BB962C8B-B14F-4D97-AF65-F5344CB8AC3E}">
        <p14:creationId xmlns:p14="http://schemas.microsoft.com/office/powerpoint/2010/main" val="3369063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60771"/>
          </a:xfrm>
        </p:spPr>
        <p:txBody>
          <a:bodyPr>
            <a:normAutofit/>
          </a:bodyPr>
          <a:lstStyle/>
          <a:p>
            <a:r>
              <a:rPr lang="en-US" sz="2000" b="1" dirty="0"/>
              <a:t>KETAMINE HYDROCHLORIDE </a:t>
            </a:r>
          </a:p>
        </p:txBody>
      </p:sp>
      <p:sp>
        <p:nvSpPr>
          <p:cNvPr id="3" name="Content Placeholder 2"/>
          <p:cNvSpPr>
            <a:spLocks noGrp="1"/>
          </p:cNvSpPr>
          <p:nvPr>
            <p:ph idx="1"/>
          </p:nvPr>
        </p:nvSpPr>
        <p:spPr>
          <a:xfrm>
            <a:off x="228600" y="819150"/>
            <a:ext cx="8686800" cy="4191000"/>
          </a:xfrm>
        </p:spPr>
        <p:txBody>
          <a:bodyPr>
            <a:normAutofit fontScale="92500" lnSpcReduction="10000"/>
          </a:bodyPr>
          <a:lstStyle/>
          <a:p>
            <a:pPr marL="0" indent="0" algn="just">
              <a:lnSpc>
                <a:spcPct val="150000"/>
              </a:lnSpc>
              <a:buNone/>
            </a:pPr>
            <a:r>
              <a:rPr lang="en-US" sz="1800" dirty="0"/>
              <a:t>Ketamine produces </a:t>
            </a:r>
            <a:r>
              <a:rPr lang="en-US" sz="1800" dirty="0">
                <a:solidFill>
                  <a:srgbClr val="0070C0"/>
                </a:solidFill>
              </a:rPr>
              <a:t>dissociative </a:t>
            </a:r>
            <a:r>
              <a:rPr lang="en-US" sz="1800" dirty="0" err="1">
                <a:solidFill>
                  <a:srgbClr val="0070C0"/>
                </a:solidFill>
              </a:rPr>
              <a:t>anaesthesia</a:t>
            </a:r>
            <a:r>
              <a:rPr lang="en-US" sz="1800" dirty="0"/>
              <a:t>, rather than </a:t>
            </a:r>
            <a:r>
              <a:rPr lang="en-US" sz="1800" dirty="0" err="1"/>
              <a:t>generalised</a:t>
            </a:r>
            <a:r>
              <a:rPr lang="en-US" sz="1800" dirty="0"/>
              <a:t> depression of the central nervous system</a:t>
            </a:r>
            <a:r>
              <a:rPr lang="en-US" sz="1800" dirty="0" smtClean="0"/>
              <a:t>.</a:t>
            </a:r>
          </a:p>
          <a:p>
            <a:pPr marL="0" indent="0" algn="just">
              <a:lnSpc>
                <a:spcPct val="150000"/>
              </a:lnSpc>
              <a:buNone/>
            </a:pPr>
            <a:r>
              <a:rPr lang="en-US" sz="1800" dirty="0" smtClean="0"/>
              <a:t>It </a:t>
            </a:r>
            <a:r>
              <a:rPr lang="en-US" sz="1800" dirty="0"/>
              <a:t>is used in a </a:t>
            </a:r>
            <a:r>
              <a:rPr lang="en-US" sz="1800" dirty="0">
                <a:solidFill>
                  <a:srgbClr val="0070C0"/>
                </a:solidFill>
              </a:rPr>
              <a:t>dose of 1-2 mg/kg IV or 4-5 mg/kg IM</a:t>
            </a:r>
            <a:r>
              <a:rPr lang="en-US" sz="1800" dirty="0"/>
              <a:t>. </a:t>
            </a:r>
            <a:endParaRPr lang="en-US" sz="1800" dirty="0" smtClean="0"/>
          </a:p>
          <a:p>
            <a:pPr marL="0" indent="0" algn="just">
              <a:lnSpc>
                <a:spcPct val="150000"/>
              </a:lnSpc>
              <a:buNone/>
            </a:pPr>
            <a:r>
              <a:rPr lang="en-US" sz="1800" dirty="0" smtClean="0"/>
              <a:t>CNS: It </a:t>
            </a:r>
            <a:r>
              <a:rPr lang="en-US" sz="1800" dirty="0"/>
              <a:t>induces </a:t>
            </a:r>
            <a:r>
              <a:rPr lang="en-US" sz="1800" dirty="0" err="1"/>
              <a:t>anaesthesia</a:t>
            </a:r>
            <a:r>
              <a:rPr lang="en-US" sz="1800" dirty="0"/>
              <a:t> within </a:t>
            </a:r>
            <a:r>
              <a:rPr lang="en-US" sz="1800" dirty="0" smtClean="0"/>
              <a:t>30-60 </a:t>
            </a:r>
            <a:r>
              <a:rPr lang="en-US" sz="1800" dirty="0"/>
              <a:t>s of intravenous injection and lasts for </a:t>
            </a:r>
            <a:r>
              <a:rPr lang="en-US" sz="1800" dirty="0" smtClean="0"/>
              <a:t>l0-20 </a:t>
            </a:r>
            <a:r>
              <a:rPr lang="en-US" sz="1800" dirty="0" err="1"/>
              <a:t>mins</a:t>
            </a:r>
            <a:r>
              <a:rPr lang="en-US" sz="1800" dirty="0"/>
              <a:t>. It is effective within 3--4 </a:t>
            </a:r>
            <a:r>
              <a:rPr lang="en-US" sz="1800" dirty="0" err="1"/>
              <a:t>mins</a:t>
            </a:r>
            <a:r>
              <a:rPr lang="en-US" sz="1800" dirty="0"/>
              <a:t> of intramuscular </a:t>
            </a:r>
            <a:r>
              <a:rPr lang="en-US" sz="1800" dirty="0" smtClean="0"/>
              <a:t>injection </a:t>
            </a:r>
            <a:r>
              <a:rPr lang="en-US" sz="1800" dirty="0"/>
              <a:t>and lasts for 15-25 </a:t>
            </a:r>
            <a:r>
              <a:rPr lang="en-US" sz="1800" dirty="0" err="1"/>
              <a:t>mins</a:t>
            </a:r>
            <a:r>
              <a:rPr lang="en-US" sz="1800" dirty="0" smtClean="0"/>
              <a:t>.</a:t>
            </a:r>
          </a:p>
          <a:p>
            <a:pPr marL="0" indent="0" algn="just">
              <a:lnSpc>
                <a:spcPct val="150000"/>
              </a:lnSpc>
              <a:buNone/>
            </a:pPr>
            <a:r>
              <a:rPr lang="en-US" sz="1800" dirty="0"/>
              <a:t>It produces </a:t>
            </a:r>
            <a:r>
              <a:rPr lang="en-US" sz="1800" dirty="0" err="1"/>
              <a:t>anaesthesia</a:t>
            </a:r>
            <a:r>
              <a:rPr lang="en-US" sz="1800" dirty="0"/>
              <a:t> by </a:t>
            </a:r>
            <a:r>
              <a:rPr lang="en-US" sz="1800" dirty="0">
                <a:solidFill>
                  <a:srgbClr val="0070C0"/>
                </a:solidFill>
              </a:rPr>
              <a:t>dissociating the cerebral cortex from the limbic </a:t>
            </a:r>
            <a:r>
              <a:rPr lang="en-US" sz="1800" dirty="0" smtClean="0">
                <a:solidFill>
                  <a:srgbClr val="0070C0"/>
                </a:solidFill>
              </a:rPr>
              <a:t>system</a:t>
            </a:r>
            <a:r>
              <a:rPr lang="en-US" sz="1800" dirty="0" smtClean="0"/>
              <a:t>. It </a:t>
            </a:r>
            <a:r>
              <a:rPr lang="en-US" sz="1800" dirty="0"/>
              <a:t>is a </a:t>
            </a:r>
            <a:r>
              <a:rPr lang="en-US" sz="1800" dirty="0">
                <a:solidFill>
                  <a:srgbClr val="0070C0"/>
                </a:solidFill>
              </a:rPr>
              <a:t>potent </a:t>
            </a:r>
            <a:r>
              <a:rPr lang="en-US" sz="1800" dirty="0" smtClean="0">
                <a:solidFill>
                  <a:srgbClr val="0070C0"/>
                </a:solidFill>
              </a:rPr>
              <a:t>analgesic</a:t>
            </a:r>
            <a:r>
              <a:rPr lang="en-US" sz="1800" dirty="0" smtClean="0"/>
              <a:t>. It </a:t>
            </a:r>
            <a:r>
              <a:rPr lang="en-US" sz="1800" dirty="0"/>
              <a:t>increases cerebral blood flow and </a:t>
            </a:r>
            <a:r>
              <a:rPr lang="en-US" sz="1800" dirty="0">
                <a:solidFill>
                  <a:srgbClr val="0070C0"/>
                </a:solidFill>
              </a:rPr>
              <a:t>intracranial pressure</a:t>
            </a:r>
            <a:r>
              <a:rPr lang="en-US" sz="1800" dirty="0"/>
              <a:t>. </a:t>
            </a:r>
            <a:endParaRPr lang="en-US" sz="1800" dirty="0" smtClean="0"/>
          </a:p>
          <a:p>
            <a:pPr marL="0" indent="0" algn="just">
              <a:lnSpc>
                <a:spcPct val="150000"/>
              </a:lnSpc>
              <a:buNone/>
            </a:pPr>
            <a:r>
              <a:rPr lang="en-US" sz="1800" dirty="0" smtClean="0"/>
              <a:t>CVS: </a:t>
            </a:r>
            <a:r>
              <a:rPr lang="en-US" sz="1800" dirty="0"/>
              <a:t>The heart rate, blood pressure and cardiac output </a:t>
            </a:r>
            <a:r>
              <a:rPr lang="en-US" sz="1800" dirty="0">
                <a:solidFill>
                  <a:srgbClr val="0070C0"/>
                </a:solidFill>
              </a:rPr>
              <a:t>increase</a:t>
            </a:r>
            <a:r>
              <a:rPr lang="en-US" sz="1800" dirty="0"/>
              <a:t>. </a:t>
            </a:r>
            <a:endParaRPr lang="en-US" sz="1800" dirty="0" smtClean="0"/>
          </a:p>
          <a:p>
            <a:pPr marL="0" indent="0" algn="just">
              <a:lnSpc>
                <a:spcPct val="150000"/>
              </a:lnSpc>
              <a:buNone/>
            </a:pPr>
            <a:r>
              <a:rPr lang="en-US" sz="1800" dirty="0" smtClean="0"/>
              <a:t>RS: Respiration </a:t>
            </a:r>
            <a:r>
              <a:rPr lang="en-US" sz="1800" dirty="0"/>
              <a:t>is usually well-maintained with ketamine although </a:t>
            </a:r>
            <a:r>
              <a:rPr lang="en-US" sz="1800" dirty="0">
                <a:solidFill>
                  <a:srgbClr val="0070C0"/>
                </a:solidFill>
              </a:rPr>
              <a:t>transient </a:t>
            </a:r>
            <a:r>
              <a:rPr lang="en-US" sz="1800" dirty="0" err="1">
                <a:solidFill>
                  <a:srgbClr val="0070C0"/>
                </a:solidFill>
              </a:rPr>
              <a:t>apnoea</a:t>
            </a:r>
            <a:r>
              <a:rPr lang="en-US" sz="1800" dirty="0">
                <a:solidFill>
                  <a:srgbClr val="0070C0"/>
                </a:solidFill>
              </a:rPr>
              <a:t> </a:t>
            </a:r>
            <a:r>
              <a:rPr lang="en-US" sz="1800" dirty="0"/>
              <a:t>may occur occasionally. </a:t>
            </a:r>
            <a:r>
              <a:rPr lang="en-US" sz="1800" dirty="0" smtClean="0"/>
              <a:t>Ketamine </a:t>
            </a:r>
            <a:r>
              <a:rPr lang="en-US" sz="1800" dirty="0"/>
              <a:t>is a </a:t>
            </a:r>
            <a:r>
              <a:rPr lang="en-US" sz="1800" dirty="0">
                <a:solidFill>
                  <a:srgbClr val="0070C0"/>
                </a:solidFill>
              </a:rPr>
              <a:t>good bronchodilator</a:t>
            </a:r>
            <a:r>
              <a:rPr lang="en-US" sz="1800" dirty="0"/>
              <a:t>.</a:t>
            </a:r>
          </a:p>
        </p:txBody>
      </p:sp>
    </p:spTree>
    <p:extLst>
      <p:ext uri="{BB962C8B-B14F-4D97-AF65-F5344CB8AC3E}">
        <p14:creationId xmlns:p14="http://schemas.microsoft.com/office/powerpoint/2010/main" val="3405299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5750"/>
            <a:ext cx="8686800" cy="4648200"/>
          </a:xfrm>
        </p:spPr>
        <p:txBody>
          <a:bodyPr>
            <a:normAutofit fontScale="85000" lnSpcReduction="10000"/>
          </a:bodyPr>
          <a:lstStyle/>
          <a:p>
            <a:pPr marL="0" indent="0" algn="just">
              <a:lnSpc>
                <a:spcPct val="150000"/>
              </a:lnSpc>
              <a:buNone/>
            </a:pPr>
            <a:r>
              <a:rPr lang="en-US" sz="2000" dirty="0"/>
              <a:t>Skeletal </a:t>
            </a:r>
            <a:r>
              <a:rPr lang="en-US" sz="2000" dirty="0" smtClean="0"/>
              <a:t>muscle: </a:t>
            </a:r>
            <a:r>
              <a:rPr lang="en-US" sz="2000" dirty="0"/>
              <a:t>There is </a:t>
            </a:r>
            <a:r>
              <a:rPr lang="en-US" sz="2000" dirty="0">
                <a:solidFill>
                  <a:srgbClr val="0070C0"/>
                </a:solidFill>
              </a:rPr>
              <a:t>increased muscle tone</a:t>
            </a:r>
            <a:r>
              <a:rPr lang="en-US" sz="2000" dirty="0"/>
              <a:t>. Some spontaneous and involuntary movements may occur. </a:t>
            </a:r>
            <a:endParaRPr lang="en-US" sz="2000" dirty="0" smtClean="0"/>
          </a:p>
          <a:p>
            <a:pPr marL="0" indent="0" algn="just">
              <a:lnSpc>
                <a:spcPct val="150000"/>
              </a:lnSpc>
              <a:buNone/>
            </a:pPr>
            <a:r>
              <a:rPr lang="en-US" sz="2000" dirty="0" smtClean="0"/>
              <a:t>GIT: </a:t>
            </a:r>
            <a:r>
              <a:rPr lang="en-US" sz="2000" dirty="0">
                <a:solidFill>
                  <a:srgbClr val="0070C0"/>
                </a:solidFill>
              </a:rPr>
              <a:t>Increased salivation </a:t>
            </a:r>
            <a:r>
              <a:rPr lang="en-US" sz="2000" dirty="0"/>
              <a:t>can occur and can be prevented by using anticholinergic agents. </a:t>
            </a:r>
            <a:endParaRPr lang="en-US" sz="2000" dirty="0" smtClean="0"/>
          </a:p>
          <a:p>
            <a:pPr marL="0" indent="0" algn="just">
              <a:lnSpc>
                <a:spcPct val="150000"/>
              </a:lnSpc>
              <a:buNone/>
            </a:pPr>
            <a:r>
              <a:rPr lang="en-US" sz="2000" dirty="0" smtClean="0"/>
              <a:t>Eye: </a:t>
            </a:r>
            <a:r>
              <a:rPr lang="en-US" sz="2000" dirty="0" err="1"/>
              <a:t>lntraocular</a:t>
            </a:r>
            <a:r>
              <a:rPr lang="en-US" sz="2000" dirty="0"/>
              <a:t> pressure </a:t>
            </a:r>
            <a:r>
              <a:rPr lang="en-US" sz="2000" dirty="0">
                <a:solidFill>
                  <a:srgbClr val="0070C0"/>
                </a:solidFill>
              </a:rPr>
              <a:t>increases</a:t>
            </a:r>
            <a:r>
              <a:rPr lang="en-US" sz="2000" dirty="0"/>
              <a:t>. </a:t>
            </a:r>
            <a:endParaRPr lang="en-US" sz="2000" dirty="0" smtClean="0"/>
          </a:p>
          <a:p>
            <a:pPr marL="0" indent="0" algn="just">
              <a:lnSpc>
                <a:spcPct val="150000"/>
              </a:lnSpc>
              <a:buNone/>
            </a:pPr>
            <a:r>
              <a:rPr lang="en-US" sz="2000" dirty="0" smtClean="0"/>
              <a:t>Uterus </a:t>
            </a:r>
            <a:r>
              <a:rPr lang="en-US" sz="2000" dirty="0"/>
              <a:t>and </a:t>
            </a:r>
            <a:r>
              <a:rPr lang="en-US" sz="2000" dirty="0" smtClean="0"/>
              <a:t>placenta: </a:t>
            </a:r>
            <a:r>
              <a:rPr lang="en-US" sz="2000" dirty="0"/>
              <a:t>It readily crosses the placental barrier and hence should be given in lower doses in pregnant patients. </a:t>
            </a:r>
            <a:endParaRPr lang="en-US" sz="2000" dirty="0" smtClean="0"/>
          </a:p>
          <a:p>
            <a:pPr marL="0" indent="0" algn="just">
              <a:lnSpc>
                <a:spcPct val="150000"/>
              </a:lnSpc>
              <a:buNone/>
            </a:pPr>
            <a:r>
              <a:rPr lang="en-US" sz="2000" dirty="0" smtClean="0"/>
              <a:t>Adverse effects: Emergence delirium, </a:t>
            </a:r>
            <a:r>
              <a:rPr lang="en-US" sz="2000" dirty="0" smtClean="0">
                <a:solidFill>
                  <a:srgbClr val="0070C0"/>
                </a:solidFill>
              </a:rPr>
              <a:t>Hypertension </a:t>
            </a:r>
            <a:r>
              <a:rPr lang="en-US" sz="2000" dirty="0">
                <a:solidFill>
                  <a:srgbClr val="0070C0"/>
                </a:solidFill>
              </a:rPr>
              <a:t>and </a:t>
            </a:r>
            <a:r>
              <a:rPr lang="en-US" sz="2000" dirty="0" smtClean="0">
                <a:solidFill>
                  <a:srgbClr val="0070C0"/>
                </a:solidFill>
              </a:rPr>
              <a:t>tachycardia</a:t>
            </a:r>
            <a:r>
              <a:rPr lang="en-US" sz="2000" dirty="0" smtClean="0"/>
              <a:t>, Increased </a:t>
            </a:r>
            <a:r>
              <a:rPr lang="en-US" sz="2000" dirty="0"/>
              <a:t>intracranial </a:t>
            </a:r>
            <a:r>
              <a:rPr lang="en-US" sz="2000" dirty="0" smtClean="0"/>
              <a:t>pressure, </a:t>
            </a:r>
            <a:r>
              <a:rPr lang="en-US" sz="2000" dirty="0"/>
              <a:t>Vivid and </a:t>
            </a:r>
            <a:r>
              <a:rPr lang="en-US" sz="2000" dirty="0">
                <a:solidFill>
                  <a:srgbClr val="0070C0"/>
                </a:solidFill>
              </a:rPr>
              <a:t>unpleasant hallucinations</a:t>
            </a:r>
            <a:r>
              <a:rPr lang="en-US" sz="2000" dirty="0"/>
              <a:t> are known with ketamine and can be prevented by prior injections of benzodiazepines. </a:t>
            </a:r>
            <a:endParaRPr lang="en-US" sz="2000" dirty="0" smtClean="0"/>
          </a:p>
          <a:p>
            <a:pPr marL="0" indent="0" algn="just">
              <a:lnSpc>
                <a:spcPct val="150000"/>
              </a:lnSpc>
              <a:buNone/>
            </a:pPr>
            <a:r>
              <a:rPr lang="en-US" sz="2000" dirty="0" smtClean="0"/>
              <a:t>Uses:  </a:t>
            </a:r>
            <a:r>
              <a:rPr lang="en-US" sz="2000" dirty="0"/>
              <a:t>Patients in severe hypotension, </a:t>
            </a:r>
            <a:r>
              <a:rPr lang="en-US" sz="2000" dirty="0" smtClean="0"/>
              <a:t>shock, </a:t>
            </a:r>
            <a:r>
              <a:rPr lang="en-US" sz="2000" dirty="0" err="1" smtClean="0">
                <a:solidFill>
                  <a:srgbClr val="0070C0"/>
                </a:solidFill>
              </a:rPr>
              <a:t>Paediatric</a:t>
            </a:r>
            <a:r>
              <a:rPr lang="en-US" sz="2000" dirty="0" smtClean="0">
                <a:solidFill>
                  <a:srgbClr val="0070C0"/>
                </a:solidFill>
              </a:rPr>
              <a:t> </a:t>
            </a:r>
            <a:r>
              <a:rPr lang="en-US" sz="2000" dirty="0" err="1" smtClean="0">
                <a:solidFill>
                  <a:srgbClr val="0070C0"/>
                </a:solidFill>
              </a:rPr>
              <a:t>anaesthesia</a:t>
            </a:r>
            <a:r>
              <a:rPr lang="en-US" sz="2000" dirty="0" smtClean="0"/>
              <a:t>, Analgesia </a:t>
            </a:r>
            <a:r>
              <a:rPr lang="en-US" sz="2000" dirty="0"/>
              <a:t>and </a:t>
            </a:r>
            <a:r>
              <a:rPr lang="en-US" sz="2000" dirty="0" smtClean="0"/>
              <a:t>sedation, </a:t>
            </a:r>
            <a:r>
              <a:rPr lang="en-US" sz="2000" dirty="0"/>
              <a:t>Bronchial </a:t>
            </a:r>
            <a:r>
              <a:rPr lang="en-US" sz="2000" dirty="0" smtClean="0"/>
              <a:t>asthma, </a:t>
            </a:r>
            <a:r>
              <a:rPr lang="en-US" sz="2000" dirty="0" smtClean="0">
                <a:solidFill>
                  <a:srgbClr val="0070C0"/>
                </a:solidFill>
              </a:rPr>
              <a:t>Difficult </a:t>
            </a:r>
            <a:r>
              <a:rPr lang="en-US" sz="2000" dirty="0">
                <a:solidFill>
                  <a:srgbClr val="0070C0"/>
                </a:solidFill>
              </a:rPr>
              <a:t>locations: Accident sites, war casualties</a:t>
            </a:r>
            <a:r>
              <a:rPr lang="en-US" sz="2000" dirty="0"/>
              <a:t>.</a:t>
            </a:r>
          </a:p>
        </p:txBody>
      </p:sp>
    </p:spTree>
    <p:extLst>
      <p:ext uri="{BB962C8B-B14F-4D97-AF65-F5344CB8AC3E}">
        <p14:creationId xmlns:p14="http://schemas.microsoft.com/office/powerpoint/2010/main" val="141039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928"/>
            <a:ext cx="8229600" cy="479822"/>
          </a:xfrm>
        </p:spPr>
        <p:txBody>
          <a:bodyPr>
            <a:normAutofit/>
          </a:bodyPr>
          <a:lstStyle/>
          <a:p>
            <a:r>
              <a:rPr lang="en-US" sz="2200" b="1" dirty="0" smtClean="0">
                <a:latin typeface="Arial" panose="020B0604020202020204" pitchFamily="34" charset="0"/>
                <a:cs typeface="Arial" panose="020B0604020202020204" pitchFamily="34" charset="0"/>
              </a:rPr>
              <a:t>Technique</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685800"/>
            <a:ext cx="8839200" cy="4324350"/>
          </a:xfrm>
        </p:spPr>
        <p:txBody>
          <a:bodyPr>
            <a:noAutofit/>
          </a:bodyPr>
          <a:lstStyle/>
          <a:p>
            <a:pPr marL="0" indent="0" algn="just">
              <a:lnSpc>
                <a:spcPct val="150000"/>
              </a:lnSpc>
              <a:buNone/>
            </a:pPr>
            <a:r>
              <a:rPr lang="en-US" sz="2000" dirty="0" smtClean="0">
                <a:cs typeface="Arial" panose="020B0604020202020204" pitchFamily="34" charset="0"/>
              </a:rPr>
              <a:t>The first stage in anesthesia is the pre-operative risk assessment consisting of the </a:t>
            </a:r>
            <a:r>
              <a:rPr lang="en-US" sz="2000" dirty="0" smtClean="0">
                <a:solidFill>
                  <a:srgbClr val="0070C0"/>
                </a:solidFill>
                <a:cs typeface="Arial" panose="020B0604020202020204" pitchFamily="34" charset="0"/>
              </a:rPr>
              <a:t>medical history, physical examination and lab tests</a:t>
            </a:r>
            <a:r>
              <a:rPr lang="en-US" sz="2000" dirty="0" smtClean="0">
                <a:cs typeface="Arial" panose="020B0604020202020204" pitchFamily="34" charset="0"/>
              </a:rPr>
              <a:t>. Diagnosing a person's pre-operative physical status allows the clinician to minimize anesthetic risks.</a:t>
            </a:r>
          </a:p>
          <a:p>
            <a:pPr marL="0" indent="0" algn="just">
              <a:lnSpc>
                <a:spcPct val="150000"/>
              </a:lnSpc>
              <a:buNone/>
            </a:pPr>
            <a:r>
              <a:rPr lang="en-US" sz="2000" dirty="0" smtClean="0">
                <a:cs typeface="Arial" panose="020B0604020202020204" pitchFamily="34" charset="0"/>
              </a:rPr>
              <a:t>	The American Society of Anesthesiologists has developed a six-tier scale that stratifies the patient's pre-operative physical state. It is called the </a:t>
            </a:r>
            <a:r>
              <a:rPr lang="en-US" sz="2000" dirty="0" smtClean="0">
                <a:solidFill>
                  <a:srgbClr val="0070C0"/>
                </a:solidFill>
                <a:cs typeface="Arial" panose="020B0604020202020204" pitchFamily="34" charset="0"/>
              </a:rPr>
              <a:t>ASA physical status.</a:t>
            </a:r>
          </a:p>
          <a:p>
            <a:pPr marL="0" indent="0" algn="just">
              <a:lnSpc>
                <a:spcPct val="150000"/>
              </a:lnSpc>
              <a:buNone/>
            </a:pPr>
            <a:r>
              <a:rPr lang="en-US" sz="2000" dirty="0" smtClean="0">
                <a:solidFill>
                  <a:srgbClr val="0070C0"/>
                </a:solidFill>
                <a:cs typeface="Arial" panose="020B0604020202020204" pitchFamily="34" charset="0"/>
              </a:rPr>
              <a:t>	</a:t>
            </a:r>
            <a:r>
              <a:rPr lang="en-US" sz="2000" dirty="0" smtClean="0">
                <a:cs typeface="Arial" panose="020B0604020202020204" pitchFamily="34" charset="0"/>
              </a:rPr>
              <a:t>The ideal anesthetic drug would provide </a:t>
            </a:r>
            <a:r>
              <a:rPr lang="en-US" sz="2000" dirty="0" smtClean="0">
                <a:solidFill>
                  <a:srgbClr val="0070C0"/>
                </a:solidFill>
                <a:cs typeface="Arial" panose="020B0604020202020204" pitchFamily="34" charset="0"/>
              </a:rPr>
              <a:t>hypnosis, amnesia, analgesia, and muscle relaxation </a:t>
            </a:r>
            <a:r>
              <a:rPr lang="en-US" sz="2000" dirty="0" smtClean="0">
                <a:cs typeface="Arial" panose="020B0604020202020204" pitchFamily="34" charset="0"/>
              </a:rPr>
              <a:t>without undesirable changes in blood pressure, pulse or breathing.</a:t>
            </a:r>
          </a:p>
          <a:p>
            <a:pPr marL="0" indent="0" algn="just">
              <a:lnSpc>
                <a:spcPct val="150000"/>
              </a:lnSpc>
              <a:buNone/>
            </a:pPr>
            <a:endParaRPr lang="en-US" sz="2000" dirty="0">
              <a:solidFill>
                <a:srgbClr val="0070C0"/>
              </a:solidFill>
              <a:cs typeface="Arial" panose="020B0604020202020204" pitchFamily="34" charset="0"/>
            </a:endParaRPr>
          </a:p>
        </p:txBody>
      </p:sp>
    </p:spTree>
    <p:extLst>
      <p:ext uri="{BB962C8B-B14F-4D97-AF65-F5344CB8AC3E}">
        <p14:creationId xmlns:p14="http://schemas.microsoft.com/office/powerpoint/2010/main" val="1054748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09550"/>
            <a:ext cx="8534400" cy="4800600"/>
          </a:xfrm>
        </p:spPr>
      </p:pic>
    </p:spTree>
    <p:extLst>
      <p:ext uri="{BB962C8B-B14F-4D97-AF65-F5344CB8AC3E}">
        <p14:creationId xmlns:p14="http://schemas.microsoft.com/office/powerpoint/2010/main" val="369746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60771"/>
          </a:xfrm>
        </p:spPr>
        <p:txBody>
          <a:bodyPr>
            <a:normAutofit/>
          </a:bodyPr>
          <a:lstStyle/>
          <a:p>
            <a:r>
              <a:rPr lang="en-US" sz="2000" b="1" smtClean="0"/>
              <a:t>LOCAL </a:t>
            </a:r>
            <a:r>
              <a:rPr lang="en-US" sz="2000" b="1" dirty="0"/>
              <a:t>ANAESTHETICS</a:t>
            </a:r>
          </a:p>
        </p:txBody>
      </p:sp>
      <p:sp>
        <p:nvSpPr>
          <p:cNvPr id="3" name="Content Placeholder 2"/>
          <p:cNvSpPr>
            <a:spLocks noGrp="1"/>
          </p:cNvSpPr>
          <p:nvPr>
            <p:ph idx="1"/>
          </p:nvPr>
        </p:nvSpPr>
        <p:spPr>
          <a:xfrm>
            <a:off x="228600" y="666750"/>
            <a:ext cx="8686800" cy="4343400"/>
          </a:xfrm>
        </p:spPr>
        <p:txBody>
          <a:bodyPr>
            <a:normAutofit lnSpcReduction="10000"/>
          </a:bodyPr>
          <a:lstStyle/>
          <a:p>
            <a:pPr marL="0" indent="0" algn="just">
              <a:lnSpc>
                <a:spcPct val="150000"/>
              </a:lnSpc>
              <a:buNone/>
            </a:pPr>
            <a:r>
              <a:rPr lang="en-US" sz="1800" dirty="0"/>
              <a:t>Local </a:t>
            </a:r>
            <a:r>
              <a:rPr lang="en-US" sz="1800" dirty="0" err="1"/>
              <a:t>anaesthetics</a:t>
            </a:r>
            <a:r>
              <a:rPr lang="en-US" sz="1800" dirty="0"/>
              <a:t> are drugs when injected around the nerves block impulse conduction distal to the site of injection and produce analgesia and </a:t>
            </a:r>
            <a:r>
              <a:rPr lang="en-US" sz="1800" dirty="0" err="1"/>
              <a:t>anaesthesia</a:t>
            </a:r>
            <a:r>
              <a:rPr lang="en-US" sz="1800" dirty="0"/>
              <a:t> in that area</a:t>
            </a:r>
            <a:r>
              <a:rPr lang="en-US" sz="1800" dirty="0" smtClean="0"/>
              <a:t>.</a:t>
            </a:r>
          </a:p>
          <a:p>
            <a:pPr marL="0" indent="0" algn="just">
              <a:lnSpc>
                <a:spcPct val="150000"/>
              </a:lnSpc>
              <a:buNone/>
            </a:pPr>
            <a:r>
              <a:rPr lang="en-US" sz="1800" b="1" dirty="0" smtClean="0"/>
              <a:t>Classification:</a:t>
            </a:r>
          </a:p>
          <a:p>
            <a:pPr marL="0" indent="0" algn="just">
              <a:lnSpc>
                <a:spcPct val="150000"/>
              </a:lnSpc>
              <a:buNone/>
            </a:pPr>
            <a:r>
              <a:rPr lang="en-US" sz="1800" dirty="0" smtClean="0"/>
              <a:t>Local </a:t>
            </a:r>
            <a:r>
              <a:rPr lang="en-US" sz="1800" dirty="0" err="1"/>
              <a:t>anaesthetics</a:t>
            </a:r>
            <a:r>
              <a:rPr lang="en-US" sz="1800" dirty="0"/>
              <a:t> consist of a hydrophilic tertiary amine group linked to a lipophilic aromatic group. They are classified into two main categories based on this linking group: </a:t>
            </a:r>
            <a:endParaRPr lang="en-US" sz="1800" dirty="0" smtClean="0"/>
          </a:p>
          <a:p>
            <a:pPr algn="just">
              <a:lnSpc>
                <a:spcPct val="150000"/>
              </a:lnSpc>
              <a:buAutoNum type="arabicParenR"/>
            </a:pPr>
            <a:r>
              <a:rPr lang="en-US" sz="1800" dirty="0" err="1" smtClean="0">
                <a:solidFill>
                  <a:srgbClr val="0070C0"/>
                </a:solidFill>
              </a:rPr>
              <a:t>Aminoesters</a:t>
            </a:r>
            <a:r>
              <a:rPr lang="en-US" sz="1800" dirty="0"/>
              <a:t>: Procaine, </a:t>
            </a:r>
            <a:r>
              <a:rPr lang="en-US" sz="1800" dirty="0" err="1"/>
              <a:t>chloroprocaine</a:t>
            </a:r>
            <a:r>
              <a:rPr lang="en-US" sz="1800" dirty="0"/>
              <a:t>, </a:t>
            </a:r>
            <a:r>
              <a:rPr lang="en-US" sz="1800" dirty="0" err="1" smtClean="0"/>
              <a:t>tetracaine</a:t>
            </a:r>
            <a:endParaRPr lang="en-US" sz="1800" dirty="0" smtClean="0"/>
          </a:p>
          <a:p>
            <a:pPr algn="just">
              <a:lnSpc>
                <a:spcPct val="150000"/>
              </a:lnSpc>
              <a:buAutoNum type="arabicParenR"/>
            </a:pPr>
            <a:r>
              <a:rPr lang="en-US" sz="1800" dirty="0" err="1" smtClean="0">
                <a:solidFill>
                  <a:srgbClr val="0070C0"/>
                </a:solidFill>
              </a:rPr>
              <a:t>Aminoamides</a:t>
            </a:r>
            <a:r>
              <a:rPr lang="en-US" sz="1800" dirty="0"/>
              <a:t>: Lignocaine, bupivacaine, </a:t>
            </a:r>
            <a:r>
              <a:rPr lang="en-US" sz="1800" dirty="0" err="1"/>
              <a:t>ropivacaine</a:t>
            </a:r>
            <a:r>
              <a:rPr lang="en-US" sz="1800" dirty="0" smtClean="0"/>
              <a:t>.</a:t>
            </a:r>
          </a:p>
          <a:p>
            <a:pPr marL="0" indent="0" algn="just">
              <a:lnSpc>
                <a:spcPct val="150000"/>
              </a:lnSpc>
              <a:buNone/>
            </a:pPr>
            <a:r>
              <a:rPr lang="en-US" sz="1800" dirty="0"/>
              <a:t>	Local </a:t>
            </a:r>
            <a:r>
              <a:rPr lang="en-US" sz="1800" dirty="0" err="1"/>
              <a:t>anaesthetics</a:t>
            </a:r>
            <a:r>
              <a:rPr lang="en-US" sz="1800" dirty="0"/>
              <a:t> produce </a:t>
            </a:r>
            <a:r>
              <a:rPr lang="en-US" sz="1800" dirty="0">
                <a:solidFill>
                  <a:srgbClr val="0070C0"/>
                </a:solidFill>
              </a:rPr>
              <a:t>sodium channel blockade</a:t>
            </a:r>
            <a:r>
              <a:rPr lang="en-US" sz="1800" dirty="0"/>
              <a:t>. They block the fast sodium channels and the sodium influx, thus blocking all impulse transmission across the membrane</a:t>
            </a:r>
            <a:r>
              <a:rPr lang="en-US" sz="1800" dirty="0" smtClean="0"/>
              <a:t>.</a:t>
            </a:r>
            <a:endParaRPr lang="en-US" sz="1800" dirty="0"/>
          </a:p>
        </p:txBody>
      </p:sp>
    </p:spTree>
    <p:extLst>
      <p:ext uri="{BB962C8B-B14F-4D97-AF65-F5344CB8AC3E}">
        <p14:creationId xmlns:p14="http://schemas.microsoft.com/office/powerpoint/2010/main" val="3216327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66751"/>
            <a:ext cx="4038600"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133350"/>
            <a:ext cx="5105399" cy="4849404"/>
          </a:xfrm>
          <a:prstGeom prst="rect">
            <a:avLst/>
          </a:prstGeom>
          <a:noFill/>
        </p:spPr>
        <p:txBody>
          <a:bodyPr wrap="square" rtlCol="0">
            <a:spAutoFit/>
          </a:bodyPr>
          <a:lstStyle/>
          <a:p>
            <a:pPr>
              <a:lnSpc>
                <a:spcPct val="150000"/>
              </a:lnSpc>
            </a:pPr>
            <a:r>
              <a:rPr lang="en-US" sz="1600" b="1" dirty="0" smtClean="0"/>
              <a:t>	         Classification</a:t>
            </a:r>
            <a:endParaRPr lang="en-US" sz="1600" dirty="0"/>
          </a:p>
          <a:p>
            <a:pPr>
              <a:lnSpc>
                <a:spcPct val="150000"/>
              </a:lnSpc>
            </a:pPr>
            <a:r>
              <a:rPr lang="en-US" sz="1600" b="1" dirty="0">
                <a:solidFill>
                  <a:srgbClr val="FF0000"/>
                </a:solidFill>
              </a:rPr>
              <a:t>Amide type</a:t>
            </a:r>
            <a:r>
              <a:rPr lang="en-US" sz="1600" b="1" dirty="0"/>
              <a:t>	</a:t>
            </a:r>
            <a:r>
              <a:rPr lang="en-US" sz="1600" b="1" dirty="0" smtClean="0"/>
              <a:t>	</a:t>
            </a:r>
            <a:r>
              <a:rPr lang="en-US" sz="1600" b="1" dirty="0" smtClean="0">
                <a:solidFill>
                  <a:srgbClr val="FF0000"/>
                </a:solidFill>
              </a:rPr>
              <a:t>Ester </a:t>
            </a:r>
            <a:r>
              <a:rPr lang="en-US" sz="1600" b="1" dirty="0">
                <a:solidFill>
                  <a:srgbClr val="FF0000"/>
                </a:solidFill>
              </a:rPr>
              <a:t>type</a:t>
            </a:r>
            <a:endParaRPr lang="en-US" sz="1600" dirty="0">
              <a:solidFill>
                <a:srgbClr val="FF0000"/>
              </a:solidFill>
            </a:endParaRPr>
          </a:p>
          <a:p>
            <a:pPr>
              <a:lnSpc>
                <a:spcPct val="150000"/>
              </a:lnSpc>
            </a:pPr>
            <a:r>
              <a:rPr lang="en-US" sz="1600" dirty="0">
                <a:solidFill>
                  <a:srgbClr val="00B050"/>
                </a:solidFill>
              </a:rPr>
              <a:t>Long acting</a:t>
            </a:r>
            <a:r>
              <a:rPr lang="en-US" sz="1600" dirty="0"/>
              <a:t>	</a:t>
            </a:r>
            <a:r>
              <a:rPr lang="en-US" sz="1600" dirty="0" smtClean="0"/>
              <a:t>	</a:t>
            </a:r>
            <a:r>
              <a:rPr lang="en-US" sz="1600" dirty="0" smtClean="0">
                <a:solidFill>
                  <a:srgbClr val="00B050"/>
                </a:solidFill>
              </a:rPr>
              <a:t>Long </a:t>
            </a:r>
            <a:r>
              <a:rPr lang="en-US" sz="1600" dirty="0">
                <a:solidFill>
                  <a:srgbClr val="00B050"/>
                </a:solidFill>
              </a:rPr>
              <a:t>acting</a:t>
            </a:r>
          </a:p>
          <a:p>
            <a:pPr>
              <a:lnSpc>
                <a:spcPct val="150000"/>
              </a:lnSpc>
            </a:pPr>
            <a:r>
              <a:rPr lang="en-US" sz="1600" dirty="0"/>
              <a:t>Bupivacaine	</a:t>
            </a:r>
            <a:r>
              <a:rPr lang="en-US" sz="1600" dirty="0" smtClean="0"/>
              <a:t>	</a:t>
            </a:r>
            <a:r>
              <a:rPr lang="en-US" sz="1600" dirty="0" err="1" smtClean="0"/>
              <a:t>Tetracaine</a:t>
            </a:r>
            <a:r>
              <a:rPr lang="en-US" sz="1600" dirty="0" smtClean="0"/>
              <a:t> (</a:t>
            </a:r>
            <a:r>
              <a:rPr lang="en-US" sz="1600" dirty="0" err="1" smtClean="0"/>
              <a:t>methocaine</a:t>
            </a:r>
            <a:r>
              <a:rPr lang="en-US" sz="1600" dirty="0" smtClean="0"/>
              <a:t>)</a:t>
            </a:r>
            <a:endParaRPr lang="en-US" sz="1600" dirty="0"/>
          </a:p>
          <a:p>
            <a:pPr>
              <a:lnSpc>
                <a:spcPct val="150000"/>
              </a:lnSpc>
            </a:pPr>
            <a:r>
              <a:rPr lang="en-US" sz="1600" dirty="0" err="1" smtClean="0"/>
              <a:t>Levo</a:t>
            </a:r>
            <a:r>
              <a:rPr lang="en-US" sz="1600" dirty="0" smtClean="0"/>
              <a:t>-Bupivacaine 		</a:t>
            </a:r>
            <a:r>
              <a:rPr lang="en-US" sz="1600" dirty="0" smtClean="0">
                <a:solidFill>
                  <a:srgbClr val="00B050"/>
                </a:solidFill>
              </a:rPr>
              <a:t>Intermediate acting</a:t>
            </a:r>
            <a:endParaRPr lang="en-US" sz="1600" dirty="0" smtClean="0"/>
          </a:p>
          <a:p>
            <a:pPr>
              <a:lnSpc>
                <a:spcPct val="150000"/>
              </a:lnSpc>
            </a:pPr>
            <a:r>
              <a:rPr lang="en-US" sz="1600" dirty="0" err="1" smtClean="0"/>
              <a:t>Ropivacaine</a:t>
            </a:r>
            <a:r>
              <a:rPr lang="en-US" sz="1600" dirty="0"/>
              <a:t>	</a:t>
            </a:r>
            <a:r>
              <a:rPr lang="en-US" sz="1600" dirty="0" smtClean="0"/>
              <a:t>	Cocaine </a:t>
            </a:r>
          </a:p>
          <a:p>
            <a:pPr lvl="0">
              <a:lnSpc>
                <a:spcPct val="150000"/>
              </a:lnSpc>
            </a:pPr>
            <a:r>
              <a:rPr lang="en-US" sz="1600" dirty="0" err="1" smtClean="0"/>
              <a:t>Dibucaine</a:t>
            </a:r>
            <a:r>
              <a:rPr lang="en-US" sz="1600" dirty="0" smtClean="0"/>
              <a:t> 	</a:t>
            </a:r>
          </a:p>
          <a:p>
            <a:pPr lvl="0">
              <a:lnSpc>
                <a:spcPct val="150000"/>
              </a:lnSpc>
            </a:pPr>
            <a:r>
              <a:rPr lang="en-US" sz="1600" dirty="0" smtClean="0">
                <a:solidFill>
                  <a:srgbClr val="00B050"/>
                </a:solidFill>
              </a:rPr>
              <a:t>Intermediate </a:t>
            </a:r>
            <a:r>
              <a:rPr lang="en-US" sz="1600" dirty="0">
                <a:solidFill>
                  <a:srgbClr val="00B050"/>
                </a:solidFill>
              </a:rPr>
              <a:t>acting</a:t>
            </a:r>
            <a:r>
              <a:rPr lang="en-US" sz="1600" dirty="0"/>
              <a:t>	</a:t>
            </a:r>
            <a:r>
              <a:rPr lang="en-US" sz="1600" dirty="0" smtClean="0"/>
              <a:t>	</a:t>
            </a:r>
            <a:r>
              <a:rPr lang="en-US" sz="1600" dirty="0" smtClean="0">
                <a:solidFill>
                  <a:srgbClr val="00B050"/>
                </a:solidFill>
              </a:rPr>
              <a:t>Short </a:t>
            </a:r>
            <a:r>
              <a:rPr lang="en-US" sz="1600" dirty="0">
                <a:solidFill>
                  <a:srgbClr val="00B050"/>
                </a:solidFill>
              </a:rPr>
              <a:t>acting</a:t>
            </a:r>
          </a:p>
          <a:p>
            <a:pPr lvl="0">
              <a:lnSpc>
                <a:spcPct val="150000"/>
              </a:lnSpc>
            </a:pPr>
            <a:r>
              <a:rPr lang="en-US" sz="1600" dirty="0" err="1" smtClean="0"/>
              <a:t>Lidocaine</a:t>
            </a:r>
            <a:r>
              <a:rPr lang="en-US" sz="1600" dirty="0"/>
              <a:t>	</a:t>
            </a:r>
            <a:r>
              <a:rPr lang="en-US" sz="1600" dirty="0" smtClean="0"/>
              <a:t>		Procaine</a:t>
            </a:r>
          </a:p>
          <a:p>
            <a:pPr>
              <a:lnSpc>
                <a:spcPct val="150000"/>
              </a:lnSpc>
            </a:pPr>
            <a:r>
              <a:rPr lang="en-US" sz="1600" dirty="0"/>
              <a:t>(lignocaine)</a:t>
            </a:r>
            <a:r>
              <a:rPr lang="en-US" sz="1600" dirty="0" smtClean="0"/>
              <a:t> 		</a:t>
            </a:r>
            <a:r>
              <a:rPr lang="en-US" sz="1600" dirty="0" err="1" smtClean="0"/>
              <a:t>Chloroprocaine</a:t>
            </a:r>
            <a:endParaRPr lang="en-US" sz="1600" dirty="0" smtClean="0"/>
          </a:p>
          <a:p>
            <a:pPr>
              <a:lnSpc>
                <a:spcPct val="150000"/>
              </a:lnSpc>
            </a:pPr>
            <a:r>
              <a:rPr lang="en-US" sz="1600" dirty="0" err="1" smtClean="0"/>
              <a:t>Mepivacaine</a:t>
            </a:r>
            <a:r>
              <a:rPr lang="en-US" sz="1600" dirty="0" smtClean="0"/>
              <a:t> 		Benzocaine</a:t>
            </a:r>
            <a:endParaRPr lang="en-US" sz="1600" dirty="0"/>
          </a:p>
          <a:p>
            <a:pPr>
              <a:lnSpc>
                <a:spcPct val="150000"/>
              </a:lnSpc>
            </a:pPr>
            <a:r>
              <a:rPr lang="en-US" sz="1600" dirty="0" err="1" smtClean="0"/>
              <a:t>Prilocaine</a:t>
            </a:r>
            <a:r>
              <a:rPr lang="en-US" sz="1600" dirty="0" smtClean="0"/>
              <a:t> </a:t>
            </a:r>
            <a:r>
              <a:rPr lang="en-US" sz="1600" dirty="0"/>
              <a:t>	</a:t>
            </a:r>
            <a:r>
              <a:rPr lang="en-US" sz="1600" dirty="0" smtClean="0"/>
              <a:t>		</a:t>
            </a:r>
            <a:r>
              <a:rPr lang="en-US" sz="1600" dirty="0" err="1" smtClean="0"/>
              <a:t>Proparacaine</a:t>
            </a:r>
            <a:endParaRPr lang="en-US" sz="1600" dirty="0"/>
          </a:p>
          <a:p>
            <a:pPr lvl="0">
              <a:lnSpc>
                <a:spcPct val="150000"/>
              </a:lnSpc>
            </a:pPr>
            <a:r>
              <a:rPr lang="en-US" sz="1600" dirty="0" err="1" smtClean="0"/>
              <a:t>Articaine</a:t>
            </a:r>
            <a:r>
              <a:rPr lang="en-US" sz="1600" dirty="0" smtClean="0"/>
              <a:t>		</a:t>
            </a:r>
            <a:r>
              <a:rPr lang="en-US" sz="1600" dirty="0"/>
              <a:t>		</a:t>
            </a:r>
          </a:p>
        </p:txBody>
      </p:sp>
    </p:spTree>
    <p:extLst>
      <p:ext uri="{BB962C8B-B14F-4D97-AF65-F5344CB8AC3E}">
        <p14:creationId xmlns:p14="http://schemas.microsoft.com/office/powerpoint/2010/main" val="4292288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610600" cy="4724400"/>
          </a:xfrm>
        </p:spPr>
        <p:txBody>
          <a:bodyPr>
            <a:normAutofit fontScale="92500" lnSpcReduction="20000"/>
          </a:bodyPr>
          <a:lstStyle/>
          <a:p>
            <a:pPr marL="0" indent="0" algn="just">
              <a:lnSpc>
                <a:spcPct val="150000"/>
              </a:lnSpc>
              <a:buNone/>
            </a:pPr>
            <a:r>
              <a:rPr lang="en-US" sz="1800" b="1" dirty="0">
                <a:solidFill>
                  <a:srgbClr val="0070C0"/>
                </a:solidFill>
              </a:rPr>
              <a:t>Factors influencing </a:t>
            </a:r>
            <a:r>
              <a:rPr lang="en-US" sz="1800" b="1" dirty="0" smtClean="0">
                <a:solidFill>
                  <a:srgbClr val="0070C0"/>
                </a:solidFill>
              </a:rPr>
              <a:t>activity:</a:t>
            </a:r>
          </a:p>
          <a:p>
            <a:pPr algn="just">
              <a:lnSpc>
                <a:spcPct val="150000"/>
              </a:lnSpc>
              <a:buAutoNum type="arabicParenR"/>
            </a:pPr>
            <a:r>
              <a:rPr lang="en-US" sz="1800" b="1" dirty="0" smtClean="0"/>
              <a:t>Lipid solubility: </a:t>
            </a:r>
            <a:r>
              <a:rPr lang="en-US" sz="1800" dirty="0"/>
              <a:t>Higher the lipid solubility, higher is its ability to penetrate the lipoprotein membrane and hence greater </a:t>
            </a:r>
            <a:r>
              <a:rPr lang="en-US" sz="1800" dirty="0" smtClean="0"/>
              <a:t>is its </a:t>
            </a:r>
            <a:r>
              <a:rPr lang="en-US" sz="1800" dirty="0"/>
              <a:t>potency</a:t>
            </a:r>
            <a:r>
              <a:rPr lang="en-US" sz="1800" dirty="0" smtClean="0"/>
              <a:t>.</a:t>
            </a:r>
          </a:p>
          <a:p>
            <a:pPr algn="just">
              <a:lnSpc>
                <a:spcPct val="150000"/>
              </a:lnSpc>
              <a:buAutoNum type="arabicParenR"/>
            </a:pPr>
            <a:r>
              <a:rPr lang="en-US" sz="1800" b="1" dirty="0" err="1" smtClean="0"/>
              <a:t>pKa</a:t>
            </a:r>
            <a:r>
              <a:rPr lang="en-US" sz="1800" dirty="0" smtClean="0"/>
              <a:t>: The </a:t>
            </a:r>
            <a:r>
              <a:rPr lang="en-US" sz="1800" dirty="0" err="1"/>
              <a:t>pKa</a:t>
            </a:r>
            <a:r>
              <a:rPr lang="en-US" sz="1800" dirty="0"/>
              <a:t> of a drug is the pH at which the </a:t>
            </a:r>
            <a:r>
              <a:rPr lang="en-US" sz="1800" dirty="0" err="1"/>
              <a:t>ionised</a:t>
            </a:r>
            <a:r>
              <a:rPr lang="en-US" sz="1800" dirty="0"/>
              <a:t> and </a:t>
            </a:r>
            <a:r>
              <a:rPr lang="en-US" sz="1800" dirty="0" err="1"/>
              <a:t>nonionisec</a:t>
            </a:r>
            <a:r>
              <a:rPr lang="en-US" sz="1800" dirty="0"/>
              <a:t> portions of the drug are equal. The lower the </a:t>
            </a:r>
            <a:r>
              <a:rPr lang="en-US" sz="1800" dirty="0" err="1"/>
              <a:t>pKa</a:t>
            </a:r>
            <a:r>
              <a:rPr lang="en-US" sz="1800" dirty="0"/>
              <a:t>, lower is </a:t>
            </a:r>
            <a:r>
              <a:rPr lang="en-US" sz="1800" dirty="0" smtClean="0"/>
              <a:t>the, </a:t>
            </a:r>
            <a:r>
              <a:rPr lang="en-US" sz="1800" dirty="0"/>
              <a:t>degree of </a:t>
            </a:r>
            <a:r>
              <a:rPr lang="en-US" sz="1800" dirty="0" err="1"/>
              <a:t>ionisation</a:t>
            </a:r>
            <a:r>
              <a:rPr lang="en-US" sz="1800" dirty="0"/>
              <a:t> for any given </a:t>
            </a:r>
            <a:r>
              <a:rPr lang="en-US" sz="1800" dirty="0" err="1"/>
              <a:t>pH.</a:t>
            </a:r>
            <a:r>
              <a:rPr lang="en-US" sz="1800" dirty="0"/>
              <a:t> The non </a:t>
            </a:r>
            <a:r>
              <a:rPr lang="en-US" sz="1800" dirty="0" err="1"/>
              <a:t>ionised</a:t>
            </a:r>
            <a:r>
              <a:rPr lang="en-US" sz="1800" dirty="0"/>
              <a:t> </a:t>
            </a:r>
            <a:r>
              <a:rPr lang="en-US" sz="1800" dirty="0" smtClean="0"/>
              <a:t>portion </a:t>
            </a:r>
            <a:r>
              <a:rPr lang="en-US" sz="1800" dirty="0"/>
              <a:t>is lipophilic and crosses the cell membrane more </a:t>
            </a:r>
            <a:r>
              <a:rPr lang="en-US" sz="1800" dirty="0" smtClean="0"/>
              <a:t>easily </a:t>
            </a:r>
            <a:r>
              <a:rPr lang="en-US" sz="1800" dirty="0"/>
              <a:t>hastening the onset of nerve blockade. For example, </a:t>
            </a:r>
            <a:r>
              <a:rPr lang="en-US" sz="1800" dirty="0" smtClean="0"/>
              <a:t>lignocaine </a:t>
            </a:r>
            <a:r>
              <a:rPr lang="en-US" sz="1800" dirty="0"/>
              <a:t>has a </a:t>
            </a:r>
            <a:r>
              <a:rPr lang="en-US" sz="1800" dirty="0" err="1"/>
              <a:t>pKa</a:t>
            </a:r>
            <a:r>
              <a:rPr lang="en-US" sz="1800" dirty="0"/>
              <a:t> of 7.9 and acts faster than bupivacaine with a </a:t>
            </a:r>
            <a:r>
              <a:rPr lang="en-US" sz="1800" dirty="0" err="1" smtClean="0"/>
              <a:t>pKa</a:t>
            </a:r>
            <a:r>
              <a:rPr lang="en-US" sz="1800" dirty="0" smtClean="0"/>
              <a:t>: </a:t>
            </a:r>
            <a:r>
              <a:rPr lang="en-US" sz="1800" dirty="0"/>
              <a:t>of 8.1</a:t>
            </a:r>
            <a:r>
              <a:rPr lang="en-US" sz="1800" dirty="0" smtClean="0"/>
              <a:t>.</a:t>
            </a:r>
          </a:p>
          <a:p>
            <a:pPr algn="just">
              <a:lnSpc>
                <a:spcPct val="150000"/>
              </a:lnSpc>
              <a:buAutoNum type="arabicParenR"/>
            </a:pPr>
            <a:r>
              <a:rPr lang="en-US" sz="1800" b="1" dirty="0" smtClean="0"/>
              <a:t>pH</a:t>
            </a:r>
            <a:r>
              <a:rPr lang="en-US" sz="1800" dirty="0" smtClean="0"/>
              <a:t>: </a:t>
            </a:r>
            <a:r>
              <a:rPr lang="en-US" sz="1800" dirty="0"/>
              <a:t>Acidosis decreases the proportion of the </a:t>
            </a:r>
            <a:r>
              <a:rPr lang="en-US" sz="1800" dirty="0" err="1"/>
              <a:t>nonionised</a:t>
            </a:r>
            <a:r>
              <a:rPr lang="en-US" sz="1800" dirty="0"/>
              <a:t> drug </a:t>
            </a:r>
            <a:r>
              <a:rPr lang="en-US" sz="1800" dirty="0" smtClean="0"/>
              <a:t>and </a:t>
            </a:r>
            <a:r>
              <a:rPr lang="en-US" sz="1800" dirty="0"/>
              <a:t>reduces the amount of drug able to cross the membrane. </a:t>
            </a:r>
            <a:r>
              <a:rPr lang="en-US" sz="1800" dirty="0" smtClean="0"/>
              <a:t>That </a:t>
            </a:r>
            <a:r>
              <a:rPr lang="en-US" sz="1800" dirty="0"/>
              <a:t>is why local </a:t>
            </a:r>
            <a:r>
              <a:rPr lang="en-US" sz="1800" dirty="0" err="1"/>
              <a:t>anaesthetics</a:t>
            </a:r>
            <a:r>
              <a:rPr lang="en-US" sz="1800" dirty="0"/>
              <a:t> do not work optimally when </a:t>
            </a:r>
            <a:r>
              <a:rPr lang="en-US" sz="1800" dirty="0" smtClean="0"/>
              <a:t>injected </a:t>
            </a:r>
            <a:r>
              <a:rPr lang="en-US" sz="1800" dirty="0"/>
              <a:t>into an infected tissue (pH is acidic in these tissues</a:t>
            </a:r>
            <a:r>
              <a:rPr lang="en-US" sz="1800" dirty="0" smtClean="0"/>
              <a:t>).</a:t>
            </a:r>
          </a:p>
          <a:p>
            <a:pPr algn="just">
              <a:lnSpc>
                <a:spcPct val="150000"/>
              </a:lnSpc>
              <a:buAutoNum type="arabicParenR"/>
            </a:pPr>
            <a:r>
              <a:rPr lang="en-US" sz="1800" b="1" dirty="0"/>
              <a:t>Protein </a:t>
            </a:r>
            <a:r>
              <a:rPr lang="en-US" sz="1800" b="1" dirty="0" smtClean="0"/>
              <a:t>binding</a:t>
            </a:r>
            <a:r>
              <a:rPr lang="en-US" sz="1800" dirty="0" smtClean="0"/>
              <a:t>:</a:t>
            </a:r>
            <a:r>
              <a:rPr lang="en-US" sz="1800" b="1" dirty="0" smtClean="0"/>
              <a:t> </a:t>
            </a:r>
            <a:r>
              <a:rPr lang="en-US" sz="1800" dirty="0"/>
              <a:t>The greater the degree of protein (membrane proteins) binding. longer is the duration of action.</a:t>
            </a:r>
          </a:p>
        </p:txBody>
      </p:sp>
    </p:spTree>
    <p:extLst>
      <p:ext uri="{BB962C8B-B14F-4D97-AF65-F5344CB8AC3E}">
        <p14:creationId xmlns:p14="http://schemas.microsoft.com/office/powerpoint/2010/main" val="1625512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876800"/>
          </a:xfrm>
        </p:spPr>
        <p:txBody>
          <a:bodyPr>
            <a:normAutofit fontScale="85000" lnSpcReduction="10000"/>
          </a:bodyPr>
          <a:lstStyle/>
          <a:p>
            <a:pPr marL="0" indent="0" algn="just">
              <a:lnSpc>
                <a:spcPct val="150000"/>
              </a:lnSpc>
              <a:buNone/>
            </a:pPr>
            <a:r>
              <a:rPr lang="en-US" sz="1800" b="1" dirty="0">
                <a:solidFill>
                  <a:srgbClr val="0070C0"/>
                </a:solidFill>
              </a:rPr>
              <a:t>Choice of local </a:t>
            </a:r>
            <a:r>
              <a:rPr lang="en-US" sz="1800" b="1" dirty="0" err="1">
                <a:solidFill>
                  <a:srgbClr val="0070C0"/>
                </a:solidFill>
              </a:rPr>
              <a:t>A</a:t>
            </a:r>
            <a:r>
              <a:rPr lang="en-US" sz="1800" b="1" dirty="0" err="1" smtClean="0">
                <a:solidFill>
                  <a:srgbClr val="0070C0"/>
                </a:solidFill>
              </a:rPr>
              <a:t>naesthetic</a:t>
            </a:r>
            <a:r>
              <a:rPr lang="en-US" sz="1800" b="1" dirty="0" smtClean="0">
                <a:solidFill>
                  <a:srgbClr val="0070C0"/>
                </a:solidFill>
              </a:rPr>
              <a:t> agents: </a:t>
            </a:r>
          </a:p>
          <a:p>
            <a:pPr algn="just">
              <a:lnSpc>
                <a:spcPct val="150000"/>
              </a:lnSpc>
              <a:buAutoNum type="arabicParenR"/>
            </a:pPr>
            <a:r>
              <a:rPr lang="en-US" sz="1800" b="1" dirty="0" smtClean="0"/>
              <a:t>Lignocaine</a:t>
            </a:r>
            <a:r>
              <a:rPr lang="en-US" sz="1800" dirty="0"/>
              <a:t>: </a:t>
            </a:r>
          </a:p>
          <a:p>
            <a:pPr algn="just">
              <a:lnSpc>
                <a:spcPct val="150000"/>
              </a:lnSpc>
              <a:buAutoNum type="alphaLcParenR"/>
            </a:pPr>
            <a:r>
              <a:rPr lang="en-US" sz="1800" dirty="0" smtClean="0"/>
              <a:t>Skin infiltration -0.5-1% , </a:t>
            </a:r>
          </a:p>
          <a:p>
            <a:pPr algn="just">
              <a:lnSpc>
                <a:spcPct val="150000"/>
              </a:lnSpc>
              <a:buAutoNum type="alphaLcParenR"/>
            </a:pPr>
            <a:r>
              <a:rPr lang="en-US" sz="1800" dirty="0" smtClean="0"/>
              <a:t>Minor </a:t>
            </a:r>
            <a:r>
              <a:rPr lang="en-US" sz="1800" dirty="0"/>
              <a:t>nerve </a:t>
            </a:r>
            <a:r>
              <a:rPr lang="en-US" sz="1800" dirty="0" smtClean="0"/>
              <a:t>block- 1%, </a:t>
            </a:r>
          </a:p>
          <a:p>
            <a:pPr algn="just">
              <a:lnSpc>
                <a:spcPct val="150000"/>
              </a:lnSpc>
              <a:buAutoNum type="alphaLcParenR"/>
            </a:pPr>
            <a:r>
              <a:rPr lang="en-US" sz="1800" dirty="0" smtClean="0"/>
              <a:t>Epidural- 1.5-2%,</a:t>
            </a:r>
          </a:p>
          <a:p>
            <a:pPr algn="just">
              <a:lnSpc>
                <a:spcPct val="150000"/>
              </a:lnSpc>
              <a:buAutoNum type="alphaLcParenR"/>
            </a:pPr>
            <a:r>
              <a:rPr lang="en-US" sz="1800" dirty="0" smtClean="0"/>
              <a:t>Spinal </a:t>
            </a:r>
            <a:r>
              <a:rPr lang="en-US" sz="1800" dirty="0"/>
              <a:t>anaesthesia-5% hyperbaric (heavy) </a:t>
            </a:r>
            <a:endParaRPr lang="en-US" sz="1800" dirty="0" smtClean="0"/>
          </a:p>
          <a:p>
            <a:pPr marL="0" indent="0" algn="just">
              <a:lnSpc>
                <a:spcPct val="150000"/>
              </a:lnSpc>
              <a:buNone/>
            </a:pPr>
            <a:r>
              <a:rPr lang="en-US" sz="1800" dirty="0" smtClean="0"/>
              <a:t>	Two </a:t>
            </a:r>
            <a:r>
              <a:rPr lang="en-US" sz="1800" dirty="0"/>
              <a:t>topical </a:t>
            </a:r>
            <a:r>
              <a:rPr lang="en-US" sz="1800" dirty="0" smtClean="0"/>
              <a:t>preparations: 2</a:t>
            </a:r>
            <a:r>
              <a:rPr lang="en-US" sz="1800" dirty="0"/>
              <a:t>% lignocaine jelly and 4% lignocaine spray for the </a:t>
            </a:r>
            <a:r>
              <a:rPr lang="en-US" sz="1800" dirty="0" smtClean="0"/>
              <a:t>mucosal </a:t>
            </a:r>
            <a:r>
              <a:rPr lang="en-US" sz="1800" dirty="0"/>
              <a:t>surfaces of the body. (</a:t>
            </a:r>
            <a:r>
              <a:rPr lang="en-US" sz="1800" dirty="0" smtClean="0"/>
              <a:t>l </a:t>
            </a:r>
            <a:r>
              <a:rPr lang="en-US" sz="1800" dirty="0"/>
              <a:t>% means each ml contains IO mg of the drug, 2% to 20 mg/ml, and so </a:t>
            </a:r>
            <a:r>
              <a:rPr lang="en-US" sz="1800" dirty="0" smtClean="0"/>
              <a:t>on).</a:t>
            </a:r>
          </a:p>
          <a:p>
            <a:pPr marL="0" indent="0" algn="just">
              <a:lnSpc>
                <a:spcPct val="150000"/>
              </a:lnSpc>
              <a:buNone/>
            </a:pPr>
            <a:r>
              <a:rPr lang="en-US" sz="1800" b="1" dirty="0" smtClean="0"/>
              <a:t>2) Bupivacaine</a:t>
            </a:r>
            <a:r>
              <a:rPr lang="en-US" sz="1800" b="1" dirty="0"/>
              <a:t>: </a:t>
            </a:r>
            <a:endParaRPr lang="en-US" sz="1800" b="1" dirty="0" smtClean="0"/>
          </a:p>
          <a:p>
            <a:pPr algn="just">
              <a:lnSpc>
                <a:spcPct val="150000"/>
              </a:lnSpc>
              <a:buAutoNum type="alphaLcParenR"/>
            </a:pPr>
            <a:r>
              <a:rPr lang="en-US" sz="1800" dirty="0" smtClean="0"/>
              <a:t>Skin </a:t>
            </a:r>
            <a:r>
              <a:rPr lang="en-US" sz="1800" dirty="0"/>
              <a:t>infiltration, </a:t>
            </a:r>
            <a:r>
              <a:rPr lang="en-US" sz="1800" dirty="0" smtClean="0"/>
              <a:t>epidural- 0.25</a:t>
            </a:r>
            <a:r>
              <a:rPr lang="en-US" sz="1800" dirty="0"/>
              <a:t>%, 0.5</a:t>
            </a:r>
            <a:r>
              <a:rPr lang="en-US" sz="1800" dirty="0" smtClean="0"/>
              <a:t>%, </a:t>
            </a:r>
          </a:p>
          <a:p>
            <a:pPr algn="just">
              <a:lnSpc>
                <a:spcPct val="150000"/>
              </a:lnSpc>
              <a:buAutoNum type="alphaLcParenR"/>
            </a:pPr>
            <a:r>
              <a:rPr lang="en-US" sz="1800" dirty="0" smtClean="0"/>
              <a:t>Spinal </a:t>
            </a:r>
            <a:r>
              <a:rPr lang="en-US" sz="1800" dirty="0" err="1" smtClean="0"/>
              <a:t>anaesthesia</a:t>
            </a:r>
            <a:r>
              <a:rPr lang="en-US" sz="1800" dirty="0" smtClean="0"/>
              <a:t>- 0.5% </a:t>
            </a:r>
            <a:r>
              <a:rPr lang="en-US" sz="1800" dirty="0"/>
              <a:t>hyperbaric (heavy</a:t>
            </a:r>
            <a:r>
              <a:rPr lang="en-US" sz="1800" dirty="0" smtClean="0"/>
              <a:t>).</a:t>
            </a:r>
          </a:p>
          <a:p>
            <a:pPr marL="0" indent="0" algn="just">
              <a:lnSpc>
                <a:spcPct val="150000"/>
              </a:lnSpc>
              <a:buNone/>
            </a:pPr>
            <a:r>
              <a:rPr lang="en-US" sz="1800" b="1" dirty="0" smtClean="0"/>
              <a:t>3) </a:t>
            </a:r>
            <a:r>
              <a:rPr lang="en-US" sz="1800" b="1" dirty="0" err="1" smtClean="0"/>
              <a:t>Ropivacaine</a:t>
            </a:r>
            <a:r>
              <a:rPr lang="en-US" sz="1800" b="1" dirty="0"/>
              <a:t>: </a:t>
            </a:r>
            <a:r>
              <a:rPr lang="en-US" sz="1800" dirty="0" smtClean="0"/>
              <a:t>	As: 0.2</a:t>
            </a:r>
            <a:r>
              <a:rPr lang="en-US" sz="1800" dirty="0"/>
              <a:t>% for providing postoperative analgesia, </a:t>
            </a:r>
            <a:r>
              <a:rPr lang="en-US" sz="1800" dirty="0" err="1"/>
              <a:t>labour</a:t>
            </a:r>
            <a:r>
              <a:rPr lang="en-US" sz="1800" dirty="0"/>
              <a:t> analgesia </a:t>
            </a:r>
            <a:r>
              <a:rPr lang="en-US" sz="1800" dirty="0" smtClean="0"/>
              <a:t>and </a:t>
            </a:r>
          </a:p>
          <a:p>
            <a:pPr marL="0" indent="0" algn="just">
              <a:lnSpc>
                <a:spcPct val="150000"/>
              </a:lnSpc>
              <a:buNone/>
            </a:pPr>
            <a:r>
              <a:rPr lang="en-US" sz="1800" dirty="0" smtClean="0"/>
              <a:t>		As: </a:t>
            </a:r>
            <a:r>
              <a:rPr lang="en-US" sz="1800" dirty="0"/>
              <a:t>0.75% for spinal and epidural </a:t>
            </a:r>
            <a:r>
              <a:rPr lang="en-US" sz="1800" dirty="0" err="1"/>
              <a:t>anaesthesia</a:t>
            </a:r>
            <a:r>
              <a:rPr lang="en-US" sz="1800" dirty="0"/>
              <a:t> and nerve blocks.</a:t>
            </a:r>
          </a:p>
        </p:txBody>
      </p:sp>
    </p:spTree>
    <p:extLst>
      <p:ext uri="{BB962C8B-B14F-4D97-AF65-F5344CB8AC3E}">
        <p14:creationId xmlns:p14="http://schemas.microsoft.com/office/powerpoint/2010/main" val="1594514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800600"/>
          </a:xfrm>
        </p:spPr>
        <p:txBody>
          <a:bodyPr>
            <a:noAutofit/>
          </a:bodyPr>
          <a:lstStyle/>
          <a:p>
            <a:pPr marL="0" indent="0" algn="just">
              <a:lnSpc>
                <a:spcPct val="150000"/>
              </a:lnSpc>
              <a:buNone/>
            </a:pPr>
            <a:r>
              <a:rPr lang="en-US" sz="1600" dirty="0">
                <a:solidFill>
                  <a:srgbClr val="0070C0"/>
                </a:solidFill>
              </a:rPr>
              <a:t>Maximum recommended doses of local </a:t>
            </a:r>
            <a:r>
              <a:rPr lang="en-US" sz="1600" dirty="0" err="1">
                <a:solidFill>
                  <a:srgbClr val="0070C0"/>
                </a:solidFill>
              </a:rPr>
              <a:t>anaesthetics</a:t>
            </a:r>
            <a:r>
              <a:rPr lang="en-US" sz="1600" dirty="0">
                <a:solidFill>
                  <a:srgbClr val="0070C0"/>
                </a:solidFill>
              </a:rPr>
              <a:t> for infiltration and </a:t>
            </a:r>
            <a:r>
              <a:rPr lang="en-US" sz="1600" dirty="0" smtClean="0">
                <a:solidFill>
                  <a:srgbClr val="0070C0"/>
                </a:solidFill>
              </a:rPr>
              <a:t>blocks:</a:t>
            </a:r>
          </a:p>
          <a:p>
            <a:pPr algn="just">
              <a:lnSpc>
                <a:spcPct val="150000"/>
              </a:lnSpc>
              <a:buAutoNum type="arabicParenR"/>
            </a:pPr>
            <a:r>
              <a:rPr lang="en-US" sz="1600" dirty="0" smtClean="0"/>
              <a:t>Lignocaine- 5 </a:t>
            </a:r>
            <a:r>
              <a:rPr lang="en-US" sz="1600" dirty="0"/>
              <a:t>mg/kg </a:t>
            </a:r>
            <a:endParaRPr lang="en-US" sz="1600" dirty="0" smtClean="0"/>
          </a:p>
          <a:p>
            <a:pPr algn="just">
              <a:lnSpc>
                <a:spcPct val="150000"/>
              </a:lnSpc>
              <a:buAutoNum type="arabicParenR"/>
            </a:pPr>
            <a:r>
              <a:rPr lang="en-US" sz="1600" dirty="0" smtClean="0"/>
              <a:t>Lignocaine </a:t>
            </a:r>
            <a:r>
              <a:rPr lang="en-US" sz="1600" dirty="0"/>
              <a:t>with </a:t>
            </a:r>
            <a:r>
              <a:rPr lang="en-US" sz="1600" dirty="0" smtClean="0"/>
              <a:t>adrenaline- 7 mg/kg</a:t>
            </a:r>
          </a:p>
          <a:p>
            <a:pPr algn="just">
              <a:lnSpc>
                <a:spcPct val="150000"/>
              </a:lnSpc>
              <a:buAutoNum type="arabicParenR"/>
            </a:pPr>
            <a:r>
              <a:rPr lang="en-US" sz="1600" dirty="0" smtClean="0"/>
              <a:t>Bupivacaine- 2.5 mg/kg</a:t>
            </a:r>
          </a:p>
          <a:p>
            <a:pPr algn="just">
              <a:lnSpc>
                <a:spcPct val="150000"/>
              </a:lnSpc>
              <a:buAutoNum type="arabicParenR"/>
            </a:pPr>
            <a:r>
              <a:rPr lang="en-US" sz="1600" dirty="0" err="1" smtClean="0"/>
              <a:t>Ropivacaine</a:t>
            </a:r>
            <a:r>
              <a:rPr lang="en-US" sz="1600" dirty="0" smtClean="0"/>
              <a:t>- 5 </a:t>
            </a:r>
            <a:r>
              <a:rPr lang="en-US" sz="1600" dirty="0"/>
              <a:t>mg/kg, not to exceed 200 mg for minor nerve </a:t>
            </a:r>
            <a:r>
              <a:rPr lang="en-US" sz="1600" dirty="0" smtClean="0"/>
              <a:t>blocks.</a:t>
            </a:r>
          </a:p>
          <a:p>
            <a:pPr algn="just">
              <a:lnSpc>
                <a:spcPct val="150000"/>
              </a:lnSpc>
              <a:buAutoNum type="arabicParenR"/>
            </a:pPr>
            <a:r>
              <a:rPr lang="en-US" sz="1600" dirty="0" smtClean="0"/>
              <a:t>Lignocaine </a:t>
            </a:r>
            <a:r>
              <a:rPr lang="en-US" sz="1600" dirty="0"/>
              <a:t>(preservative free) when used as an antiarrhythmic agent is given IV, in a dose of 1-2 </a:t>
            </a:r>
            <a:r>
              <a:rPr lang="en-US" sz="1600" dirty="0" smtClean="0"/>
              <a:t>mg/kg</a:t>
            </a:r>
          </a:p>
          <a:p>
            <a:pPr marL="0" indent="0" algn="just">
              <a:lnSpc>
                <a:spcPct val="150000"/>
              </a:lnSpc>
              <a:buNone/>
            </a:pPr>
            <a:r>
              <a:rPr lang="en-US" sz="1600" dirty="0"/>
              <a:t>	 </a:t>
            </a:r>
            <a:r>
              <a:rPr lang="en-US" sz="1600" dirty="0">
                <a:solidFill>
                  <a:srgbClr val="0070C0"/>
                </a:solidFill>
              </a:rPr>
              <a:t>Adrenaline containing preparations should not be used for nerve blocks of fingers, toes and penis as it can cause </a:t>
            </a:r>
            <a:r>
              <a:rPr lang="en-US" sz="1600" dirty="0" err="1">
                <a:solidFill>
                  <a:srgbClr val="0070C0"/>
                </a:solidFill>
              </a:rPr>
              <a:t>ischaemia</a:t>
            </a:r>
            <a:r>
              <a:rPr lang="en-US" sz="1600" dirty="0">
                <a:solidFill>
                  <a:srgbClr val="0070C0"/>
                </a:solidFill>
              </a:rPr>
              <a:t>. Bupivacaine and preservative-containing lignocaine are not for intravenous use. </a:t>
            </a:r>
            <a:endParaRPr lang="en-US" sz="1600" dirty="0" smtClean="0">
              <a:solidFill>
                <a:srgbClr val="0070C0"/>
              </a:solidFill>
            </a:endParaRPr>
          </a:p>
          <a:p>
            <a:pPr marL="0" indent="0" algn="just">
              <a:lnSpc>
                <a:spcPct val="150000"/>
              </a:lnSpc>
              <a:buNone/>
            </a:pPr>
            <a:r>
              <a:rPr lang="en-US" sz="1600" dirty="0" smtClean="0"/>
              <a:t>	</a:t>
            </a:r>
            <a:r>
              <a:rPr lang="en-US" sz="1600" b="1" dirty="0" smtClean="0"/>
              <a:t>The toxicity</a:t>
            </a:r>
            <a:r>
              <a:rPr lang="en-US" sz="1600" dirty="0" smtClean="0"/>
              <a:t>:</a:t>
            </a:r>
            <a:r>
              <a:rPr lang="en-US" sz="1600" b="1" dirty="0" smtClean="0"/>
              <a:t> </a:t>
            </a:r>
            <a:r>
              <a:rPr lang="en-US" sz="1600" dirty="0" smtClean="0"/>
              <a:t>of local </a:t>
            </a:r>
            <a:r>
              <a:rPr lang="en-US" sz="1600" dirty="0" err="1"/>
              <a:t>anaesthetics</a:t>
            </a:r>
            <a:r>
              <a:rPr lang="en-US" sz="1600" dirty="0"/>
              <a:t> is dose-dependent. These drugs always produce </a:t>
            </a:r>
            <a:r>
              <a:rPr lang="en-US" sz="1600" dirty="0">
                <a:solidFill>
                  <a:srgbClr val="0070C0"/>
                </a:solidFill>
              </a:rPr>
              <a:t>central nervous system (CNS) toxicity first</a:t>
            </a:r>
            <a:r>
              <a:rPr lang="en-US" sz="1600" dirty="0"/>
              <a:t>. As the plasma level rises, </a:t>
            </a:r>
            <a:r>
              <a:rPr lang="en-US" sz="1600" dirty="0">
                <a:solidFill>
                  <a:srgbClr val="0070C0"/>
                </a:solidFill>
              </a:rPr>
              <a:t>cardiovascular toxicity and collapse </a:t>
            </a:r>
            <a:r>
              <a:rPr lang="en-US" sz="1600" dirty="0"/>
              <a:t>occur</a:t>
            </a:r>
            <a:r>
              <a:rPr lang="en-US" sz="1600" dirty="0" smtClean="0"/>
              <a:t>.</a:t>
            </a:r>
          </a:p>
        </p:txBody>
      </p:sp>
    </p:spTree>
    <p:extLst>
      <p:ext uri="{BB962C8B-B14F-4D97-AF65-F5344CB8AC3E}">
        <p14:creationId xmlns:p14="http://schemas.microsoft.com/office/powerpoint/2010/main" val="4234605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876800"/>
          </a:xfrm>
        </p:spPr>
        <p:txBody>
          <a:bodyPr>
            <a:normAutofit lnSpcReduction="10000"/>
          </a:bodyPr>
          <a:lstStyle/>
          <a:p>
            <a:pPr marL="0" indent="0" algn="just">
              <a:lnSpc>
                <a:spcPct val="150000"/>
              </a:lnSpc>
              <a:buNone/>
            </a:pPr>
            <a:r>
              <a:rPr lang="en-US" sz="1800" dirty="0"/>
              <a:t>The plasma levels of lignocaine required to produce cardiovascular collapse (CVS toxicity) is seven times that required to produce convulsions (CNS toxicity). Bupivacaine requires only three times the plasma level to produce cardiac toxicity as for CNS toxicity. Thus, </a:t>
            </a:r>
            <a:r>
              <a:rPr lang="en-US" sz="1800" dirty="0">
                <a:solidFill>
                  <a:srgbClr val="0070C0"/>
                </a:solidFill>
              </a:rPr>
              <a:t>bupivacaine has a greater potential for </a:t>
            </a:r>
            <a:r>
              <a:rPr lang="en-US" sz="1800" dirty="0" err="1">
                <a:solidFill>
                  <a:srgbClr val="0070C0"/>
                </a:solidFill>
              </a:rPr>
              <a:t>cardiotoxicity</a:t>
            </a:r>
            <a:r>
              <a:rPr lang="en-US" sz="1800" dirty="0"/>
              <a:t>.</a:t>
            </a:r>
            <a:endParaRPr lang="en-US" sz="1800" dirty="0">
              <a:solidFill>
                <a:srgbClr val="0070C0"/>
              </a:solidFill>
            </a:endParaRPr>
          </a:p>
          <a:p>
            <a:pPr marL="0" indent="0" algn="just">
              <a:lnSpc>
                <a:spcPct val="150000"/>
              </a:lnSpc>
              <a:buNone/>
            </a:pPr>
            <a:r>
              <a:rPr lang="en-US" sz="1800" dirty="0" smtClean="0"/>
              <a:t>The </a:t>
            </a:r>
            <a:r>
              <a:rPr lang="en-US" sz="1800" dirty="0"/>
              <a:t>likelihood of </a:t>
            </a:r>
            <a:r>
              <a:rPr lang="en-US" sz="1800" dirty="0">
                <a:solidFill>
                  <a:srgbClr val="0070C0"/>
                </a:solidFill>
              </a:rPr>
              <a:t>toxicity of local </a:t>
            </a:r>
            <a:r>
              <a:rPr lang="en-US" sz="1800" dirty="0" err="1">
                <a:solidFill>
                  <a:srgbClr val="0070C0"/>
                </a:solidFill>
              </a:rPr>
              <a:t>anaesthetics</a:t>
            </a:r>
            <a:r>
              <a:rPr lang="en-US" sz="1800" dirty="0">
                <a:solidFill>
                  <a:srgbClr val="0070C0"/>
                </a:solidFill>
              </a:rPr>
              <a:t> depends on several </a:t>
            </a:r>
            <a:r>
              <a:rPr lang="en-US" sz="1800" dirty="0" smtClean="0">
                <a:solidFill>
                  <a:srgbClr val="0070C0"/>
                </a:solidFill>
              </a:rPr>
              <a:t>factors:</a:t>
            </a:r>
          </a:p>
          <a:p>
            <a:pPr algn="just">
              <a:lnSpc>
                <a:spcPct val="150000"/>
              </a:lnSpc>
              <a:buAutoNum type="arabicPeriod"/>
            </a:pPr>
            <a:r>
              <a:rPr lang="en-US" sz="1800" dirty="0" smtClean="0"/>
              <a:t>Amount </a:t>
            </a:r>
            <a:r>
              <a:rPr lang="en-US" sz="1800" dirty="0"/>
              <a:t>of drug injected </a:t>
            </a:r>
            <a:endParaRPr lang="en-US" sz="1800" dirty="0" smtClean="0"/>
          </a:p>
          <a:p>
            <a:pPr algn="just">
              <a:lnSpc>
                <a:spcPct val="150000"/>
              </a:lnSpc>
              <a:buAutoNum type="arabicPeriod"/>
            </a:pPr>
            <a:r>
              <a:rPr lang="en-US" sz="1800" dirty="0" smtClean="0"/>
              <a:t>Site </a:t>
            </a:r>
            <a:r>
              <a:rPr lang="en-US" sz="1800" dirty="0"/>
              <a:t>of </a:t>
            </a:r>
            <a:r>
              <a:rPr lang="en-US" sz="1800" dirty="0" smtClean="0"/>
              <a:t>injection-vascularity</a:t>
            </a:r>
          </a:p>
          <a:p>
            <a:pPr algn="just">
              <a:lnSpc>
                <a:spcPct val="150000"/>
              </a:lnSpc>
              <a:buAutoNum type="arabicPeriod"/>
            </a:pPr>
            <a:r>
              <a:rPr lang="en-US" sz="1800" dirty="0" smtClean="0"/>
              <a:t>Addition </a:t>
            </a:r>
            <a:r>
              <a:rPr lang="en-US" sz="1800" dirty="0"/>
              <a:t>of </a:t>
            </a:r>
            <a:r>
              <a:rPr lang="en-US" sz="1800" dirty="0" smtClean="0"/>
              <a:t>vasoconstrictors</a:t>
            </a:r>
          </a:p>
          <a:p>
            <a:pPr algn="just">
              <a:lnSpc>
                <a:spcPct val="150000"/>
              </a:lnSpc>
              <a:buAutoNum type="arabicPeriod"/>
            </a:pPr>
            <a:r>
              <a:rPr lang="en-US" sz="1800" dirty="0" smtClean="0"/>
              <a:t>Rapidity </a:t>
            </a:r>
            <a:r>
              <a:rPr lang="en-US" sz="1800" dirty="0"/>
              <a:t>of </a:t>
            </a:r>
            <a:r>
              <a:rPr lang="en-US" sz="1800" dirty="0" smtClean="0"/>
              <a:t>injection</a:t>
            </a:r>
          </a:p>
          <a:p>
            <a:pPr algn="just">
              <a:lnSpc>
                <a:spcPct val="150000"/>
              </a:lnSpc>
              <a:buAutoNum type="arabicPeriod"/>
            </a:pPr>
            <a:r>
              <a:rPr lang="en-US" sz="1800" dirty="0" smtClean="0"/>
              <a:t>Nature </a:t>
            </a:r>
            <a:r>
              <a:rPr lang="en-US" sz="1800" dirty="0"/>
              <a:t>of drug </a:t>
            </a:r>
            <a:r>
              <a:rPr lang="en-US" sz="1800" dirty="0" smtClean="0"/>
              <a:t>given</a:t>
            </a:r>
          </a:p>
          <a:p>
            <a:pPr algn="just">
              <a:lnSpc>
                <a:spcPct val="150000"/>
              </a:lnSpc>
              <a:buAutoNum type="arabicPeriod"/>
            </a:pPr>
            <a:r>
              <a:rPr lang="en-US" sz="1800" dirty="0" smtClean="0"/>
              <a:t>Presence </a:t>
            </a:r>
            <a:r>
              <a:rPr lang="en-US" sz="1800" dirty="0"/>
              <a:t>of associated conditions such as low cardiac output or renal failure.</a:t>
            </a:r>
          </a:p>
        </p:txBody>
      </p:sp>
    </p:spTree>
    <p:extLst>
      <p:ext uri="{BB962C8B-B14F-4D97-AF65-F5344CB8AC3E}">
        <p14:creationId xmlns:p14="http://schemas.microsoft.com/office/powerpoint/2010/main" val="2544511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343400" cy="4824398"/>
          </a:xfrm>
          <a:prstGeom prst="rect">
            <a:avLst/>
          </a:prstGeom>
          <a:noFill/>
        </p:spPr>
        <p:txBody>
          <a:bodyPr wrap="square" rtlCol="0">
            <a:spAutoFit/>
          </a:bodyPr>
          <a:lstStyle/>
          <a:p>
            <a:pPr algn="just">
              <a:lnSpc>
                <a:spcPct val="150000"/>
              </a:lnSpc>
            </a:pPr>
            <a:r>
              <a:rPr lang="en-US" sz="1700" b="1" dirty="0" smtClean="0"/>
              <a:t>	</a:t>
            </a:r>
            <a:r>
              <a:rPr lang="en-US" b="1" dirty="0" smtClean="0"/>
              <a:t>Systemic actions</a:t>
            </a:r>
            <a:endParaRPr lang="en-US" sz="1700" dirty="0"/>
          </a:p>
          <a:p>
            <a:pPr algn="just">
              <a:lnSpc>
                <a:spcPct val="150000"/>
              </a:lnSpc>
            </a:pPr>
            <a:r>
              <a:rPr lang="en-US" sz="1700" b="1" dirty="0" smtClean="0"/>
              <a:t>		C.N.S</a:t>
            </a:r>
            <a:endParaRPr lang="en-US" sz="1700" dirty="0"/>
          </a:p>
          <a:p>
            <a:pPr lvl="0" algn="just">
              <a:lnSpc>
                <a:spcPct val="150000"/>
              </a:lnSpc>
            </a:pPr>
            <a:r>
              <a:rPr lang="en-US" sz="1700" dirty="0" smtClean="0">
                <a:solidFill>
                  <a:srgbClr val="0070C0"/>
                </a:solidFill>
              </a:rPr>
              <a:t>Stimulation </a:t>
            </a:r>
            <a:r>
              <a:rPr lang="en-US" sz="1700" dirty="0">
                <a:solidFill>
                  <a:srgbClr val="0070C0"/>
                </a:solidFill>
              </a:rPr>
              <a:t>followed by depression.</a:t>
            </a:r>
          </a:p>
          <a:p>
            <a:pPr algn="just">
              <a:lnSpc>
                <a:spcPct val="150000"/>
              </a:lnSpc>
            </a:pPr>
            <a:r>
              <a:rPr lang="en-US" sz="1700" dirty="0"/>
              <a:t>Symptoms of overdose with </a:t>
            </a:r>
            <a:r>
              <a:rPr lang="en-US" sz="1700" i="1" dirty="0"/>
              <a:t>clinically used LAs are-</a:t>
            </a:r>
            <a:endParaRPr lang="en-US" sz="1700" dirty="0"/>
          </a:p>
          <a:p>
            <a:pPr lvl="0" algn="just">
              <a:lnSpc>
                <a:spcPct val="150000"/>
              </a:lnSpc>
            </a:pPr>
            <a:r>
              <a:rPr lang="en-US" sz="1700" dirty="0" err="1"/>
              <a:t>Circumoral</a:t>
            </a:r>
            <a:r>
              <a:rPr lang="en-US" sz="1700" dirty="0"/>
              <a:t> </a:t>
            </a:r>
            <a:r>
              <a:rPr lang="en-US" sz="1700" dirty="0" smtClean="0"/>
              <a:t>numbness, Abnormal </a:t>
            </a:r>
            <a:r>
              <a:rPr lang="en-US" sz="1700" dirty="0"/>
              <a:t>sensation in the </a:t>
            </a:r>
            <a:r>
              <a:rPr lang="en-US" sz="1700" dirty="0" smtClean="0"/>
              <a:t>tongue, Dizziness</a:t>
            </a:r>
            <a:r>
              <a:rPr lang="en-US" sz="1700" dirty="0" smtClean="0"/>
              <a:t>, blurred </a:t>
            </a:r>
            <a:r>
              <a:rPr lang="en-US" sz="1700" dirty="0"/>
              <a:t>vision, tinnitus followed </a:t>
            </a:r>
            <a:r>
              <a:rPr lang="en-US" sz="1700" dirty="0" smtClean="0"/>
              <a:t>by Drowsiness</a:t>
            </a:r>
            <a:r>
              <a:rPr lang="en-US" sz="1700" dirty="0"/>
              <a:t>, </a:t>
            </a:r>
            <a:r>
              <a:rPr lang="en-US" sz="1700" dirty="0" err="1"/>
              <a:t>dysphoria</a:t>
            </a:r>
            <a:r>
              <a:rPr lang="en-US" sz="1700" dirty="0"/>
              <a:t> and </a:t>
            </a:r>
            <a:r>
              <a:rPr lang="en-US" sz="1700" dirty="0" smtClean="0"/>
              <a:t>lethargy. Still </a:t>
            </a:r>
            <a:r>
              <a:rPr lang="en-US" sz="1700" dirty="0"/>
              <a:t>higher doses produce excitation, restlessness, agitation</a:t>
            </a:r>
            <a:r>
              <a:rPr lang="en-US" sz="1700" dirty="0" smtClean="0"/>
              <a:t>, muscle </a:t>
            </a:r>
            <a:r>
              <a:rPr lang="en-US" sz="1700" dirty="0"/>
              <a:t>twitching , seizures and finally unconsciousness.</a:t>
            </a:r>
          </a:p>
          <a:p>
            <a:pPr algn="just">
              <a:lnSpc>
                <a:spcPct val="150000"/>
              </a:lnSpc>
            </a:pPr>
            <a:endParaRPr lang="en-US" sz="1700" dirty="0"/>
          </a:p>
        </p:txBody>
      </p:sp>
      <p:sp>
        <p:nvSpPr>
          <p:cNvPr id="3" name="TextBox 2"/>
          <p:cNvSpPr txBox="1"/>
          <p:nvPr/>
        </p:nvSpPr>
        <p:spPr>
          <a:xfrm>
            <a:off x="4419600" y="-19050"/>
            <a:ext cx="4724400" cy="5193729"/>
          </a:xfrm>
          <a:prstGeom prst="rect">
            <a:avLst/>
          </a:prstGeom>
          <a:noFill/>
        </p:spPr>
        <p:txBody>
          <a:bodyPr wrap="square" rtlCol="0">
            <a:spAutoFit/>
          </a:bodyPr>
          <a:lstStyle/>
          <a:p>
            <a:pPr algn="just">
              <a:lnSpc>
                <a:spcPct val="150000"/>
              </a:lnSpc>
            </a:pPr>
            <a:r>
              <a:rPr lang="en-US" sz="1700" b="1" dirty="0" smtClean="0"/>
              <a:t>		Heart</a:t>
            </a:r>
            <a:endParaRPr lang="en-US" sz="1700" dirty="0"/>
          </a:p>
          <a:p>
            <a:pPr marL="285750" indent="-285750" algn="just">
              <a:lnSpc>
                <a:spcPct val="150000"/>
              </a:lnSpc>
              <a:buFont typeface="Arial" panose="020B0604020202020204" pitchFamily="34" charset="0"/>
              <a:buChar char="•"/>
            </a:pPr>
            <a:r>
              <a:rPr lang="en-US" sz="1700" dirty="0" smtClean="0"/>
              <a:t>No </a:t>
            </a:r>
            <a:r>
              <a:rPr lang="en-US" sz="1700" dirty="0"/>
              <a:t>significant effects at </a:t>
            </a:r>
            <a:r>
              <a:rPr lang="en-US" sz="1700" dirty="0" smtClean="0"/>
              <a:t>conventional doses</a:t>
            </a:r>
            <a:r>
              <a:rPr lang="en-US" sz="1700" dirty="0" smtClean="0"/>
              <a:t>.</a:t>
            </a:r>
          </a:p>
          <a:p>
            <a:pPr marL="285750" indent="-285750" algn="just">
              <a:lnSpc>
                <a:spcPct val="150000"/>
              </a:lnSpc>
              <a:buFont typeface="Arial" panose="020B0604020202020204" pitchFamily="34" charset="0"/>
              <a:buChar char="•"/>
            </a:pPr>
            <a:r>
              <a:rPr lang="en-US" sz="1700" dirty="0" smtClean="0">
                <a:solidFill>
                  <a:srgbClr val="0070C0"/>
                </a:solidFill>
              </a:rPr>
              <a:t>High </a:t>
            </a:r>
            <a:r>
              <a:rPr lang="en-US" sz="1700" dirty="0">
                <a:solidFill>
                  <a:srgbClr val="0070C0"/>
                </a:solidFill>
              </a:rPr>
              <a:t>doses- LAs are cardiac </a:t>
            </a:r>
            <a:r>
              <a:rPr lang="en-US" sz="1700" dirty="0" smtClean="0">
                <a:solidFill>
                  <a:srgbClr val="0070C0"/>
                </a:solidFill>
              </a:rPr>
              <a:t>depressants.</a:t>
            </a:r>
          </a:p>
          <a:p>
            <a:pPr marL="285750" indent="-285750" algn="just">
              <a:lnSpc>
                <a:spcPct val="150000"/>
              </a:lnSpc>
              <a:buFont typeface="Arial" panose="020B0604020202020204" pitchFamily="34" charset="0"/>
              <a:buChar char="•"/>
            </a:pPr>
            <a:r>
              <a:rPr lang="en-US" sz="1700" dirty="0" smtClean="0"/>
              <a:t>Decrease automaticity</a:t>
            </a:r>
            <a:r>
              <a:rPr lang="en-US" sz="1700" dirty="0"/>
              <a:t>, </a:t>
            </a:r>
            <a:r>
              <a:rPr lang="en-US" sz="1700" dirty="0" smtClean="0"/>
              <a:t>excitability</a:t>
            </a:r>
            <a:r>
              <a:rPr lang="en-US" sz="1700" dirty="0"/>
              <a:t>, contractility</a:t>
            </a:r>
            <a:r>
              <a:rPr lang="en-US" sz="1700" dirty="0" smtClean="0"/>
              <a:t>, conductivity </a:t>
            </a:r>
            <a:r>
              <a:rPr lang="en-US" sz="1700" dirty="0"/>
              <a:t>and prolong </a:t>
            </a:r>
            <a:r>
              <a:rPr lang="en-US" sz="1700" b="1" dirty="0" smtClean="0"/>
              <a:t>ERP </a:t>
            </a:r>
            <a:r>
              <a:rPr lang="en-US" sz="1700" dirty="0" smtClean="0"/>
              <a:t>(Effective refractory period).</a:t>
            </a:r>
            <a:endParaRPr lang="en-US" sz="1700" dirty="0"/>
          </a:p>
          <a:p>
            <a:pPr marL="285750" indent="-285750" algn="just">
              <a:lnSpc>
                <a:spcPct val="150000"/>
              </a:lnSpc>
              <a:buFont typeface="Arial" panose="020B0604020202020204" pitchFamily="34" charset="0"/>
              <a:buChar char="•"/>
            </a:pPr>
            <a:r>
              <a:rPr lang="en-US" sz="1700" dirty="0" smtClean="0"/>
              <a:t>Quinidine </a:t>
            </a:r>
            <a:r>
              <a:rPr lang="en-US" sz="1700" dirty="0"/>
              <a:t>like antiarrhythmic </a:t>
            </a:r>
            <a:r>
              <a:rPr lang="en-US" sz="1700" dirty="0" smtClean="0"/>
              <a:t>action.</a:t>
            </a:r>
          </a:p>
          <a:p>
            <a:pPr marL="285750" indent="-285750" algn="just">
              <a:lnSpc>
                <a:spcPct val="150000"/>
              </a:lnSpc>
              <a:buFont typeface="Arial" panose="020B0604020202020204" pitchFamily="34" charset="0"/>
              <a:buChar char="•"/>
            </a:pPr>
            <a:r>
              <a:rPr lang="en-US" sz="1700" dirty="0" smtClean="0"/>
              <a:t>Procainamide </a:t>
            </a:r>
            <a:r>
              <a:rPr lang="en-US" sz="1700" dirty="0"/>
              <a:t>is a class IA </a:t>
            </a:r>
            <a:r>
              <a:rPr lang="en-US" sz="1700" dirty="0" smtClean="0"/>
              <a:t>antiarrhythmic.</a:t>
            </a:r>
          </a:p>
          <a:p>
            <a:pPr marL="285750" indent="-285750" algn="just">
              <a:lnSpc>
                <a:spcPct val="150000"/>
              </a:lnSpc>
              <a:buFont typeface="Arial" panose="020B0604020202020204" pitchFamily="34" charset="0"/>
              <a:buChar char="•"/>
            </a:pPr>
            <a:r>
              <a:rPr lang="en-US" sz="1700" dirty="0" err="1" smtClean="0"/>
              <a:t>QTc</a:t>
            </a:r>
            <a:r>
              <a:rPr lang="en-US" sz="1700" dirty="0" smtClean="0"/>
              <a:t> </a:t>
            </a:r>
            <a:r>
              <a:rPr lang="en-US" sz="1700" dirty="0"/>
              <a:t>interval is prolonged and LAs can induce cardiac </a:t>
            </a:r>
            <a:r>
              <a:rPr lang="en-US" sz="1700" dirty="0" smtClean="0"/>
              <a:t>arrhythmias</a:t>
            </a:r>
          </a:p>
          <a:p>
            <a:pPr marL="285750" indent="-285750" algn="just">
              <a:lnSpc>
                <a:spcPct val="150000"/>
              </a:lnSpc>
              <a:buFont typeface="Arial" panose="020B0604020202020204" pitchFamily="34" charset="0"/>
              <a:buChar char="•"/>
            </a:pPr>
            <a:r>
              <a:rPr lang="en-US" sz="1700" dirty="0" smtClean="0">
                <a:solidFill>
                  <a:srgbClr val="0070C0"/>
                </a:solidFill>
              </a:rPr>
              <a:t>Bupivacaine </a:t>
            </a:r>
            <a:r>
              <a:rPr lang="en-US" sz="1700" dirty="0">
                <a:solidFill>
                  <a:srgbClr val="0070C0"/>
                </a:solidFill>
              </a:rPr>
              <a:t>is relatively more </a:t>
            </a:r>
            <a:r>
              <a:rPr lang="en-US" sz="1700" dirty="0" err="1" smtClean="0">
                <a:solidFill>
                  <a:srgbClr val="0070C0"/>
                </a:solidFill>
              </a:rPr>
              <a:t>cardiotoxic</a:t>
            </a:r>
            <a:endParaRPr lang="en-US" sz="1700" dirty="0">
              <a:solidFill>
                <a:srgbClr val="0070C0"/>
              </a:solidFill>
            </a:endParaRPr>
          </a:p>
          <a:p>
            <a:pPr marL="285750" indent="-285750" algn="just">
              <a:lnSpc>
                <a:spcPct val="150000"/>
              </a:lnSpc>
              <a:buFont typeface="Arial" panose="020B0604020202020204" pitchFamily="34" charset="0"/>
              <a:buChar char="•"/>
            </a:pPr>
            <a:r>
              <a:rPr lang="en-US" sz="1700" dirty="0" err="1" smtClean="0">
                <a:solidFill>
                  <a:srgbClr val="0070C0"/>
                </a:solidFill>
              </a:rPr>
              <a:t>Lidocaine</a:t>
            </a:r>
            <a:r>
              <a:rPr lang="en-US" sz="1700" dirty="0" smtClean="0">
                <a:solidFill>
                  <a:srgbClr val="0070C0"/>
                </a:solidFill>
              </a:rPr>
              <a:t> </a:t>
            </a:r>
            <a:r>
              <a:rPr lang="en-US" sz="1700" dirty="0">
                <a:solidFill>
                  <a:srgbClr val="0070C0"/>
                </a:solidFill>
              </a:rPr>
              <a:t>used as an antiarrhythmic.</a:t>
            </a:r>
          </a:p>
          <a:p>
            <a:pPr marL="285750" indent="-285750" algn="just">
              <a:lnSpc>
                <a:spcPct val="1500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207873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744" y="56436"/>
            <a:ext cx="4187456" cy="4801314"/>
          </a:xfrm>
          <a:prstGeom prst="rect">
            <a:avLst/>
          </a:prstGeom>
          <a:noFill/>
        </p:spPr>
        <p:txBody>
          <a:bodyPr wrap="square" rtlCol="0">
            <a:spAutoFit/>
          </a:bodyPr>
          <a:lstStyle/>
          <a:p>
            <a:pPr>
              <a:lnSpc>
                <a:spcPct val="150000"/>
              </a:lnSpc>
            </a:pPr>
            <a:r>
              <a:rPr lang="en-US" sz="1700" b="1" dirty="0"/>
              <a:t>	</a:t>
            </a:r>
            <a:r>
              <a:rPr lang="en-US" sz="1700" b="1" dirty="0" smtClean="0"/>
              <a:t>	Blood </a:t>
            </a:r>
            <a:r>
              <a:rPr lang="en-US" sz="1700" b="1" dirty="0"/>
              <a:t>vessels</a:t>
            </a:r>
            <a:endParaRPr lang="en-US" sz="1700" dirty="0"/>
          </a:p>
          <a:p>
            <a:pPr marL="285750" lvl="0" indent="-285750">
              <a:lnSpc>
                <a:spcPct val="150000"/>
              </a:lnSpc>
              <a:buFont typeface="Arial" panose="020B0604020202020204" pitchFamily="34" charset="0"/>
              <a:buChar char="•"/>
            </a:pPr>
            <a:r>
              <a:rPr lang="en-US" sz="1700" dirty="0"/>
              <a:t>BP </a:t>
            </a:r>
            <a:r>
              <a:rPr lang="en-US" sz="1700" dirty="0" smtClean="0"/>
              <a:t>   due </a:t>
            </a:r>
            <a:r>
              <a:rPr lang="en-US" sz="1700" dirty="0"/>
              <a:t>to sympathetic blockade</a:t>
            </a:r>
          </a:p>
          <a:p>
            <a:pPr marL="285750" lvl="0" indent="-285750">
              <a:lnSpc>
                <a:spcPct val="150000"/>
              </a:lnSpc>
              <a:buFont typeface="Arial" panose="020B0604020202020204" pitchFamily="34" charset="0"/>
              <a:buChar char="•"/>
            </a:pPr>
            <a:r>
              <a:rPr lang="en-US" sz="1700" dirty="0"/>
              <a:t>High cone locally- direct relaxation of arterial </a:t>
            </a:r>
            <a:r>
              <a:rPr lang="en-US" sz="1700" dirty="0" smtClean="0"/>
              <a:t>Smooth muscle.</a:t>
            </a:r>
            <a:endParaRPr lang="en-US" sz="1700" dirty="0"/>
          </a:p>
          <a:p>
            <a:pPr marL="285750" lvl="0" indent="-285750">
              <a:lnSpc>
                <a:spcPct val="150000"/>
              </a:lnSpc>
              <a:buFont typeface="Arial" panose="020B0604020202020204" pitchFamily="34" charset="0"/>
              <a:buChar char="•"/>
            </a:pPr>
            <a:r>
              <a:rPr lang="en-US" sz="1700" dirty="0" smtClean="0"/>
              <a:t>Bupivacaine &gt; </a:t>
            </a:r>
            <a:r>
              <a:rPr lang="en-US" sz="1700" dirty="0" err="1" smtClean="0"/>
              <a:t>Lidocaine</a:t>
            </a:r>
            <a:r>
              <a:rPr lang="en-US" sz="1700" dirty="0" smtClean="0"/>
              <a:t> &gt; </a:t>
            </a:r>
            <a:r>
              <a:rPr lang="en-US" sz="1700" dirty="0" err="1"/>
              <a:t>prilocaine</a:t>
            </a:r>
            <a:endParaRPr lang="en-US" sz="1700" dirty="0"/>
          </a:p>
          <a:p>
            <a:pPr marL="285750" lvl="0" indent="-285750">
              <a:lnSpc>
                <a:spcPct val="150000"/>
              </a:lnSpc>
              <a:buFont typeface="Arial" panose="020B0604020202020204" pitchFamily="34" charset="0"/>
              <a:buChar char="•"/>
            </a:pPr>
            <a:r>
              <a:rPr lang="en-US" sz="1700" dirty="0"/>
              <a:t>Toxic doses of LAs- cardiovascular collapse.</a:t>
            </a:r>
          </a:p>
          <a:p>
            <a:pPr marL="285750" lvl="0" indent="-285750">
              <a:lnSpc>
                <a:spcPct val="150000"/>
              </a:lnSpc>
              <a:buFont typeface="Arial" panose="020B0604020202020204" pitchFamily="34" charset="0"/>
              <a:buChar char="•"/>
            </a:pPr>
            <a:r>
              <a:rPr lang="en-US" sz="1700" dirty="0"/>
              <a:t>Cocaine has sympathomimetic </a:t>
            </a:r>
            <a:r>
              <a:rPr lang="en-US" sz="1700" dirty="0" smtClean="0"/>
              <a:t>property.</a:t>
            </a:r>
            <a:endParaRPr lang="en-US" sz="1700" dirty="0"/>
          </a:p>
          <a:p>
            <a:pPr marL="285750" lvl="0" indent="-285750">
              <a:lnSpc>
                <a:spcPct val="150000"/>
              </a:lnSpc>
              <a:buFont typeface="Arial" panose="020B0604020202020204" pitchFamily="34" charset="0"/>
              <a:buChar char="•"/>
            </a:pPr>
            <a:r>
              <a:rPr lang="en-US" sz="1700" dirty="0"/>
              <a:t>S</a:t>
            </a:r>
            <a:r>
              <a:rPr lang="en-US" sz="1700" dirty="0" smtClean="0"/>
              <a:t>ympathetic tone, causes </a:t>
            </a:r>
            <a:r>
              <a:rPr lang="en-US" sz="1700" dirty="0"/>
              <a:t>local vasoconstriction , marked rise in BP </a:t>
            </a:r>
            <a:r>
              <a:rPr lang="en-US" sz="1700" dirty="0" smtClean="0"/>
              <a:t>and tachycardia</a:t>
            </a:r>
            <a:r>
              <a:rPr lang="en-US" sz="1700" dirty="0"/>
              <a:t/>
            </a:r>
            <a:br>
              <a:rPr lang="en-US" sz="1700" dirty="0"/>
            </a:br>
            <a:endParaRPr lang="en-US" sz="1700" dirty="0"/>
          </a:p>
        </p:txBody>
      </p:sp>
      <p:sp>
        <p:nvSpPr>
          <p:cNvPr id="3" name="TextBox 2"/>
          <p:cNvSpPr txBox="1"/>
          <p:nvPr/>
        </p:nvSpPr>
        <p:spPr>
          <a:xfrm>
            <a:off x="3962400" y="132636"/>
            <a:ext cx="5045149" cy="4801314"/>
          </a:xfrm>
          <a:prstGeom prst="rect">
            <a:avLst/>
          </a:prstGeom>
          <a:noFill/>
        </p:spPr>
        <p:txBody>
          <a:bodyPr wrap="square" rtlCol="0">
            <a:spAutoFit/>
          </a:bodyPr>
          <a:lstStyle/>
          <a:p>
            <a:pPr>
              <a:lnSpc>
                <a:spcPct val="150000"/>
              </a:lnSpc>
            </a:pPr>
            <a:r>
              <a:rPr lang="en-US" sz="1700" b="1" dirty="0" smtClean="0"/>
              <a:t>		Pharmacokinetics</a:t>
            </a:r>
            <a:endParaRPr lang="en-US" sz="1700" dirty="0"/>
          </a:p>
          <a:p>
            <a:pPr marL="285750" lvl="0" indent="-285750">
              <a:lnSpc>
                <a:spcPct val="150000"/>
              </a:lnSpc>
              <a:buFont typeface="Arial" panose="020B0604020202020204" pitchFamily="34" charset="0"/>
              <a:buChar char="•"/>
            </a:pPr>
            <a:r>
              <a:rPr lang="en-US" sz="1700" dirty="0"/>
              <a:t>Ester/amide bond in LA governs its metabolism &amp; ability to cause hypersensitivity reactions.</a:t>
            </a:r>
          </a:p>
          <a:p>
            <a:pPr marL="285750" lvl="0" indent="-285750">
              <a:lnSpc>
                <a:spcPct val="150000"/>
              </a:lnSpc>
              <a:buFont typeface="Arial" panose="020B0604020202020204" pitchFamily="34" charset="0"/>
              <a:buChar char="•"/>
            </a:pPr>
            <a:r>
              <a:rPr lang="en-US" sz="1700" dirty="0"/>
              <a:t>Ester LA are </a:t>
            </a:r>
            <a:r>
              <a:rPr lang="en-US" sz="1700" dirty="0" err="1"/>
              <a:t>hydrolysed</a:t>
            </a:r>
            <a:r>
              <a:rPr lang="en-US" sz="1700" dirty="0"/>
              <a:t> by plasma </a:t>
            </a:r>
            <a:r>
              <a:rPr lang="en-US" sz="1700" dirty="0" err="1" smtClean="0"/>
              <a:t>esterases</a:t>
            </a:r>
            <a:r>
              <a:rPr lang="en-US" sz="1700" dirty="0"/>
              <a:t> </a:t>
            </a:r>
            <a:r>
              <a:rPr lang="en-US" sz="1700" dirty="0" smtClean="0"/>
              <a:t>&amp; </a:t>
            </a:r>
            <a:r>
              <a:rPr lang="en-US" sz="1700" dirty="0"/>
              <a:t>liver </a:t>
            </a:r>
            <a:r>
              <a:rPr lang="en-US" sz="1700" dirty="0" err="1"/>
              <a:t>esterases</a:t>
            </a:r>
            <a:r>
              <a:rPr lang="en-US" sz="1700" dirty="0"/>
              <a:t>.</a:t>
            </a:r>
          </a:p>
          <a:p>
            <a:pPr marL="285750" lvl="0" indent="-285750">
              <a:lnSpc>
                <a:spcPct val="150000"/>
              </a:lnSpc>
              <a:buFont typeface="Arial" panose="020B0604020202020204" pitchFamily="34" charset="0"/>
              <a:buChar char="•"/>
            </a:pPr>
            <a:r>
              <a:rPr lang="en-US" sz="1700" dirty="0"/>
              <a:t>Spinal fluids contain negligible </a:t>
            </a:r>
            <a:r>
              <a:rPr lang="en-US" sz="1700" dirty="0" err="1"/>
              <a:t>esterases</a:t>
            </a:r>
            <a:r>
              <a:rPr lang="en-US" sz="1700" dirty="0"/>
              <a:t> .</a:t>
            </a:r>
          </a:p>
          <a:p>
            <a:pPr marL="285750" lvl="0" indent="-285750">
              <a:lnSpc>
                <a:spcPct val="150000"/>
              </a:lnSpc>
              <a:buFont typeface="Arial" panose="020B0604020202020204" pitchFamily="34" charset="0"/>
              <a:buChar char="•"/>
            </a:pPr>
            <a:r>
              <a:rPr lang="en-US" sz="1700" dirty="0"/>
              <a:t>Amide LA are degraded by hepatic </a:t>
            </a:r>
            <a:r>
              <a:rPr lang="en-US" sz="1700" dirty="0" err="1"/>
              <a:t>microsomes</a:t>
            </a:r>
            <a:r>
              <a:rPr lang="en-US" sz="1700" dirty="0"/>
              <a:t> by N-</a:t>
            </a:r>
            <a:r>
              <a:rPr lang="en-US" sz="1700" dirty="0" err="1"/>
              <a:t>dealkylation</a:t>
            </a:r>
            <a:r>
              <a:rPr lang="en-US" sz="1700" dirty="0"/>
              <a:t> &amp; hydrolysis.</a:t>
            </a:r>
          </a:p>
          <a:p>
            <a:pPr marL="285750" lvl="0" indent="-285750">
              <a:lnSpc>
                <a:spcPct val="150000"/>
              </a:lnSpc>
              <a:buFont typeface="Arial" panose="020B0604020202020204" pitchFamily="34" charset="0"/>
              <a:buChar char="•"/>
            </a:pPr>
            <a:r>
              <a:rPr lang="en-US" sz="1700" dirty="0"/>
              <a:t>Hypersensitivity more common with ester Las.</a:t>
            </a:r>
          </a:p>
          <a:p>
            <a:pPr marL="285750" lvl="0" indent="-285750">
              <a:lnSpc>
                <a:spcPct val="150000"/>
              </a:lnSpc>
              <a:buFont typeface="Arial" panose="020B0604020202020204" pitchFamily="34" charset="0"/>
              <a:buChar char="•"/>
            </a:pPr>
            <a:r>
              <a:rPr lang="en-US" sz="1700" dirty="0"/>
              <a:t>First pass metabolism is significant for both procaine &amp; </a:t>
            </a:r>
            <a:r>
              <a:rPr lang="en-US" sz="1700" dirty="0" err="1"/>
              <a:t>lidocaine</a:t>
            </a:r>
            <a:r>
              <a:rPr lang="en-US" sz="1700" dirty="0"/>
              <a:t>, not used orally in arrhythmias</a:t>
            </a:r>
          </a:p>
          <a:p>
            <a:pPr marL="285750" indent="-285750">
              <a:lnSpc>
                <a:spcPct val="150000"/>
              </a:lnSpc>
              <a:buFont typeface="Arial" panose="020B0604020202020204" pitchFamily="34" charset="0"/>
              <a:buChar char="•"/>
            </a:pPr>
            <a:endParaRPr lang="en-US" sz="1700" dirty="0"/>
          </a:p>
        </p:txBody>
      </p:sp>
      <p:sp>
        <p:nvSpPr>
          <p:cNvPr id="4" name="Down Arrow 3"/>
          <p:cNvSpPr/>
          <p:nvPr/>
        </p:nvSpPr>
        <p:spPr>
          <a:xfrm>
            <a:off x="792481" y="59055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576901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9050"/>
            <a:ext cx="5638800" cy="3093154"/>
          </a:xfrm>
          <a:prstGeom prst="rect">
            <a:avLst/>
          </a:prstGeom>
          <a:noFill/>
        </p:spPr>
        <p:txBody>
          <a:bodyPr wrap="square" rtlCol="0">
            <a:spAutoFit/>
          </a:bodyPr>
          <a:lstStyle/>
          <a:p>
            <a:pPr>
              <a:lnSpc>
                <a:spcPct val="150000"/>
              </a:lnSpc>
            </a:pPr>
            <a:r>
              <a:rPr lang="en-US" sz="1400" b="1" dirty="0" smtClean="0"/>
              <a:t>		</a:t>
            </a:r>
            <a:r>
              <a:rPr lang="en-US" sz="1700" b="1" dirty="0" smtClean="0"/>
              <a:t>Adverse effects</a:t>
            </a:r>
            <a:endParaRPr lang="en-US" sz="1700" dirty="0"/>
          </a:p>
          <a:p>
            <a:pPr>
              <a:lnSpc>
                <a:spcPct val="150000"/>
              </a:lnSpc>
            </a:pPr>
            <a:r>
              <a:rPr lang="en-US" sz="1400" b="1" dirty="0" smtClean="0"/>
              <a:t>		</a:t>
            </a:r>
            <a:r>
              <a:rPr lang="en-US" sz="1600" b="1" dirty="0" smtClean="0"/>
              <a:t>CNS</a:t>
            </a:r>
            <a:endParaRPr lang="en-US" sz="1600" b="1" dirty="0" smtClean="0"/>
          </a:p>
          <a:p>
            <a:pPr>
              <a:lnSpc>
                <a:spcPct val="150000"/>
              </a:lnSpc>
            </a:pPr>
            <a:r>
              <a:rPr lang="en-US" sz="1400" b="1" dirty="0" smtClean="0"/>
              <a:t>Low Doses</a:t>
            </a:r>
            <a:r>
              <a:rPr lang="en-US" sz="1400" dirty="0" smtClean="0"/>
              <a:t/>
            </a:r>
            <a:br>
              <a:rPr lang="en-US" sz="1400" dirty="0" smtClean="0"/>
            </a:br>
            <a:r>
              <a:rPr lang="en-US" sz="1400" dirty="0" smtClean="0"/>
              <a:t>- Tongue numbness – Sleepiness - Mild headache - Visual &amp; auditory disturbances </a:t>
            </a:r>
          </a:p>
          <a:p>
            <a:pPr>
              <a:lnSpc>
                <a:spcPct val="150000"/>
              </a:lnSpc>
            </a:pPr>
            <a:r>
              <a:rPr lang="en-US" sz="1400" b="1" dirty="0" smtClean="0"/>
              <a:t>High doses</a:t>
            </a:r>
          </a:p>
          <a:p>
            <a:pPr>
              <a:lnSpc>
                <a:spcPct val="150000"/>
              </a:lnSpc>
            </a:pPr>
            <a:r>
              <a:rPr lang="en-US" sz="1400" dirty="0" smtClean="0"/>
              <a:t>- </a:t>
            </a:r>
            <a:r>
              <a:rPr lang="en-US" sz="1400" dirty="0" err="1" smtClean="0"/>
              <a:t>Nystagmus</a:t>
            </a:r>
            <a:r>
              <a:rPr lang="en-US" sz="1400" dirty="0" smtClean="0"/>
              <a:t> &amp; muscle twitching. – Convulsions - Cocaine- long lasting CNS stimulation  &amp; euphoria.</a:t>
            </a:r>
          </a:p>
          <a:p>
            <a:pPr marL="285750" indent="-285750">
              <a:lnSpc>
                <a:spcPct val="150000"/>
              </a:lnSpc>
              <a:buFont typeface="Arial" panose="020B0604020202020204" pitchFamily="34" charset="0"/>
              <a:buChar char="•"/>
            </a:pPr>
            <a:endParaRPr lang="en-US" sz="1400" dirty="0"/>
          </a:p>
        </p:txBody>
      </p:sp>
      <p:sp>
        <p:nvSpPr>
          <p:cNvPr id="3" name="TextBox 2"/>
          <p:cNvSpPr txBox="1"/>
          <p:nvPr/>
        </p:nvSpPr>
        <p:spPr>
          <a:xfrm>
            <a:off x="37214" y="2876550"/>
            <a:ext cx="5601586" cy="2215991"/>
          </a:xfrm>
          <a:prstGeom prst="rect">
            <a:avLst/>
          </a:prstGeom>
          <a:noFill/>
        </p:spPr>
        <p:txBody>
          <a:bodyPr wrap="square" rtlCol="0">
            <a:spAutoFit/>
          </a:bodyPr>
          <a:lstStyle/>
          <a:p>
            <a:pPr>
              <a:lnSpc>
                <a:spcPct val="150000"/>
              </a:lnSpc>
            </a:pPr>
            <a:r>
              <a:rPr lang="en-US" sz="1500" b="1" dirty="0" smtClean="0"/>
              <a:t>		</a:t>
            </a:r>
            <a:r>
              <a:rPr lang="en-US" sz="1600" b="1" dirty="0" smtClean="0"/>
              <a:t>CVS</a:t>
            </a:r>
            <a:endParaRPr lang="en-US" sz="1600" b="1" dirty="0"/>
          </a:p>
          <a:p>
            <a:pPr lvl="0">
              <a:lnSpc>
                <a:spcPct val="150000"/>
              </a:lnSpc>
            </a:pPr>
            <a:r>
              <a:rPr lang="en-US" sz="1500" dirty="0" err="1" smtClean="0"/>
              <a:t>Bradycardia</a:t>
            </a:r>
            <a:r>
              <a:rPr lang="en-US" sz="1500" dirty="0" smtClean="0"/>
              <a:t>, Hypotension,</a:t>
            </a:r>
            <a:r>
              <a:rPr lang="en-US" sz="1500" dirty="0"/>
              <a:t> </a:t>
            </a:r>
            <a:r>
              <a:rPr lang="en-US" sz="1500" dirty="0" smtClean="0"/>
              <a:t>Cardiac </a:t>
            </a:r>
            <a:r>
              <a:rPr lang="en-US" sz="1500" dirty="0"/>
              <a:t>arrhythmias </a:t>
            </a:r>
            <a:r>
              <a:rPr lang="en-US" sz="1500" dirty="0" smtClean="0"/>
              <a:t>and Vascular collapse</a:t>
            </a:r>
            <a:endParaRPr lang="en-US" sz="1500" dirty="0"/>
          </a:p>
          <a:p>
            <a:pPr>
              <a:lnSpc>
                <a:spcPct val="150000"/>
              </a:lnSpc>
            </a:pPr>
            <a:r>
              <a:rPr lang="en-US" sz="1500" b="1" dirty="0" smtClean="0"/>
              <a:t>		</a:t>
            </a:r>
            <a:r>
              <a:rPr lang="en-US" sz="1600" b="1" dirty="0" smtClean="0"/>
              <a:t>Blood</a:t>
            </a:r>
            <a:endParaRPr lang="en-US" sz="1600" dirty="0"/>
          </a:p>
          <a:p>
            <a:pPr lvl="0">
              <a:lnSpc>
                <a:spcPct val="150000"/>
              </a:lnSpc>
            </a:pPr>
            <a:r>
              <a:rPr lang="en-US" sz="1500" dirty="0" err="1"/>
              <a:t>Orthotoludine</a:t>
            </a:r>
            <a:r>
              <a:rPr lang="en-US" sz="1500" dirty="0"/>
              <a:t> - metabolite of </a:t>
            </a:r>
            <a:r>
              <a:rPr lang="en-US" sz="1500" dirty="0" err="1" smtClean="0"/>
              <a:t>prilocaine</a:t>
            </a:r>
            <a:r>
              <a:rPr lang="en-US" sz="1500" dirty="0" smtClean="0"/>
              <a:t>, </a:t>
            </a:r>
            <a:r>
              <a:rPr lang="en-US" sz="1500" dirty="0" err="1" smtClean="0"/>
              <a:t>Oxidises</a:t>
            </a:r>
            <a:r>
              <a:rPr lang="en-US" sz="1500" dirty="0" smtClean="0"/>
              <a:t> </a:t>
            </a:r>
            <a:r>
              <a:rPr lang="en-US" sz="1500" dirty="0" err="1"/>
              <a:t>Hb</a:t>
            </a:r>
            <a:r>
              <a:rPr lang="en-US" sz="1500" dirty="0"/>
              <a:t> to </a:t>
            </a:r>
            <a:r>
              <a:rPr lang="en-US" sz="1500" dirty="0" err="1"/>
              <a:t>metHb</a:t>
            </a:r>
            <a:r>
              <a:rPr lang="en-US" sz="1500" dirty="0"/>
              <a:t>, 1'levels cause cyanosis </a:t>
            </a:r>
            <a:r>
              <a:rPr lang="en-US" sz="1500" dirty="0" smtClean="0"/>
              <a:t>, Rx- reducing </a:t>
            </a:r>
            <a:r>
              <a:rPr lang="en-US" sz="1500" dirty="0"/>
              <a:t>agents like methylene blue or ascorbic acid </a:t>
            </a:r>
            <a:r>
              <a:rPr lang="en-US" sz="1500" b="1" dirty="0"/>
              <a:t>L</a:t>
            </a:r>
            <a:r>
              <a:rPr lang="en-US" sz="1500" dirty="0"/>
              <a:t>V to convert </a:t>
            </a:r>
            <a:r>
              <a:rPr lang="en-US" sz="1500" dirty="0" err="1"/>
              <a:t>metHb</a:t>
            </a:r>
            <a:r>
              <a:rPr lang="en-US" sz="1500" dirty="0"/>
              <a:t> to </a:t>
            </a:r>
            <a:r>
              <a:rPr lang="en-US" sz="1500" dirty="0" err="1"/>
              <a:t>Hb</a:t>
            </a:r>
            <a:r>
              <a:rPr lang="en-US" sz="1500" dirty="0"/>
              <a:t>.</a:t>
            </a:r>
          </a:p>
        </p:txBody>
      </p:sp>
      <p:sp>
        <p:nvSpPr>
          <p:cNvPr id="6" name="TextBox 5"/>
          <p:cNvSpPr txBox="1"/>
          <p:nvPr/>
        </p:nvSpPr>
        <p:spPr>
          <a:xfrm>
            <a:off x="5486400" y="187985"/>
            <a:ext cx="3581400" cy="4593565"/>
          </a:xfrm>
          <a:prstGeom prst="rect">
            <a:avLst/>
          </a:prstGeom>
          <a:noFill/>
        </p:spPr>
        <p:txBody>
          <a:bodyPr wrap="square" rtlCol="0">
            <a:spAutoFit/>
          </a:bodyPr>
          <a:lstStyle/>
          <a:p>
            <a:pPr>
              <a:lnSpc>
                <a:spcPct val="150000"/>
              </a:lnSpc>
            </a:pPr>
            <a:r>
              <a:rPr lang="en-US" sz="1500" b="1" dirty="0" smtClean="0"/>
              <a:t>	</a:t>
            </a:r>
            <a:r>
              <a:rPr lang="en-US" sz="1600" b="1" dirty="0" smtClean="0"/>
              <a:t>Allergic reactions</a:t>
            </a:r>
          </a:p>
          <a:p>
            <a:pPr>
              <a:lnSpc>
                <a:spcPct val="150000"/>
              </a:lnSpc>
            </a:pPr>
            <a:r>
              <a:rPr lang="en-US" sz="1500" dirty="0"/>
              <a:t>Ester LA are metabolized to PABA </a:t>
            </a:r>
            <a:r>
              <a:rPr lang="en-US" sz="1500" dirty="0" smtClean="0"/>
              <a:t>derivatives</a:t>
            </a:r>
          </a:p>
          <a:p>
            <a:pPr lvl="0">
              <a:lnSpc>
                <a:spcPct val="150000"/>
              </a:lnSpc>
            </a:pPr>
            <a:r>
              <a:rPr lang="en-US" sz="1500" dirty="0"/>
              <a:t>Responsible for allergic reactions.</a:t>
            </a:r>
          </a:p>
          <a:p>
            <a:pPr>
              <a:lnSpc>
                <a:spcPct val="150000"/>
              </a:lnSpc>
            </a:pPr>
            <a:r>
              <a:rPr lang="en-US" sz="1500" dirty="0" smtClean="0"/>
              <a:t>1. Rashes</a:t>
            </a:r>
            <a:r>
              <a:rPr lang="en-US" sz="1500" dirty="0"/>
              <a:t>,</a:t>
            </a:r>
          </a:p>
          <a:p>
            <a:pPr>
              <a:lnSpc>
                <a:spcPct val="150000"/>
              </a:lnSpc>
            </a:pPr>
            <a:r>
              <a:rPr lang="en-US" sz="1500" dirty="0" smtClean="0"/>
              <a:t>2. Angioedema </a:t>
            </a:r>
            <a:r>
              <a:rPr lang="en-US" sz="1500" dirty="0"/>
              <a:t>,</a:t>
            </a:r>
          </a:p>
          <a:p>
            <a:pPr>
              <a:lnSpc>
                <a:spcPct val="150000"/>
              </a:lnSpc>
            </a:pPr>
            <a:r>
              <a:rPr lang="en-US" sz="1500" dirty="0" smtClean="0"/>
              <a:t>3. Dermatitis,</a:t>
            </a:r>
          </a:p>
          <a:p>
            <a:pPr>
              <a:lnSpc>
                <a:spcPct val="150000"/>
              </a:lnSpc>
            </a:pPr>
            <a:r>
              <a:rPr lang="en-US" sz="1500" dirty="0" smtClean="0"/>
              <a:t>4. Contact </a:t>
            </a:r>
            <a:r>
              <a:rPr lang="en-US" sz="1500" dirty="0"/>
              <a:t>sensitization ,</a:t>
            </a:r>
          </a:p>
          <a:p>
            <a:pPr>
              <a:lnSpc>
                <a:spcPct val="150000"/>
              </a:lnSpc>
            </a:pPr>
            <a:r>
              <a:rPr lang="en-US" sz="1500" dirty="0" smtClean="0"/>
              <a:t>5. Asthma </a:t>
            </a:r>
            <a:r>
              <a:rPr lang="en-US" sz="1500" dirty="0"/>
              <a:t>and</a:t>
            </a:r>
          </a:p>
          <a:p>
            <a:pPr>
              <a:lnSpc>
                <a:spcPct val="150000"/>
              </a:lnSpc>
            </a:pPr>
            <a:r>
              <a:rPr lang="en-US" sz="1500" dirty="0" smtClean="0"/>
              <a:t>6. Rarely </a:t>
            </a:r>
            <a:r>
              <a:rPr lang="en-US" sz="1500" dirty="0"/>
              <a:t>anaphylaxis occur</a:t>
            </a:r>
            <a:r>
              <a:rPr lang="en-US" sz="1500" dirty="0" smtClean="0"/>
              <a:t>.</a:t>
            </a:r>
          </a:p>
          <a:p>
            <a:pPr>
              <a:lnSpc>
                <a:spcPct val="150000"/>
              </a:lnSpc>
            </a:pPr>
            <a:r>
              <a:rPr lang="en-US" sz="1500" dirty="0" err="1"/>
              <a:t>Methylparaben</a:t>
            </a:r>
            <a:r>
              <a:rPr lang="en-US" sz="1500" dirty="0"/>
              <a:t> added as preservative in certain LA solutions is responsible for </a:t>
            </a:r>
            <a:r>
              <a:rPr lang="en-US" sz="1500" dirty="0" smtClean="0"/>
              <a:t>allergic </a:t>
            </a:r>
            <a:r>
              <a:rPr lang="en-US" sz="1500" dirty="0" smtClean="0"/>
              <a:t>reaction</a:t>
            </a:r>
            <a:endParaRPr lang="en-US" sz="1500" dirty="0"/>
          </a:p>
        </p:txBody>
      </p:sp>
    </p:spTree>
    <p:extLst>
      <p:ext uri="{BB962C8B-B14F-4D97-AF65-F5344CB8AC3E}">
        <p14:creationId xmlns:p14="http://schemas.microsoft.com/office/powerpoint/2010/main" val="233479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3557541"/>
              </p:ext>
            </p:extLst>
          </p:nvPr>
        </p:nvGraphicFramePr>
        <p:xfrm>
          <a:off x="152400" y="114300"/>
          <a:ext cx="8839200" cy="4972053"/>
        </p:xfrm>
        <a:graphic>
          <a:graphicData uri="http://schemas.openxmlformats.org/drawingml/2006/table">
            <a:tbl>
              <a:tblPr/>
              <a:tblGrid>
                <a:gridCol w="4419600"/>
                <a:gridCol w="4419600"/>
              </a:tblGrid>
              <a:tr h="623323">
                <a:tc gridSpan="2">
                  <a:txBody>
                    <a:bodyPr/>
                    <a:lstStyle/>
                    <a:p>
                      <a:r>
                        <a:rPr lang="en-US" sz="1500" dirty="0" smtClean="0">
                          <a:latin typeface="Arial" panose="020B0604020202020204" pitchFamily="34" charset="0"/>
                          <a:cs typeface="Arial" panose="020B0604020202020204" pitchFamily="34" charset="0"/>
                        </a:rPr>
                        <a:t>                                                  ASA </a:t>
                      </a:r>
                      <a:r>
                        <a:rPr lang="en-US" sz="1500" dirty="0">
                          <a:latin typeface="Arial" panose="020B0604020202020204" pitchFamily="34" charset="0"/>
                          <a:cs typeface="Arial" panose="020B0604020202020204" pitchFamily="34" charset="0"/>
                        </a:rPr>
                        <a:t>physical status classification </a:t>
                      </a:r>
                      <a:r>
                        <a:rPr lang="en-US" sz="1500" dirty="0" smtClean="0">
                          <a:latin typeface="Arial" panose="020B0604020202020204" pitchFamily="34" charset="0"/>
                          <a:cs typeface="Arial" panose="020B0604020202020204" pitchFamily="34" charset="0"/>
                        </a:rPr>
                        <a:t>system</a:t>
                      </a:r>
                      <a:endParaRPr lang="en-US" sz="1500" dirty="0">
                        <a:latin typeface="Arial" panose="020B0604020202020204" pitchFamily="34" charset="0"/>
                        <a:cs typeface="Arial" panose="020B0604020202020204" pitchFamily="34" charset="0"/>
                      </a:endParaRPr>
                    </a:p>
                  </a:txBody>
                  <a:tcPr marL="48666" marR="48666" marT="18250" marB="18250" anchor="ctr">
                    <a:solidFill>
                      <a:srgbClr val="F8F9FA"/>
                    </a:solidFill>
                  </a:tcPr>
                </a:tc>
                <a:tc hMerge="1">
                  <a:txBody>
                    <a:bodyPr/>
                    <a:lstStyle/>
                    <a:p>
                      <a:endParaRPr lang="en-US"/>
                    </a:p>
                  </a:txBody>
                  <a:tcPr/>
                </a:tc>
              </a:tr>
              <a:tr h="334703">
                <a:tc>
                  <a:txBody>
                    <a:bodyPr/>
                    <a:lstStyle/>
                    <a:p>
                      <a:pPr algn="ctr"/>
                      <a:r>
                        <a:rPr lang="en-US" sz="1500" dirty="0">
                          <a:effectLst/>
                          <a:latin typeface="Arial" panose="020B0604020202020204" pitchFamily="34" charset="0"/>
                          <a:cs typeface="Arial" panose="020B0604020202020204" pitchFamily="34" charset="0"/>
                        </a:rPr>
                        <a:t>ASA class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500">
                          <a:effectLst/>
                          <a:latin typeface="Arial" panose="020B0604020202020204" pitchFamily="34" charset="0"/>
                          <a:cs typeface="Arial" panose="020B0604020202020204" pitchFamily="34" charset="0"/>
                        </a:rPr>
                        <a:t>Physical status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334703">
                <a:tc>
                  <a:txBody>
                    <a:bodyPr/>
                    <a:lstStyle/>
                    <a:p>
                      <a:r>
                        <a:rPr lang="en-US" sz="1500">
                          <a:effectLst/>
                          <a:latin typeface="Arial" panose="020B0604020202020204" pitchFamily="34" charset="0"/>
                          <a:cs typeface="Arial" panose="020B0604020202020204" pitchFamily="34" charset="0"/>
                        </a:rPr>
                        <a:t>ASA 1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effectLst/>
                          <a:latin typeface="Arial" panose="020B0604020202020204" pitchFamily="34" charset="0"/>
                          <a:cs typeface="Arial" panose="020B0604020202020204" pitchFamily="34" charset="0"/>
                        </a:rPr>
                        <a:t>Healthy person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4703">
                <a:tc>
                  <a:txBody>
                    <a:bodyPr/>
                    <a:lstStyle/>
                    <a:p>
                      <a:r>
                        <a:rPr lang="en-US" sz="1500">
                          <a:effectLst/>
                          <a:latin typeface="Arial" panose="020B0604020202020204" pitchFamily="34" charset="0"/>
                          <a:cs typeface="Arial" panose="020B0604020202020204" pitchFamily="34" charset="0"/>
                        </a:rPr>
                        <a:t>ASA 2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effectLst/>
                          <a:latin typeface="Arial" panose="020B0604020202020204" pitchFamily="34" charset="0"/>
                          <a:cs typeface="Arial" panose="020B0604020202020204" pitchFamily="34" charset="0"/>
                        </a:rPr>
                        <a:t>Mild </a:t>
                      </a:r>
                      <a:r>
                        <a:rPr lang="en-US" sz="1500" u="none" strike="noStrike">
                          <a:solidFill>
                            <a:srgbClr val="0645AD"/>
                          </a:solidFill>
                          <a:effectLst/>
                          <a:latin typeface="Arial" panose="020B0604020202020204" pitchFamily="34" charset="0"/>
                          <a:cs typeface="Arial" panose="020B0604020202020204" pitchFamily="34" charset="0"/>
                          <a:hlinkClick r:id="rId2" tooltip="Systemic disease"/>
                        </a:rPr>
                        <a:t>systemic disease</a:t>
                      </a:r>
                      <a:r>
                        <a:rPr lang="en-US" sz="1500">
                          <a:effectLst/>
                          <a:latin typeface="Arial" panose="020B0604020202020204" pitchFamily="34" charset="0"/>
                          <a:cs typeface="Arial" panose="020B0604020202020204" pitchFamily="34" charset="0"/>
                        </a:rPr>
                        <a:t>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34703">
                <a:tc>
                  <a:txBody>
                    <a:bodyPr/>
                    <a:lstStyle/>
                    <a:p>
                      <a:r>
                        <a:rPr lang="en-US" sz="1500">
                          <a:effectLst/>
                          <a:latin typeface="Arial" panose="020B0604020202020204" pitchFamily="34" charset="0"/>
                          <a:cs typeface="Arial" panose="020B0604020202020204" pitchFamily="34" charset="0"/>
                        </a:rPr>
                        <a:t>ASA 3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effectLst/>
                          <a:latin typeface="Arial" panose="020B0604020202020204" pitchFamily="34" charset="0"/>
                          <a:cs typeface="Arial" panose="020B0604020202020204" pitchFamily="34" charset="0"/>
                        </a:rPr>
                        <a:t>Severe systemic </a:t>
                      </a:r>
                      <a:r>
                        <a:rPr lang="en-US" sz="1500" u="none" strike="noStrike">
                          <a:solidFill>
                            <a:srgbClr val="0645AD"/>
                          </a:solidFill>
                          <a:effectLst/>
                          <a:latin typeface="Arial" panose="020B0604020202020204" pitchFamily="34" charset="0"/>
                          <a:cs typeface="Arial" panose="020B0604020202020204" pitchFamily="34" charset="0"/>
                          <a:hlinkClick r:id="rId3" tooltip="Disease"/>
                        </a:rPr>
                        <a:t>disease</a:t>
                      </a:r>
                      <a:r>
                        <a:rPr lang="en-US" sz="1500">
                          <a:effectLst/>
                          <a:latin typeface="Arial" panose="020B0604020202020204" pitchFamily="34" charset="0"/>
                          <a:cs typeface="Arial" panose="020B0604020202020204" pitchFamily="34" charset="0"/>
                        </a:rPr>
                        <a:t>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23323">
                <a:tc>
                  <a:txBody>
                    <a:bodyPr/>
                    <a:lstStyle/>
                    <a:p>
                      <a:r>
                        <a:rPr lang="en-US" sz="1500">
                          <a:effectLst/>
                          <a:latin typeface="Arial" panose="020B0604020202020204" pitchFamily="34" charset="0"/>
                          <a:cs typeface="Arial" panose="020B0604020202020204" pitchFamily="34" charset="0"/>
                        </a:rPr>
                        <a:t>ASA 4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effectLst/>
                          <a:latin typeface="Arial" panose="020B0604020202020204" pitchFamily="34" charset="0"/>
                          <a:cs typeface="Arial" panose="020B0604020202020204" pitchFamily="34" charset="0"/>
                        </a:rPr>
                        <a:t>Severe systemic disease that is a constant threat to </a:t>
                      </a:r>
                      <a:r>
                        <a:rPr lang="en-US" sz="1500" u="none" strike="noStrike">
                          <a:solidFill>
                            <a:srgbClr val="0645AD"/>
                          </a:solidFill>
                          <a:effectLst/>
                          <a:latin typeface="Arial" panose="020B0604020202020204" pitchFamily="34" charset="0"/>
                          <a:cs typeface="Arial" panose="020B0604020202020204" pitchFamily="34" charset="0"/>
                          <a:hlinkClick r:id="rId4" tooltip="Life"/>
                        </a:rPr>
                        <a:t>life</a:t>
                      </a:r>
                      <a:r>
                        <a:rPr lang="en-US" sz="1500">
                          <a:effectLst/>
                          <a:latin typeface="Arial" panose="020B0604020202020204" pitchFamily="34" charset="0"/>
                          <a:cs typeface="Arial" panose="020B0604020202020204" pitchFamily="34" charset="0"/>
                        </a:rPr>
                        <a:t>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37326">
                <a:tc>
                  <a:txBody>
                    <a:bodyPr/>
                    <a:lstStyle/>
                    <a:p>
                      <a:r>
                        <a:rPr lang="en-US" sz="1500">
                          <a:effectLst/>
                          <a:latin typeface="Arial" panose="020B0604020202020204" pitchFamily="34" charset="0"/>
                          <a:cs typeface="Arial" panose="020B0604020202020204" pitchFamily="34" charset="0"/>
                        </a:rPr>
                        <a:t>ASA 5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effectLst/>
                          <a:latin typeface="Arial" panose="020B0604020202020204" pitchFamily="34" charset="0"/>
                          <a:cs typeface="Arial" panose="020B0604020202020204" pitchFamily="34" charset="0"/>
                        </a:rPr>
                        <a:t>A </a:t>
                      </a:r>
                      <a:r>
                        <a:rPr lang="en-US" sz="1500" u="none" strike="noStrike">
                          <a:solidFill>
                            <a:srgbClr val="3366BB"/>
                          </a:solidFill>
                          <a:effectLst/>
                          <a:latin typeface="Arial" panose="020B0604020202020204" pitchFamily="34" charset="0"/>
                          <a:cs typeface="Arial" panose="020B0604020202020204" pitchFamily="34" charset="0"/>
                          <a:hlinkClick r:id="rId5" tooltip="wikt:moribund"/>
                        </a:rPr>
                        <a:t>moribund</a:t>
                      </a:r>
                      <a:r>
                        <a:rPr lang="en-US" sz="1500">
                          <a:effectLst/>
                          <a:latin typeface="Arial" panose="020B0604020202020204" pitchFamily="34" charset="0"/>
                          <a:cs typeface="Arial" panose="020B0604020202020204" pitchFamily="34" charset="0"/>
                        </a:rPr>
                        <a:t> person who is not expected to survive without the </a:t>
                      </a:r>
                      <a:r>
                        <a:rPr lang="en-US" sz="1500" u="none" strike="noStrike">
                          <a:solidFill>
                            <a:srgbClr val="0645AD"/>
                          </a:solidFill>
                          <a:effectLst/>
                          <a:latin typeface="Arial" panose="020B0604020202020204" pitchFamily="34" charset="0"/>
                          <a:cs typeface="Arial" panose="020B0604020202020204" pitchFamily="34" charset="0"/>
                          <a:hlinkClick r:id="rId6" tooltip="Surgery"/>
                        </a:rPr>
                        <a:t>operation</a:t>
                      </a:r>
                      <a:r>
                        <a:rPr lang="en-US" sz="1500">
                          <a:effectLst/>
                          <a:latin typeface="Arial" panose="020B0604020202020204" pitchFamily="34" charset="0"/>
                          <a:cs typeface="Arial" panose="020B0604020202020204" pitchFamily="34" charset="0"/>
                        </a:rPr>
                        <a:t>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11943">
                <a:tc>
                  <a:txBody>
                    <a:bodyPr/>
                    <a:lstStyle/>
                    <a:p>
                      <a:r>
                        <a:rPr lang="en-US" sz="1500">
                          <a:effectLst/>
                          <a:latin typeface="Arial" panose="020B0604020202020204" pitchFamily="34" charset="0"/>
                          <a:cs typeface="Arial" panose="020B0604020202020204" pitchFamily="34" charset="0"/>
                        </a:rPr>
                        <a:t>ASA 6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effectLst/>
                          <a:latin typeface="Arial" panose="020B0604020202020204" pitchFamily="34" charset="0"/>
                          <a:cs typeface="Arial" panose="020B0604020202020204" pitchFamily="34" charset="0"/>
                        </a:rPr>
                        <a:t>A declared </a:t>
                      </a:r>
                      <a:r>
                        <a:rPr lang="en-US" sz="1500" u="none" strike="noStrike">
                          <a:solidFill>
                            <a:srgbClr val="0645AD"/>
                          </a:solidFill>
                          <a:effectLst/>
                          <a:latin typeface="Arial" panose="020B0604020202020204" pitchFamily="34" charset="0"/>
                          <a:cs typeface="Arial" panose="020B0604020202020204" pitchFamily="34" charset="0"/>
                          <a:hlinkClick r:id="rId7" tooltip="Brain-dead"/>
                        </a:rPr>
                        <a:t>brain-dead</a:t>
                      </a:r>
                      <a:r>
                        <a:rPr lang="en-US" sz="1500">
                          <a:effectLst/>
                          <a:latin typeface="Arial" panose="020B0604020202020204" pitchFamily="34" charset="0"/>
                          <a:cs typeface="Arial" panose="020B0604020202020204" pitchFamily="34" charset="0"/>
                        </a:rPr>
                        <a:t> person whose </a:t>
                      </a:r>
                      <a:r>
                        <a:rPr lang="en-US" sz="1500" u="none" strike="noStrike">
                          <a:solidFill>
                            <a:srgbClr val="0645AD"/>
                          </a:solidFill>
                          <a:effectLst/>
                          <a:latin typeface="Arial" panose="020B0604020202020204" pitchFamily="34" charset="0"/>
                          <a:cs typeface="Arial" panose="020B0604020202020204" pitchFamily="34" charset="0"/>
                          <a:hlinkClick r:id="rId8" tooltip="Organ (anatomy)"/>
                        </a:rPr>
                        <a:t>organs</a:t>
                      </a:r>
                      <a:r>
                        <a:rPr lang="en-US" sz="1500">
                          <a:effectLst/>
                          <a:latin typeface="Arial" panose="020B0604020202020204" pitchFamily="34" charset="0"/>
                          <a:cs typeface="Arial" panose="020B0604020202020204" pitchFamily="34" charset="0"/>
                        </a:rPr>
                        <a:t> are being removed for </a:t>
                      </a:r>
                      <a:r>
                        <a:rPr lang="en-US" sz="1500" u="none" strike="noStrike">
                          <a:solidFill>
                            <a:srgbClr val="0645AD"/>
                          </a:solidFill>
                          <a:effectLst/>
                          <a:latin typeface="Arial" panose="020B0604020202020204" pitchFamily="34" charset="0"/>
                          <a:cs typeface="Arial" panose="020B0604020202020204" pitchFamily="34" charset="0"/>
                          <a:hlinkClick r:id="rId9" tooltip="Organ donation"/>
                        </a:rPr>
                        <a:t>donor</a:t>
                      </a:r>
                      <a:r>
                        <a:rPr lang="en-US" sz="1500">
                          <a:effectLst/>
                          <a:latin typeface="Arial" panose="020B0604020202020204" pitchFamily="34" charset="0"/>
                          <a:cs typeface="Arial" panose="020B0604020202020204" pitchFamily="34" charset="0"/>
                        </a:rPr>
                        <a:t> purposes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37326">
                <a:tc>
                  <a:txBody>
                    <a:bodyPr/>
                    <a:lstStyle/>
                    <a:p>
                      <a:r>
                        <a:rPr lang="en-US" sz="1500" dirty="0">
                          <a:effectLst/>
                          <a:latin typeface="Arial" panose="020B0604020202020204" pitchFamily="34" charset="0"/>
                          <a:cs typeface="Arial" panose="020B0604020202020204" pitchFamily="34" charset="0"/>
                        </a:rPr>
                        <a:t>E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a:effectLst/>
                          <a:latin typeface="Arial" panose="020B0604020202020204" pitchFamily="34" charset="0"/>
                          <a:cs typeface="Arial" panose="020B0604020202020204" pitchFamily="34" charset="0"/>
                        </a:rPr>
                        <a:t>Suffix added for patients undergoing emergency procedure </a:t>
                      </a:r>
                    </a:p>
                  </a:txBody>
                  <a:tcPr marL="48666" marR="48666" marT="18250" marB="1825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1482998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797"/>
            <a:ext cx="5029200" cy="511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4196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905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64"/>
            <a:ext cx="4648200" cy="512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164"/>
            <a:ext cx="4724400" cy="512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41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123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737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36"/>
            <a:ext cx="4724400" cy="512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936"/>
            <a:ext cx="4724400" cy="512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962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341"/>
            <a:ext cx="4495800" cy="511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31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06"/>
            <a:ext cx="4724400" cy="515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094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filtration anaesthesia&#10; Dilute sol of LA is injected under the skin to&#10;reach sensory nerve terminals.&#10; Uses; minor s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076"/>
            <a:ext cx="4428460" cy="513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504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
            <a:ext cx="4572000" cy="514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832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1" y="-15506"/>
            <a:ext cx="4706679" cy="515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076"/>
            <a:ext cx="4572000" cy="513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76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384571"/>
          </a:xfrm>
        </p:spPr>
        <p:txBody>
          <a:bodyPr>
            <a:normAutofit fontScale="90000"/>
          </a:bodyPr>
          <a:lstStyle/>
          <a:p>
            <a:r>
              <a:rPr lang="en-US" sz="2000" b="1" dirty="0" smtClean="0"/>
              <a:t>PREMEDICATION</a:t>
            </a:r>
            <a:endParaRPr lang="en-US" sz="2000" b="1" dirty="0"/>
          </a:p>
        </p:txBody>
      </p:sp>
      <p:sp>
        <p:nvSpPr>
          <p:cNvPr id="3" name="Content Placeholder 2"/>
          <p:cNvSpPr>
            <a:spLocks noGrp="1"/>
          </p:cNvSpPr>
          <p:nvPr>
            <p:ph idx="1"/>
          </p:nvPr>
        </p:nvSpPr>
        <p:spPr>
          <a:xfrm>
            <a:off x="152400" y="590550"/>
            <a:ext cx="8839200" cy="4191000"/>
          </a:xfrm>
        </p:spPr>
        <p:txBody>
          <a:bodyPr>
            <a:noAutofit/>
          </a:bodyPr>
          <a:lstStyle/>
          <a:p>
            <a:pPr marL="0" indent="0" algn="just">
              <a:lnSpc>
                <a:spcPct val="150000"/>
              </a:lnSpc>
              <a:buNone/>
            </a:pPr>
            <a:r>
              <a:rPr lang="en-US" sz="1800" b="1" dirty="0" smtClean="0"/>
              <a:t>1. To </a:t>
            </a:r>
            <a:r>
              <a:rPr lang="en-US" sz="1800" b="1" dirty="0"/>
              <a:t>allay anxiety: </a:t>
            </a:r>
            <a:r>
              <a:rPr lang="en-US" sz="1800" dirty="0" smtClean="0"/>
              <a:t>Adults</a:t>
            </a:r>
            <a:r>
              <a:rPr lang="en-US" sz="1800" dirty="0"/>
              <a:t>: (Night before and morning of surgery) Tab Diazepam 0.1-0.2 mg/kg Tab </a:t>
            </a:r>
            <a:r>
              <a:rPr lang="en-US" sz="1800" dirty="0" err="1"/>
              <a:t>Lorazepam</a:t>
            </a:r>
            <a:r>
              <a:rPr lang="en-US" sz="1800" dirty="0"/>
              <a:t> 2-4 mg orally Children: To enable easy separation from parents. Midazolam 0.5 mg/kg (maximum 10 mg) mixed with 5 ml of </a:t>
            </a:r>
            <a:r>
              <a:rPr lang="en-US" sz="1800" dirty="0" err="1"/>
              <a:t>paracetamol</a:t>
            </a:r>
            <a:r>
              <a:rPr lang="en-US" sz="1800" dirty="0"/>
              <a:t> syrup is given orally 15-20 minutes prior to the procedure. </a:t>
            </a:r>
            <a:endParaRPr lang="en-US" sz="1800" dirty="0" smtClean="0"/>
          </a:p>
          <a:p>
            <a:pPr marL="0" indent="0" algn="just">
              <a:lnSpc>
                <a:spcPct val="150000"/>
              </a:lnSpc>
              <a:buNone/>
            </a:pPr>
            <a:r>
              <a:rPr lang="en-US" sz="1800" b="1" dirty="0" smtClean="0"/>
              <a:t>2. To </a:t>
            </a:r>
            <a:r>
              <a:rPr lang="en-US" sz="1800" b="1" dirty="0"/>
              <a:t>relieve pain: </a:t>
            </a:r>
            <a:r>
              <a:rPr lang="en-US" sz="1800" dirty="0" smtClean="0"/>
              <a:t>Morphine </a:t>
            </a:r>
            <a:r>
              <a:rPr lang="en-US" sz="1800" dirty="0"/>
              <a:t>(0.1 mg/kg), </a:t>
            </a:r>
            <a:r>
              <a:rPr lang="en-US" sz="1800" dirty="0" err="1"/>
              <a:t>pethidine</a:t>
            </a:r>
            <a:r>
              <a:rPr lang="en-US" sz="1800" dirty="0"/>
              <a:t> (0.5 mg/kg) or tramadol (0.5-1 mg/kg) given IM are often used. </a:t>
            </a:r>
            <a:endParaRPr lang="en-US" sz="1800" dirty="0" smtClean="0"/>
          </a:p>
          <a:p>
            <a:pPr marL="0" indent="0" algn="just">
              <a:lnSpc>
                <a:spcPct val="150000"/>
              </a:lnSpc>
              <a:buNone/>
            </a:pPr>
            <a:r>
              <a:rPr lang="en-US" sz="1800" b="1" dirty="0" smtClean="0"/>
              <a:t>3</a:t>
            </a:r>
            <a:r>
              <a:rPr lang="en-US" sz="1800" b="1" dirty="0"/>
              <a:t>. To dry secretions: </a:t>
            </a:r>
            <a:r>
              <a:rPr lang="en-US" sz="1800" dirty="0"/>
              <a:t>An anticholinergic such as </a:t>
            </a:r>
            <a:r>
              <a:rPr lang="en-US" sz="1800" dirty="0" err="1"/>
              <a:t>glycopyrrolate</a:t>
            </a:r>
            <a:r>
              <a:rPr lang="en-US" sz="1800" dirty="0"/>
              <a:t> (0.2 mg) is added if a </a:t>
            </a:r>
            <a:r>
              <a:rPr lang="en-US" sz="1800" dirty="0" err="1"/>
              <a:t>fibreoptic</a:t>
            </a:r>
            <a:r>
              <a:rPr lang="en-US" sz="1800" dirty="0"/>
              <a:t> intubation is planned so that oral secretions do not hinder vision. </a:t>
            </a:r>
            <a:r>
              <a:rPr lang="en-US" sz="1800" dirty="0" smtClean="0"/>
              <a:t>It </a:t>
            </a:r>
            <a:r>
              <a:rPr lang="en-US" sz="1800" dirty="0"/>
              <a:t>may be given intravenously just prior to surgery in ENT surgeries and oral surgeries</a:t>
            </a:r>
            <a:r>
              <a:rPr lang="en-US" sz="1800" dirty="0" smtClean="0"/>
              <a:t>.</a:t>
            </a:r>
          </a:p>
        </p:txBody>
      </p:sp>
    </p:spTree>
    <p:extLst>
      <p:ext uri="{BB962C8B-B14F-4D97-AF65-F5344CB8AC3E}">
        <p14:creationId xmlns:p14="http://schemas.microsoft.com/office/powerpoint/2010/main" val="508311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0896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874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3" y="1"/>
            <a:ext cx="466769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098" y="1"/>
            <a:ext cx="48768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960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ocal anesth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
            <a:ext cx="47244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49"/>
            <a:ext cx="492819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441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ocal anesth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949"/>
            <a:ext cx="5029200" cy="5178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Local anesth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14350"/>
            <a:ext cx="8610600" cy="3429000"/>
          </a:xfrm>
        </p:spPr>
        <p:txBody>
          <a:bodyPr>
            <a:normAutofit lnSpcReduction="10000"/>
          </a:bodyPr>
          <a:lstStyle/>
          <a:p>
            <a:pPr marL="0" indent="0" algn="just">
              <a:lnSpc>
                <a:spcPct val="150000"/>
              </a:lnSpc>
              <a:buNone/>
            </a:pPr>
            <a:r>
              <a:rPr lang="en-US" sz="1800" b="1" dirty="0"/>
              <a:t>4. To help </a:t>
            </a:r>
            <a:r>
              <a:rPr lang="en-US" sz="1800" b="1" dirty="0" err="1"/>
              <a:t>anaesthesia</a:t>
            </a:r>
            <a:r>
              <a:rPr lang="en-US" sz="1800" b="1" dirty="0"/>
              <a:t> induction</a:t>
            </a:r>
            <a:r>
              <a:rPr lang="en-US" sz="1800" dirty="0"/>
              <a:t>: Premedication with a narcotic provides analgesia and helps induce </a:t>
            </a:r>
            <a:r>
              <a:rPr lang="en-US" sz="1800" dirty="0" err="1"/>
              <a:t>anaesthesia</a:t>
            </a:r>
            <a:r>
              <a:rPr lang="en-US" sz="1800" dirty="0"/>
              <a:t> more smoothly</a:t>
            </a:r>
            <a:r>
              <a:rPr lang="en-US" sz="1800" dirty="0" smtClean="0"/>
              <a:t>.</a:t>
            </a:r>
          </a:p>
          <a:p>
            <a:pPr marL="0" indent="0" algn="just">
              <a:lnSpc>
                <a:spcPct val="150000"/>
              </a:lnSpc>
              <a:buNone/>
            </a:pPr>
            <a:r>
              <a:rPr lang="en-US" sz="1800" b="1" dirty="0" smtClean="0"/>
              <a:t>5</a:t>
            </a:r>
            <a:r>
              <a:rPr lang="en-US" sz="1800" b="1" dirty="0"/>
              <a:t>. To blunt baroreceptor reflexes</a:t>
            </a:r>
            <a:r>
              <a:rPr lang="en-US" sz="1800" dirty="0"/>
              <a:t>: A small dose of </a:t>
            </a:r>
            <a:r>
              <a:rPr lang="el-GR" sz="1800" dirty="0"/>
              <a:t>β</a:t>
            </a:r>
            <a:r>
              <a:rPr lang="en-US" sz="1800" dirty="0"/>
              <a:t> blockers or clonidine may be given in certain patients to blunt baroreceptor reflexes during intubation. </a:t>
            </a:r>
          </a:p>
          <a:p>
            <a:pPr marL="0" indent="0" algn="just">
              <a:lnSpc>
                <a:spcPct val="150000"/>
              </a:lnSpc>
              <a:buNone/>
            </a:pPr>
            <a:r>
              <a:rPr lang="en-US" sz="1800" b="1" dirty="0"/>
              <a:t>6. To reduce gastric volume and acidity</a:t>
            </a:r>
            <a:r>
              <a:rPr lang="en-US" sz="1800" dirty="0"/>
              <a:t>: Some patients are at risk of regurgitation of gastric contents and aspiration. They may be </a:t>
            </a:r>
            <a:r>
              <a:rPr lang="en-US" sz="1800" dirty="0" err="1"/>
              <a:t>premedicated</a:t>
            </a:r>
            <a:r>
              <a:rPr lang="en-US" sz="1800" dirty="0"/>
              <a:t> with a </a:t>
            </a:r>
            <a:r>
              <a:rPr lang="en-US" sz="1800" dirty="0" err="1"/>
              <a:t>prokinetic</a:t>
            </a:r>
            <a:r>
              <a:rPr lang="en-US" sz="1800" dirty="0"/>
              <a:t> such as metoclopramide ( 10 mg) and a H2 blocker such as ranitidine (150 mg orally). Pantoprazole 40 mg may be given instead of ranitidine</a:t>
            </a:r>
            <a:r>
              <a:rPr lang="en-US" sz="1800" dirty="0" smtClean="0"/>
              <a:t>.</a:t>
            </a:r>
            <a:endParaRPr lang="en-US" sz="1800" dirty="0"/>
          </a:p>
        </p:txBody>
      </p:sp>
    </p:spTree>
    <p:extLst>
      <p:ext uri="{BB962C8B-B14F-4D97-AF65-F5344CB8AC3E}">
        <p14:creationId xmlns:p14="http://schemas.microsoft.com/office/powerpoint/2010/main" val="2125663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7200"/>
          </a:xfrm>
        </p:spPr>
        <p:txBody>
          <a:bodyPr>
            <a:normAutofit/>
          </a:bodyPr>
          <a:lstStyle/>
          <a:p>
            <a:r>
              <a:rPr lang="en-US" sz="2200" b="1" dirty="0" smtClean="0">
                <a:latin typeface="Arial" panose="020B0604020202020204" pitchFamily="34" charset="0"/>
                <a:cs typeface="Arial" panose="020B0604020202020204" pitchFamily="34" charset="0"/>
              </a:rPr>
              <a:t>Equipment</a:t>
            </a:r>
            <a:endParaRPr lang="en-US" sz="2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819150"/>
            <a:ext cx="8763000" cy="4038600"/>
          </a:xfrm>
        </p:spPr>
        <p:txBody>
          <a:bodyPr>
            <a:noAutofit/>
          </a:bodyPr>
          <a:lstStyle/>
          <a:p>
            <a:pPr marL="0" indent="0" algn="just">
              <a:lnSpc>
                <a:spcPct val="150000"/>
              </a:lnSpc>
              <a:buNone/>
            </a:pPr>
            <a:r>
              <a:rPr lang="en-US" sz="1800" dirty="0" smtClean="0">
                <a:cs typeface="Arial" panose="020B0604020202020204" pitchFamily="34" charset="0"/>
              </a:rPr>
              <a:t>The </a:t>
            </a:r>
            <a:r>
              <a:rPr lang="en-US" sz="1800" dirty="0">
                <a:cs typeface="Arial" panose="020B0604020202020204" pitchFamily="34" charset="0"/>
              </a:rPr>
              <a:t>core instrument in an inhalational anesthetic delivery system is an </a:t>
            </a:r>
            <a:r>
              <a:rPr lang="en-US" sz="1800" dirty="0">
                <a:cs typeface="Arial" panose="020B0604020202020204" pitchFamily="34" charset="0"/>
                <a:hlinkClick r:id="rId2" tooltip="Anesthetic machine"/>
              </a:rPr>
              <a:t>anesthetic </a:t>
            </a:r>
            <a:r>
              <a:rPr lang="en-US" sz="1800" dirty="0" smtClean="0">
                <a:cs typeface="Arial" panose="020B0604020202020204" pitchFamily="34" charset="0"/>
                <a:hlinkClick r:id="rId2" tooltip="Anesthetic machine"/>
              </a:rPr>
              <a:t>machine</a:t>
            </a:r>
            <a:r>
              <a:rPr lang="en-US" sz="1800" dirty="0">
                <a:cs typeface="Arial" panose="020B0604020202020204" pitchFamily="34" charset="0"/>
              </a:rPr>
              <a:t> </a:t>
            </a:r>
            <a:r>
              <a:rPr lang="en-US" sz="1800" dirty="0" smtClean="0">
                <a:cs typeface="Arial" panose="020B0604020202020204" pitchFamily="34" charset="0"/>
              </a:rPr>
              <a:t>(Boyles Apparatus). </a:t>
            </a:r>
            <a:r>
              <a:rPr lang="en-US" sz="1800" dirty="0">
                <a:cs typeface="Arial" panose="020B0604020202020204" pitchFamily="34" charset="0"/>
              </a:rPr>
              <a:t>It has </a:t>
            </a:r>
            <a:r>
              <a:rPr lang="en-US" sz="1800" dirty="0">
                <a:cs typeface="Arial" panose="020B0604020202020204" pitchFamily="34" charset="0"/>
                <a:hlinkClick r:id="rId3" tooltip="Anaesthetic vaporizer"/>
              </a:rPr>
              <a:t>vaporizers</a:t>
            </a:r>
            <a:r>
              <a:rPr lang="en-US" sz="1800" dirty="0">
                <a:cs typeface="Arial" panose="020B0604020202020204" pitchFamily="34" charset="0"/>
              </a:rPr>
              <a:t>, </a:t>
            </a:r>
            <a:r>
              <a:rPr lang="en-US" sz="1800" dirty="0">
                <a:cs typeface="Arial" panose="020B0604020202020204" pitchFamily="34" charset="0"/>
                <a:hlinkClick r:id="rId4" tooltip="Medical ventilator"/>
              </a:rPr>
              <a:t>ventilators</a:t>
            </a:r>
            <a:r>
              <a:rPr lang="en-US" sz="1800" dirty="0">
                <a:cs typeface="Arial" panose="020B0604020202020204" pitchFamily="34" charset="0"/>
              </a:rPr>
              <a:t>, an anesthetic breathing circuit, waste gas scavenging system and pressure gauges. The purpose of the anesthetic machine is to provide anesthetic gas at a constant pressure, oxygen for breathing and to remove carbon dioxide or other waste anesthetic gases</a:t>
            </a:r>
            <a:r>
              <a:rPr lang="en-US" sz="1800" dirty="0" smtClean="0">
                <a:cs typeface="Arial" panose="020B0604020202020204" pitchFamily="34" charset="0"/>
              </a:rPr>
              <a:t>.</a:t>
            </a:r>
          </a:p>
          <a:p>
            <a:pPr marL="0" indent="0" algn="just">
              <a:lnSpc>
                <a:spcPct val="150000"/>
              </a:lnSpc>
              <a:buNone/>
            </a:pPr>
            <a:r>
              <a:rPr lang="en-US" sz="1800" dirty="0">
                <a:cs typeface="Arial" panose="020B0604020202020204" pitchFamily="34" charset="0"/>
              </a:rPr>
              <a:t>	</a:t>
            </a:r>
            <a:r>
              <a:rPr lang="en-US" sz="1800" dirty="0" smtClean="0">
                <a:cs typeface="Arial" panose="020B0604020202020204" pitchFamily="34" charset="0"/>
              </a:rPr>
              <a:t>Airway managing and breathing </a:t>
            </a:r>
            <a:r>
              <a:rPr lang="en-US" sz="1800" dirty="0" err="1" smtClean="0">
                <a:cs typeface="Arial" panose="020B0604020202020204" pitchFamily="34" charset="0"/>
              </a:rPr>
              <a:t>equipments</a:t>
            </a:r>
            <a:r>
              <a:rPr lang="en-US" sz="1800" dirty="0" smtClean="0">
                <a:cs typeface="Arial" panose="020B0604020202020204" pitchFamily="34" charset="0"/>
              </a:rPr>
              <a:t>, monitor, pulse </a:t>
            </a:r>
            <a:r>
              <a:rPr lang="en-US" sz="1800" dirty="0" err="1" smtClean="0">
                <a:cs typeface="Arial" panose="020B0604020202020204" pitchFamily="34" charset="0"/>
              </a:rPr>
              <a:t>oximeter</a:t>
            </a:r>
            <a:r>
              <a:rPr lang="en-US" sz="1800" dirty="0" smtClean="0">
                <a:cs typeface="Arial" panose="020B0604020202020204" pitchFamily="34" charset="0"/>
              </a:rPr>
              <a:t>, Spinal, Epidural needles and catheters for spinal and epidural anesthesia.</a:t>
            </a:r>
          </a:p>
          <a:p>
            <a:pPr marL="0" indent="0" algn="just">
              <a:lnSpc>
                <a:spcPct val="150000"/>
              </a:lnSpc>
              <a:buNone/>
            </a:pPr>
            <a:r>
              <a:rPr lang="en-US" sz="1800" dirty="0">
                <a:cs typeface="Arial" panose="020B0604020202020204" pitchFamily="34" charset="0"/>
              </a:rPr>
              <a:t>	</a:t>
            </a:r>
          </a:p>
        </p:txBody>
      </p:sp>
    </p:spTree>
    <p:extLst>
      <p:ext uri="{BB962C8B-B14F-4D97-AF65-F5344CB8AC3E}">
        <p14:creationId xmlns:p14="http://schemas.microsoft.com/office/powerpoint/2010/main" val="100207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90750"/>
            <a:ext cx="2838450" cy="219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209550"/>
            <a:ext cx="8839200" cy="4572000"/>
          </a:xfrm>
        </p:spPr>
        <p:txBody>
          <a:bodyPr>
            <a:noAutofit/>
          </a:bodyPr>
          <a:lstStyle/>
          <a:p>
            <a:pPr marL="0" indent="0" algn="ctr">
              <a:lnSpc>
                <a:spcPct val="150000"/>
              </a:lnSpc>
              <a:buNone/>
            </a:pPr>
            <a:r>
              <a:rPr lang="en-US" sz="2000" b="1" dirty="0" smtClean="0">
                <a:cs typeface="Arial" panose="020B0604020202020204" pitchFamily="34" charset="0"/>
              </a:rPr>
              <a:t>Monitoring</a:t>
            </a:r>
          </a:p>
          <a:p>
            <a:pPr marL="0" indent="0" algn="just">
              <a:lnSpc>
                <a:spcPct val="150000"/>
              </a:lnSpc>
              <a:buNone/>
            </a:pPr>
            <a:r>
              <a:rPr lang="en-US" sz="1800" dirty="0" smtClean="0">
                <a:cs typeface="Arial" panose="020B0604020202020204" pitchFamily="34" charset="0"/>
              </a:rPr>
              <a:t>Patients </a:t>
            </a:r>
            <a:r>
              <a:rPr lang="en-US" sz="1800" dirty="0">
                <a:cs typeface="Arial" panose="020B0604020202020204" pitchFamily="34" charset="0"/>
              </a:rPr>
              <a:t>under general anesthesia must undergo continuous physiological </a:t>
            </a:r>
            <a:r>
              <a:rPr lang="en-US" sz="1800" dirty="0">
                <a:cs typeface="Arial" panose="020B0604020202020204" pitchFamily="34" charset="0"/>
                <a:hlinkClick r:id="rId3" tooltip="Monitoring (medicine)"/>
              </a:rPr>
              <a:t>monitoring</a:t>
            </a:r>
            <a:r>
              <a:rPr lang="en-US" sz="1800" dirty="0">
                <a:cs typeface="Arial" panose="020B0604020202020204" pitchFamily="34" charset="0"/>
              </a:rPr>
              <a:t> to ensure safety. These include electrocardiography (ECG), heart rate, blood pressure, inspired and expired gases, oxygen saturation of the </a:t>
            </a:r>
            <a:r>
              <a:rPr lang="en-US" sz="1800" dirty="0" smtClean="0">
                <a:cs typeface="Arial" panose="020B0604020202020204" pitchFamily="34" charset="0"/>
              </a:rPr>
              <a:t>blood (pulse </a:t>
            </a:r>
            <a:r>
              <a:rPr lang="en-US" sz="1800" dirty="0" err="1">
                <a:cs typeface="Arial" panose="020B0604020202020204" pitchFamily="34" charset="0"/>
              </a:rPr>
              <a:t>oximetry</a:t>
            </a:r>
            <a:r>
              <a:rPr lang="en-US" sz="1800" dirty="0">
                <a:cs typeface="Arial" panose="020B0604020202020204" pitchFamily="34" charset="0"/>
              </a:rPr>
              <a:t>), and temperature</a:t>
            </a:r>
            <a:r>
              <a:rPr lang="en-US" sz="1800" dirty="0" smtClean="0">
                <a:cs typeface="Arial" panose="020B0604020202020204" pitchFamily="34" charset="0"/>
              </a:rPr>
              <a:t>.</a:t>
            </a:r>
          </a:p>
          <a:p>
            <a:pPr marL="0" indent="0" algn="just">
              <a:lnSpc>
                <a:spcPct val="150000"/>
              </a:lnSpc>
              <a:buNone/>
            </a:pPr>
            <a:r>
              <a:rPr lang="en-US" sz="1800" dirty="0" smtClean="0">
                <a:cs typeface="Arial" panose="020B0604020202020204" pitchFamily="34" charset="0"/>
              </a:rPr>
              <a:t>For </a:t>
            </a:r>
            <a:r>
              <a:rPr lang="en-US" sz="1800" dirty="0">
                <a:cs typeface="Arial" panose="020B0604020202020204" pitchFamily="34" charset="0"/>
              </a:rPr>
              <a:t>more invasive surgery, monitoring may also </a:t>
            </a:r>
            <a:endParaRPr lang="en-US" sz="1800" dirty="0" smtClean="0">
              <a:cs typeface="Arial" panose="020B0604020202020204" pitchFamily="34" charset="0"/>
            </a:endParaRPr>
          </a:p>
          <a:p>
            <a:pPr marL="0" indent="0" algn="just">
              <a:lnSpc>
                <a:spcPct val="150000"/>
              </a:lnSpc>
              <a:buNone/>
            </a:pPr>
            <a:r>
              <a:rPr lang="en-US" sz="1800" dirty="0" smtClean="0">
                <a:cs typeface="Arial" panose="020B0604020202020204" pitchFamily="34" charset="0"/>
              </a:rPr>
              <a:t>include </a:t>
            </a:r>
            <a:r>
              <a:rPr lang="en-US" sz="1800" dirty="0">
                <a:cs typeface="Arial" panose="020B0604020202020204" pitchFamily="34" charset="0"/>
              </a:rPr>
              <a:t>temperature, urine output, blood pressure</a:t>
            </a:r>
            <a:r>
              <a:rPr lang="en-US" sz="1800" dirty="0" smtClean="0">
                <a:cs typeface="Arial" panose="020B0604020202020204" pitchFamily="34" charset="0"/>
              </a:rPr>
              <a:t>,</a:t>
            </a:r>
          </a:p>
          <a:p>
            <a:pPr marL="0" indent="0" algn="just">
              <a:lnSpc>
                <a:spcPct val="150000"/>
              </a:lnSpc>
              <a:buNone/>
            </a:pPr>
            <a:r>
              <a:rPr lang="en-US" sz="1800" dirty="0" smtClean="0">
                <a:cs typeface="Arial" panose="020B0604020202020204" pitchFamily="34" charset="0"/>
                <a:hlinkClick r:id="rId4" tooltip="Central venous pressure"/>
              </a:rPr>
              <a:t>central </a:t>
            </a:r>
            <a:r>
              <a:rPr lang="en-US" sz="1800" dirty="0">
                <a:cs typeface="Arial" panose="020B0604020202020204" pitchFamily="34" charset="0"/>
                <a:hlinkClick r:id="rId4" tooltip="Central venous pressure"/>
              </a:rPr>
              <a:t>venous pressure</a:t>
            </a:r>
            <a:r>
              <a:rPr lang="en-US" sz="1800" dirty="0">
                <a:cs typeface="Arial" panose="020B0604020202020204" pitchFamily="34" charset="0"/>
              </a:rPr>
              <a:t>, </a:t>
            </a:r>
            <a:r>
              <a:rPr lang="en-US" sz="1800" dirty="0">
                <a:cs typeface="Arial" panose="020B0604020202020204" pitchFamily="34" charset="0"/>
                <a:hlinkClick r:id="rId5" tooltip="Pulmonary artery pressure"/>
              </a:rPr>
              <a:t>pulmonary artery </a:t>
            </a:r>
            <a:r>
              <a:rPr lang="en-US" sz="1800" dirty="0" smtClean="0">
                <a:cs typeface="Arial" panose="020B0604020202020204" pitchFamily="34" charset="0"/>
                <a:hlinkClick r:id="rId5" tooltip="Pulmonary artery pressure"/>
              </a:rPr>
              <a:t>pressure</a:t>
            </a:r>
            <a:endParaRPr lang="en-US" sz="1800" dirty="0" smtClean="0">
              <a:cs typeface="Arial" panose="020B0604020202020204" pitchFamily="34" charset="0"/>
            </a:endParaRPr>
          </a:p>
          <a:p>
            <a:pPr marL="0" indent="0" algn="just">
              <a:lnSpc>
                <a:spcPct val="150000"/>
              </a:lnSpc>
              <a:buNone/>
            </a:pPr>
            <a:r>
              <a:rPr lang="en-US" sz="1800" dirty="0" smtClean="0">
                <a:cs typeface="Arial" panose="020B0604020202020204" pitchFamily="34" charset="0"/>
              </a:rPr>
              <a:t>and</a:t>
            </a:r>
            <a:r>
              <a:rPr lang="en-US" sz="1800" dirty="0">
                <a:cs typeface="Arial" panose="020B0604020202020204" pitchFamily="34" charset="0"/>
              </a:rPr>
              <a:t> </a:t>
            </a:r>
            <a:r>
              <a:rPr lang="en-US" sz="1800" dirty="0">
                <a:cs typeface="Arial" panose="020B0604020202020204" pitchFamily="34" charset="0"/>
                <a:hlinkClick r:id="rId6" tooltip="Pulmonary wedge pressure"/>
              </a:rPr>
              <a:t>pulmonary artery occlusion pressure</a:t>
            </a:r>
            <a:r>
              <a:rPr lang="en-US" sz="1800" dirty="0">
                <a:cs typeface="Arial" panose="020B0604020202020204" pitchFamily="34" charset="0"/>
              </a:rPr>
              <a:t>, </a:t>
            </a:r>
            <a:r>
              <a:rPr lang="en-US" sz="1800" dirty="0">
                <a:cs typeface="Arial" panose="020B0604020202020204" pitchFamily="34" charset="0"/>
                <a:hlinkClick r:id="rId7" tooltip="Cardiac output"/>
              </a:rPr>
              <a:t>cardiac output</a:t>
            </a:r>
            <a:r>
              <a:rPr lang="en-US" sz="1800" dirty="0">
                <a:cs typeface="Arial" panose="020B0604020202020204" pitchFamily="34" charset="0"/>
              </a:rPr>
              <a:t>, </a:t>
            </a:r>
            <a:endParaRPr lang="en-US" sz="1800" dirty="0" smtClean="0">
              <a:cs typeface="Arial" panose="020B0604020202020204" pitchFamily="34" charset="0"/>
            </a:endParaRPr>
          </a:p>
          <a:p>
            <a:pPr marL="0" indent="0" algn="just">
              <a:lnSpc>
                <a:spcPct val="150000"/>
              </a:lnSpc>
              <a:buNone/>
            </a:pPr>
            <a:r>
              <a:rPr lang="en-US" sz="1800" dirty="0" smtClean="0">
                <a:cs typeface="Arial" panose="020B0604020202020204" pitchFamily="34" charset="0"/>
                <a:hlinkClick r:id="rId8" tooltip="Bispectral index"/>
              </a:rPr>
              <a:t>cerebral </a:t>
            </a:r>
            <a:r>
              <a:rPr lang="en-US" sz="1800" dirty="0">
                <a:cs typeface="Arial" panose="020B0604020202020204" pitchFamily="34" charset="0"/>
                <a:hlinkClick r:id="rId8" tooltip="Bispectral index"/>
              </a:rPr>
              <a:t>activity</a:t>
            </a:r>
            <a:r>
              <a:rPr lang="en-US" sz="1800" dirty="0">
                <a:cs typeface="Arial" panose="020B0604020202020204" pitchFamily="34" charset="0"/>
              </a:rPr>
              <a:t>, and neuromuscular function. </a:t>
            </a:r>
          </a:p>
        </p:txBody>
      </p:sp>
    </p:spTree>
    <p:extLst>
      <p:ext uri="{BB962C8B-B14F-4D97-AF65-F5344CB8AC3E}">
        <p14:creationId xmlns:p14="http://schemas.microsoft.com/office/powerpoint/2010/main" val="194478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3288</Words>
  <Application>Microsoft Office PowerPoint</Application>
  <PresentationFormat>On-screen Show (16:9)</PresentationFormat>
  <Paragraphs>287</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Anesthesia</vt:lpstr>
      <vt:lpstr>Definition</vt:lpstr>
      <vt:lpstr>Types</vt:lpstr>
      <vt:lpstr>Technique</vt:lpstr>
      <vt:lpstr>PowerPoint Presentation</vt:lpstr>
      <vt:lpstr>PREMEDICATION</vt:lpstr>
      <vt:lpstr>PowerPoint Presentation</vt:lpstr>
      <vt:lpstr>Equipment</vt:lpstr>
      <vt:lpstr>PowerPoint Presentation</vt:lpstr>
      <vt:lpstr>Assessment of airway </vt:lpstr>
      <vt:lpstr>PowerPoint Presentation</vt:lpstr>
      <vt:lpstr>PowerPoint Presentation</vt:lpstr>
      <vt:lpstr>PowerPoint Presentation</vt:lpstr>
      <vt:lpstr>PowerPoint Presentation</vt:lpstr>
      <vt:lpstr>PowerPoint Presentation</vt:lpstr>
      <vt:lpstr>Guedel's classification</vt:lpstr>
      <vt:lpstr>PowerPoint Presentation</vt:lpstr>
      <vt:lpstr>PowerPoint Presentation</vt:lpstr>
      <vt:lpstr>PowerPoint Presentation</vt:lpstr>
      <vt:lpstr>PowerPoint Presentation</vt:lpstr>
      <vt:lpstr>PowerPoint Presentation</vt:lpstr>
      <vt:lpstr>Nitrous Oxide</vt:lpstr>
      <vt:lpstr>Nitrous Oxide</vt:lpstr>
      <vt:lpstr>PowerPoint Presentation</vt:lpstr>
      <vt:lpstr>Halothane</vt:lpstr>
      <vt:lpstr>PowerPoint Presentation</vt:lpstr>
      <vt:lpstr>ISOFLURANE</vt:lpstr>
      <vt:lpstr>DESFLURANE</vt:lpstr>
      <vt:lpstr>SEVOFLURANE</vt:lpstr>
      <vt:lpstr>Xenon</vt:lpstr>
      <vt:lpstr>PowerPoint Presentation</vt:lpstr>
      <vt:lpstr>INTRAVENOUS ANAESTHETIC AGENTS </vt:lpstr>
      <vt:lpstr>THIOPENTONE SODIUM</vt:lpstr>
      <vt:lpstr>PowerPoint Presentation</vt:lpstr>
      <vt:lpstr>PROPOFOL</vt:lpstr>
      <vt:lpstr>PowerPoint Presentation</vt:lpstr>
      <vt:lpstr>ETOMIDATE </vt:lpstr>
      <vt:lpstr>KETAMINE HYDROCHLORIDE </vt:lpstr>
      <vt:lpstr>PowerPoint Presentation</vt:lpstr>
      <vt:lpstr>PowerPoint Presentation</vt:lpstr>
      <vt:lpstr>LOCAL ANAESTHETICS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dc:title>
  <dc:creator>Nitin Biswas</dc:creator>
  <cp:lastModifiedBy>Nitin Biswas</cp:lastModifiedBy>
  <cp:revision>172</cp:revision>
  <dcterms:created xsi:type="dcterms:W3CDTF">2006-08-16T00:00:00Z</dcterms:created>
  <dcterms:modified xsi:type="dcterms:W3CDTF">2020-05-08T17:00:44Z</dcterms:modified>
</cp:coreProperties>
</file>