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57" r:id="rId3"/>
    <p:sldId id="258" r:id="rId4"/>
    <p:sldId id="261" r:id="rId5"/>
    <p:sldId id="260" r:id="rId6"/>
    <p:sldId id="262" r:id="rId7"/>
    <p:sldId id="263" r:id="rId8"/>
    <p:sldId id="271" r:id="rId9"/>
    <p:sldId id="265" r:id="rId10"/>
    <p:sldId id="266" r:id="rId11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B9D"/>
    <a:srgbClr val="FFFFFF"/>
    <a:srgbClr val="2F6C5F"/>
    <a:srgbClr val="140724"/>
    <a:srgbClr val="2E1151"/>
    <a:srgbClr val="5569B9"/>
    <a:srgbClr val="34F4FD"/>
    <a:srgbClr val="DCDCCF"/>
    <a:srgbClr val="6B8EA2"/>
    <a:srgbClr val="7195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2023/4/6</a:t>
            </a:fld>
            <a:endParaRPr lang="zh-CN" altLang="en-US"/>
          </a:p>
        </p:txBody>
      </p:sp>
      <p:sp>
        <p:nvSpPr>
          <p:cNvPr id="104873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72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7F25A8C7-CC1A-4A08-9B4B-31F43B054C7F}" type="datetimeFigureOut">
              <a:rPr lang="zh-CN" altLang="en-US" smtClean="0"/>
              <a:pPr/>
              <a:t>2023/4/6</a:t>
            </a:fld>
            <a:endParaRPr lang="zh-CN" altLang="en-US"/>
          </a:p>
        </p:txBody>
      </p:sp>
      <p:sp>
        <p:nvSpPr>
          <p:cNvPr id="104872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2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3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73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F9E1B693-632D-4080-9CF6-EA28B66DC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75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67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7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6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677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04867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2023/4/6</a:t>
            </a:fld>
            <a:endParaRPr lang="zh-CN" altLang="en-US" dirty="0"/>
          </a:p>
        </p:txBody>
      </p:sp>
      <p:sp>
        <p:nvSpPr>
          <p:cNvPr id="104867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2023/4/6</a:t>
            </a:fld>
            <a:endParaRPr lang="zh-CN" altLang="en-US"/>
          </a:p>
        </p:txBody>
      </p:sp>
      <p:sp>
        <p:nvSpPr>
          <p:cNvPr id="10487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12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514436">
            <a:off x="6300718" y="-2601021"/>
            <a:ext cx="8977380" cy="5533714"/>
          </a:xfrm>
          <a:prstGeom prst="rect">
            <a:avLst/>
          </a:prstGeom>
        </p:spPr>
      </p:pic>
      <p:pic>
        <p:nvPicPr>
          <p:cNvPr id="2097154" name="图片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514436">
            <a:off x="-3474272" y="5204830"/>
            <a:ext cx="8977380" cy="5533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矩形 2"/>
          <p:cNvSpPr/>
          <p:nvPr userDrawn="1"/>
        </p:nvSpPr>
        <p:spPr>
          <a:xfrm>
            <a:off x="337499" y="279742"/>
            <a:ext cx="11517001" cy="62988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48708" name="等腰三角形 5"/>
          <p:cNvSpPr>
            <a:spLocks noChangeAspect="1"/>
          </p:cNvSpPr>
          <p:nvPr userDrawn="1"/>
        </p:nvSpPr>
        <p:spPr>
          <a:xfrm flipV="1">
            <a:off x="5916046" y="279742"/>
            <a:ext cx="359906" cy="3102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Tm="2000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advTm="2000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56213" y="0"/>
            <a:ext cx="5435788" cy="6858003"/>
          </a:xfrm>
          <a:custGeom>
            <a:avLst/>
            <a:gdLst>
              <a:gd name="connsiteX0" fmla="*/ 2130130 w 5435788"/>
              <a:gd name="connsiteY0" fmla="*/ 0 h 6858002"/>
              <a:gd name="connsiteX1" fmla="*/ 5435788 w 5435788"/>
              <a:gd name="connsiteY1" fmla="*/ 0 h 6858002"/>
              <a:gd name="connsiteX2" fmla="*/ 5435788 w 5435788"/>
              <a:gd name="connsiteY2" fmla="*/ 6858002 h 6858002"/>
              <a:gd name="connsiteX3" fmla="*/ 0 w 543578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88" h="6858002">
                <a:moveTo>
                  <a:pt x="2130130" y="0"/>
                </a:moveTo>
                <a:lnTo>
                  <a:pt x="5435788" y="0"/>
                </a:lnTo>
                <a:lnTo>
                  <a:pt x="5435788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slow" advTm="5000" p14:dur="3000"/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矩形 1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accent1">
                  <a:lumMod val="5000"/>
                  <a:lumOff val="95000"/>
                  <a:alpha val="19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advClick="0" advTm="1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8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2023/4/6</a:t>
            </a:fld>
            <a:endParaRPr lang="zh-CN" altLang="en-US" dirty="0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2023/4/6</a:t>
            </a:fld>
            <a:endParaRPr lang="zh-CN" altLang="en-US"/>
          </a:p>
        </p:txBody>
      </p:sp>
      <p:sp>
        <p:nvSpPr>
          <p:cNvPr id="104869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694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14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15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1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2023/4/6</a:t>
            </a:fld>
            <a:endParaRPr lang="zh-CN" altLang="en-US"/>
          </a:p>
        </p:txBody>
      </p:sp>
      <p:sp>
        <p:nvSpPr>
          <p:cNvPr id="104871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96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697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9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69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0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2023/4/6</a:t>
            </a:fld>
            <a:endParaRPr lang="zh-CN" altLang="en-US"/>
          </a:p>
        </p:txBody>
      </p:sp>
      <p:sp>
        <p:nvSpPr>
          <p:cNvPr id="104870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104868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2023/4/6</a:t>
            </a:fld>
            <a:endParaRPr lang="zh-CN" altLang="en-US"/>
          </a:p>
        </p:txBody>
      </p:sp>
      <p:sp>
        <p:nvSpPr>
          <p:cNvPr id="104868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685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2023/4/6</a:t>
            </a:fld>
            <a:endParaRPr lang="zh-CN" altLang="en-US"/>
          </a:p>
        </p:txBody>
      </p:sp>
      <p:sp>
        <p:nvSpPr>
          <p:cNvPr id="104870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721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1048722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72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2023/4/6</a:t>
            </a:fld>
            <a:endParaRPr lang="zh-CN" altLang="en-US" dirty="0"/>
          </a:p>
        </p:txBody>
      </p:sp>
      <p:sp>
        <p:nvSpPr>
          <p:cNvPr id="104872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2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68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8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2023/4/6</a:t>
            </a:fld>
            <a:endParaRPr lang="zh-CN" altLang="en-US"/>
          </a:p>
        </p:txBody>
      </p:sp>
      <p:sp>
        <p:nvSpPr>
          <p:cNvPr id="104868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2023/4/6</a:t>
            </a:fld>
            <a:endParaRPr lang="zh-CN" altLang="en-US" dirty="0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581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extBox 1048671"/>
          <p:cNvSpPr txBox="1"/>
          <p:nvPr/>
        </p:nvSpPr>
        <p:spPr>
          <a:xfrm>
            <a:off x="2305717" y="1469780"/>
            <a:ext cx="7580566" cy="92964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Smt. Vimladevi ayurvedic medical college and hospital. Wandhari, chandrapur</a:t>
            </a:r>
            <a:endParaRPr lang="en-GB" sz="2800">
              <a:solidFill>
                <a:srgbClr val="800000"/>
              </a:solidFill>
            </a:endParaRPr>
          </a:p>
        </p:txBody>
      </p:sp>
      <p:sp>
        <p:nvSpPr>
          <p:cNvPr id="1048673" name="TextBox 1048672"/>
          <p:cNvSpPr txBox="1"/>
          <p:nvPr/>
        </p:nvSpPr>
        <p:spPr>
          <a:xfrm>
            <a:off x="3127703" y="2945345"/>
            <a:ext cx="5451384" cy="176784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Subject:- Dravyaguna</a:t>
            </a:r>
            <a:endParaRPr lang="en-GB" sz="2800">
              <a:solidFill>
                <a:srgbClr val="000000"/>
              </a:solidFill>
            </a:endParaRPr>
          </a:p>
          <a:p>
            <a:r>
              <a:rPr lang="en-US" sz="2800" b="1">
                <a:solidFill>
                  <a:srgbClr val="000000"/>
                </a:solidFill>
              </a:rPr>
              <a:t>Topic :- Brahmi</a:t>
            </a:r>
            <a:endParaRPr lang="en-GB" sz="2800">
              <a:solidFill>
                <a:srgbClr val="000000"/>
              </a:solidFill>
            </a:endParaRPr>
          </a:p>
          <a:p>
            <a:r>
              <a:rPr lang="en-US" sz="2800" b="1">
                <a:solidFill>
                  <a:srgbClr val="000000"/>
                </a:solidFill>
              </a:rPr>
              <a:t>Guided by:- Dr. Sandip kamble</a:t>
            </a:r>
            <a:endParaRPr lang="en-GB" sz="2800">
              <a:solidFill>
                <a:srgbClr val="000000"/>
              </a:solidFill>
            </a:endParaRPr>
          </a:p>
          <a:p>
            <a:r>
              <a:rPr lang="en-US" sz="2800" b="1">
                <a:solidFill>
                  <a:srgbClr val="000000"/>
                </a:solidFill>
              </a:rPr>
              <a:t>                     Dr. Vinod ganure</a:t>
            </a:r>
            <a:endParaRPr lang="en-GB" sz="28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_3"/>
          <p:cNvSpPr/>
          <p:nvPr/>
        </p:nvSpPr>
        <p:spPr>
          <a:xfrm>
            <a:off x="2831148" y="2313305"/>
            <a:ext cx="6529705" cy="10147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 smtClean="0">
                <a:solidFill>
                  <a:srgbClr val="6F6B9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Thank YOU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PA-_3"/>
          <p:cNvSpPr/>
          <p:nvPr>
            <p:custDataLst>
              <p:tags r:id="rId2"/>
            </p:custDataLst>
          </p:nvPr>
        </p:nvSpPr>
        <p:spPr>
          <a:xfrm>
            <a:off x="1013143" y="3044508"/>
            <a:ext cx="3550920" cy="76835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6F6B9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1048664" name="Rounded Rectangle 1048663"/>
          <p:cNvSpPr/>
          <p:nvPr/>
        </p:nvSpPr>
        <p:spPr>
          <a:xfrm>
            <a:off x="4576903" y="1159599"/>
            <a:ext cx="6421018" cy="4415657"/>
          </a:xfrm>
          <a:prstGeom prst="roundRect">
            <a:avLst/>
          </a:prstGeom>
          <a:solidFill>
            <a:srgbClr val="FFE5E5"/>
          </a:solidFill>
          <a:ln w="50800">
            <a:solidFill>
              <a:srgbClr val="FFE5E5"/>
            </a:solidFill>
            <a:prstDash val="solid"/>
          </a:ln>
        </p:spPr>
        <p:txBody>
          <a:bodyPr anchor="ctr"/>
          <a:lstStyle/>
          <a:p>
            <a:pPr algn="ctr"/>
            <a:endParaRPr lang="en-GB"/>
          </a:p>
        </p:txBody>
      </p:sp>
      <p:sp>
        <p:nvSpPr>
          <p:cNvPr id="1048665" name="TextBox 1048664"/>
          <p:cNvSpPr txBox="1"/>
          <p:nvPr/>
        </p:nvSpPr>
        <p:spPr>
          <a:xfrm>
            <a:off x="5432227" y="1706880"/>
            <a:ext cx="4697527" cy="3202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b="1">
                <a:solidFill>
                  <a:srgbClr val="993300"/>
                </a:solidFill>
              </a:rPr>
              <a:t>Introduction</a:t>
            </a:r>
            <a:endParaRPr lang="en-GB" sz="3000" b="1">
              <a:solidFill>
                <a:srgbClr val="9933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>
                <a:solidFill>
                  <a:srgbClr val="993300"/>
                </a:solidFill>
              </a:rPr>
              <a:t>Morphology</a:t>
            </a:r>
            <a:endParaRPr lang="en-GB" sz="3000" b="1">
              <a:solidFill>
                <a:srgbClr val="9933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>
                <a:solidFill>
                  <a:srgbClr val="993300"/>
                </a:solidFill>
              </a:rPr>
              <a:t>Attributes</a:t>
            </a:r>
            <a:endParaRPr lang="en-GB" sz="3000" b="1">
              <a:solidFill>
                <a:srgbClr val="9933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>
                <a:solidFill>
                  <a:srgbClr val="993300"/>
                </a:solidFill>
              </a:rPr>
              <a:t>Action and uses</a:t>
            </a:r>
            <a:endParaRPr lang="en-GB" sz="3000" b="1">
              <a:solidFill>
                <a:srgbClr val="9933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>
                <a:solidFill>
                  <a:srgbClr val="993300"/>
                </a:solidFill>
              </a:rPr>
              <a:t>Kalpa and dose</a:t>
            </a:r>
            <a:endParaRPr lang="en-GB" sz="3000" b="1">
              <a:solidFill>
                <a:srgbClr val="9933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>
                <a:solidFill>
                  <a:srgbClr val="993300"/>
                </a:solidFill>
              </a:rPr>
              <a:t>Chemical composition</a:t>
            </a:r>
            <a:endParaRPr lang="en-GB" sz="3000" b="1">
              <a:solidFill>
                <a:srgbClr val="9933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>
                <a:solidFill>
                  <a:srgbClr val="993300"/>
                </a:solidFill>
              </a:rPr>
              <a:t>Modern research</a:t>
            </a:r>
            <a:endParaRPr lang="en-GB" sz="3000" b="1">
              <a:solidFill>
                <a:srgbClr val="9933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extBox 1048667"/>
          <p:cNvSpPr txBox="1"/>
          <p:nvPr/>
        </p:nvSpPr>
        <p:spPr>
          <a:xfrm>
            <a:off x="4096000" y="1063834"/>
            <a:ext cx="4000000" cy="650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900" b="1">
                <a:solidFill>
                  <a:srgbClr val="330066"/>
                </a:solidFill>
              </a:rPr>
              <a:t>Introduction</a:t>
            </a:r>
            <a:endParaRPr lang="en-GB" sz="3900" b="1">
              <a:solidFill>
                <a:srgbClr val="330066"/>
              </a:solidFill>
            </a:endParaRPr>
          </a:p>
        </p:txBody>
      </p:sp>
      <p:sp>
        <p:nvSpPr>
          <p:cNvPr id="1048669" name="TextBox 1048668"/>
          <p:cNvSpPr txBox="1"/>
          <p:nvPr/>
        </p:nvSpPr>
        <p:spPr>
          <a:xfrm>
            <a:off x="2884516" y="1916264"/>
            <a:ext cx="6053155" cy="34442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>
                <a:solidFill>
                  <a:srgbClr val="808080"/>
                </a:solidFill>
              </a:rPr>
              <a:t>Family:- Brahmi kula (scrophulariaceae)</a:t>
            </a:r>
            <a:endParaRPr lang="en-GB" sz="2800" b="1">
              <a:solidFill>
                <a:srgbClr val="80808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>
                <a:solidFill>
                  <a:srgbClr val="808080"/>
                </a:solidFill>
              </a:rPr>
              <a:t>Latin name:- Bacopa monnieri</a:t>
            </a:r>
            <a:endParaRPr lang="en-GB" sz="2800" b="1">
              <a:solidFill>
                <a:srgbClr val="80808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>
                <a:solidFill>
                  <a:srgbClr val="808080"/>
                </a:solidFill>
              </a:rPr>
              <a:t>Synonyms:- soumya,vaidhatree, manduki etc.</a:t>
            </a:r>
            <a:endParaRPr lang="en-GB" sz="2800" b="1">
              <a:solidFill>
                <a:srgbClr val="80808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>
                <a:solidFill>
                  <a:srgbClr val="808080"/>
                </a:solidFill>
              </a:rPr>
              <a:t>Regional name:- Brahmi</a:t>
            </a:r>
            <a:endParaRPr lang="en-GB" sz="2800" b="1">
              <a:solidFill>
                <a:srgbClr val="80808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>
                <a:solidFill>
                  <a:srgbClr val="808080"/>
                </a:solidFill>
              </a:rPr>
              <a:t>Habitat:- marshy places</a:t>
            </a:r>
            <a:endParaRPr lang="en-GB" sz="2800" b="1">
              <a:solidFill>
                <a:srgbClr val="80808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>
                <a:solidFill>
                  <a:srgbClr val="808080"/>
                </a:solidFill>
              </a:rPr>
              <a:t>Upyuktanga :- leaf.</a:t>
            </a:r>
            <a:endParaRPr lang="en-GB" sz="2800" b="1">
              <a:solidFill>
                <a:srgbClr val="80808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PA-文本框 2"/>
          <p:cNvSpPr txBox="1"/>
          <p:nvPr>
            <p:custDataLst>
              <p:tags r:id="rId2"/>
            </p:custDataLst>
          </p:nvPr>
        </p:nvSpPr>
        <p:spPr>
          <a:xfrm>
            <a:off x="797792" y="711517"/>
            <a:ext cx="2938780" cy="7010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4100" b="1" dirty="0">
                <a:solidFill>
                  <a:srgbClr val="330066"/>
                </a:solidFill>
                <a:cs typeface="+mn-ea"/>
                <a:sym typeface="+mn-lt"/>
              </a:rPr>
              <a:t>Morphology</a:t>
            </a:r>
            <a:endParaRPr lang="zh-CN" sz="4100" b="1" dirty="0">
              <a:solidFill>
                <a:srgbClr val="330066"/>
              </a:solidFill>
              <a:cs typeface="+mn-ea"/>
              <a:sym typeface="+mn-lt"/>
            </a:endParaRPr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982720" y="1923337"/>
            <a:ext cx="4662041" cy="3011324"/>
          </a:xfrm>
          <a:prstGeom prst="rect">
            <a:avLst/>
          </a:prstGeom>
        </p:spPr>
      </p:pic>
      <p:sp>
        <p:nvSpPr>
          <p:cNvPr id="1048656" name="TextBox 1048655"/>
          <p:cNvSpPr txBox="1"/>
          <p:nvPr/>
        </p:nvSpPr>
        <p:spPr>
          <a:xfrm>
            <a:off x="490424" y="2340684"/>
            <a:ext cx="6492296" cy="3202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b="1">
                <a:solidFill>
                  <a:srgbClr val="808080"/>
                </a:solidFill>
              </a:rPr>
              <a:t>A creeper that spreads on the ground</a:t>
            </a:r>
            <a:endParaRPr lang="en-GB" sz="3000" b="1">
              <a:solidFill>
                <a:srgbClr val="80808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>
                <a:solidFill>
                  <a:srgbClr val="808080"/>
                </a:solidFill>
              </a:rPr>
              <a:t>Leaf:- margins entire, sessile, with small black spots on it,fleshy ovate soft and smooth</a:t>
            </a:r>
            <a:endParaRPr lang="en-GB" sz="3000" b="1">
              <a:solidFill>
                <a:srgbClr val="80808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b="1">
                <a:solidFill>
                  <a:srgbClr val="808080"/>
                </a:solidFill>
              </a:rPr>
              <a:t>Flower:- purple, whitish or pink. Five to seven leaves at each node</a:t>
            </a:r>
            <a:endParaRPr lang="en-GB" sz="3000" b="1">
              <a:solidFill>
                <a:srgbClr val="80808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0486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330066"/>
                </a:solidFill>
              </a:rPr>
              <a:t>Attributes</a:t>
            </a:r>
            <a:endParaRPr lang="en-GB" b="1">
              <a:solidFill>
                <a:srgbClr val="330066"/>
              </a:solidFill>
            </a:endParaRPr>
          </a:p>
        </p:txBody>
      </p:sp>
      <p:sp>
        <p:nvSpPr>
          <p:cNvPr id="1048662" name="Content Placeholder 10486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/>
              <a:t>Rasa:- Tikta, kashaya, madhura</a:t>
            </a:r>
            <a:endParaRPr lang="en-GB" sz="3000" b="1"/>
          </a:p>
          <a:p>
            <a:r>
              <a:rPr lang="en-US" sz="3000" b="1"/>
              <a:t>Guna:- laghu,sara</a:t>
            </a:r>
            <a:endParaRPr lang="en-GB" sz="3000" b="1"/>
          </a:p>
          <a:p>
            <a:r>
              <a:rPr lang="en-US" sz="3000" b="1"/>
              <a:t>Veerya:- sheeta</a:t>
            </a:r>
            <a:endParaRPr lang="en-GB" sz="3000" b="1"/>
          </a:p>
          <a:p>
            <a:r>
              <a:rPr lang="en-US" sz="3000" b="1"/>
              <a:t>Vipaka:- madhura</a:t>
            </a:r>
            <a:endParaRPr lang="en-GB" sz="3000" b="1"/>
          </a:p>
          <a:p>
            <a:r>
              <a:rPr lang="en-US" sz="3000" b="1"/>
              <a:t>Prabhava:- unmada and apasmaranashana</a:t>
            </a:r>
            <a:endParaRPr lang="en-GB" sz="3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PA-六边形 9"/>
          <p:cNvSpPr/>
          <p:nvPr>
            <p:custDataLst>
              <p:tags r:id="rId2"/>
            </p:custDataLst>
          </p:nvPr>
        </p:nvSpPr>
        <p:spPr>
          <a:xfrm rot="5400000">
            <a:off x="356870" y="633095"/>
            <a:ext cx="454025" cy="403860"/>
          </a:xfrm>
          <a:prstGeom prst="hexagon">
            <a:avLst/>
          </a:prstGeom>
          <a:solidFill>
            <a:srgbClr val="6F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8614" name="PA-文本框 2"/>
          <p:cNvSpPr txBox="1"/>
          <p:nvPr>
            <p:custDataLst>
              <p:tags r:id="rId3"/>
            </p:custDataLst>
          </p:nvPr>
        </p:nvSpPr>
        <p:spPr>
          <a:xfrm>
            <a:off x="834208" y="666433"/>
            <a:ext cx="2799080" cy="5232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9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Action and uses</a:t>
            </a:r>
            <a:endParaRPr lang="zh-CN" sz="29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615" name="TextBox 1048614"/>
          <p:cNvSpPr txBox="1"/>
          <p:nvPr/>
        </p:nvSpPr>
        <p:spPr>
          <a:xfrm>
            <a:off x="583882" y="1749013"/>
            <a:ext cx="9883029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Doshaghnata:- vatashaman, pittashaman, kaphaghna.</a:t>
            </a:r>
            <a:endParaRPr lang="en-GB" sz="3200" b="1">
              <a:solidFill>
                <a:srgbClr val="000000"/>
              </a:solidFill>
            </a:endParaRPr>
          </a:p>
        </p:txBody>
      </p:sp>
      <p:sp>
        <p:nvSpPr>
          <p:cNvPr id="1048616" name="TextBox 1048615"/>
          <p:cNvSpPr txBox="1"/>
          <p:nvPr/>
        </p:nvSpPr>
        <p:spPr>
          <a:xfrm>
            <a:off x="583881" y="2678431"/>
            <a:ext cx="9410567" cy="15011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100" b="1">
                <a:solidFill>
                  <a:srgbClr val="000000"/>
                </a:solidFill>
              </a:rPr>
              <a:t>Local:- leaf juice is massaged to joints in amavata</a:t>
            </a:r>
            <a:endParaRPr lang="en-GB" sz="3100" b="1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100" b="1">
                <a:solidFill>
                  <a:srgbClr val="000000"/>
                </a:solidFill>
              </a:rPr>
              <a:t>Internal :- stambhana due to kashaya and sheeta guna, used in atisara</a:t>
            </a:r>
            <a:endParaRPr lang="en-GB" sz="3100" b="1">
              <a:solidFill>
                <a:srgbClr val="000000"/>
              </a:solidFill>
            </a:endParaRPr>
          </a:p>
        </p:txBody>
      </p:sp>
      <p:sp>
        <p:nvSpPr>
          <p:cNvPr id="1048617" name="TextBox 1048616"/>
          <p:cNvSpPr txBox="1"/>
          <p:nvPr/>
        </p:nvSpPr>
        <p:spPr>
          <a:xfrm>
            <a:off x="272921" y="4547648"/>
            <a:ext cx="11610978" cy="535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>
                <a:solidFill>
                  <a:srgbClr val="000000"/>
                </a:solidFill>
              </a:rPr>
              <a:t>Pranavaha:-  usefull in children suffering from cough and coryza</a:t>
            </a:r>
            <a:endParaRPr lang="en-GB" sz="30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extBox 1048735"/>
          <p:cNvSpPr txBox="1"/>
          <p:nvPr/>
        </p:nvSpPr>
        <p:spPr>
          <a:xfrm>
            <a:off x="579590" y="1078230"/>
            <a:ext cx="11055275" cy="4917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</a:rPr>
              <a:t>Rasa- raktavaha:-  acts as hridya and raktabharvardhak when given in small dose</a:t>
            </a:r>
            <a:endParaRPr lang="en-GB" sz="3200" b="1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</a:rPr>
              <a:t>Majjavaha:- Unmada and apasmara- it is useful to nourish the brain and nerve plexus to pacify mind. It removes mental weakness</a:t>
            </a:r>
            <a:endParaRPr lang="en-GB" sz="3200" b="1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</a:rPr>
              <a:t>Mootravaha:- Brahmi growing in anupadesha increases kleda and other secretions in the body and acts as diuretic</a:t>
            </a:r>
            <a:endParaRPr lang="en-GB" sz="3200" b="1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>
                <a:solidFill>
                  <a:srgbClr val="000000"/>
                </a:solidFill>
              </a:rPr>
              <a:t>Rasayana:- increases rasadi dhatus due to its madhura rasavipaka and hence acts as rasayana</a:t>
            </a:r>
            <a:endParaRPr lang="en-GB" sz="32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0487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330066"/>
                </a:solidFill>
              </a:rPr>
              <a:t>Kalpa and dose</a:t>
            </a:r>
            <a:endParaRPr lang="en-GB" b="1">
              <a:solidFill>
                <a:srgbClr val="330066"/>
              </a:solidFill>
            </a:endParaRPr>
          </a:p>
        </p:txBody>
      </p:sp>
      <p:pic>
        <p:nvPicPr>
          <p:cNvPr id="2097155" name="Picture Placeholder 2097154"/>
          <p:cNvPicPr>
            <a:picLocks noGrp="1"/>
          </p:cNvPicPr>
          <p:nvPr>
            <p:ph type="pic" idx="1"/>
          </p:nvPr>
        </p:nvPicPr>
        <p:blipFill>
          <a:blip r:embed="rId2"/>
          <a:srcRect l="-2853" r="-2853"/>
          <a:stretch>
            <a:fillRect/>
          </a:stretch>
        </p:blipFill>
        <p:spPr>
          <a:xfrm>
            <a:off x="5519854" y="2141833"/>
            <a:ext cx="3562219" cy="3369958"/>
          </a:xfrm>
        </p:spPr>
      </p:pic>
      <p:sp>
        <p:nvSpPr>
          <p:cNvPr id="1048739" name="Text Placeholder 1048738"/>
          <p:cNvSpPr>
            <a:spLocks noGrp="1"/>
          </p:cNvSpPr>
          <p:nvPr>
            <p:ph type="body" sz="half" idx="2"/>
          </p:nvPr>
        </p:nvSpPr>
        <p:spPr>
          <a:xfrm>
            <a:off x="838199" y="1696065"/>
            <a:ext cx="4309070" cy="2550404"/>
          </a:xfrm>
        </p:spPr>
        <p:txBody>
          <a:bodyPr>
            <a:normAutofit fontScale="93611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/>
              <a:t>Brahmiprasha</a:t>
            </a:r>
            <a:endParaRPr lang="en-GB" sz="3600"/>
          </a:p>
          <a:p>
            <a:pPr marL="742950" indent="-742950">
              <a:buFont typeface="+mj-lt"/>
              <a:buAutoNum type="arabicPeriod"/>
            </a:pPr>
            <a:r>
              <a:rPr lang="en-US" sz="3600"/>
              <a:t>Sarasvatarishta</a:t>
            </a:r>
            <a:endParaRPr lang="en-GB" sz="3600"/>
          </a:p>
          <a:p>
            <a:pPr marL="742950" indent="-742950">
              <a:buFont typeface="+mj-lt"/>
              <a:buAutoNum type="arabicPeriod"/>
            </a:pPr>
            <a:r>
              <a:rPr lang="en-US" sz="3600"/>
              <a:t>Brahmigrhta</a:t>
            </a:r>
            <a:endParaRPr lang="en-GB" sz="3600"/>
          </a:p>
          <a:p>
            <a:pPr marL="742950" indent="-742950">
              <a:buFont typeface="+mj-lt"/>
              <a:buAutoNum type="arabicPeriod"/>
            </a:pPr>
            <a:r>
              <a:rPr lang="en-US" sz="3600"/>
              <a:t>Brahmi siddha taila</a:t>
            </a:r>
            <a:endParaRPr lang="en-GB" sz="3600"/>
          </a:p>
          <a:p>
            <a:pPr marL="0" indent="0">
              <a:buNone/>
            </a:pPr>
            <a:endParaRPr lang="en-GB" sz="3600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93514" y="2141834"/>
            <a:ext cx="3598486" cy="3585630"/>
          </a:xfrm>
          <a:prstGeom prst="rect">
            <a:avLst/>
          </a:prstGeom>
        </p:spPr>
      </p:pic>
      <p:sp>
        <p:nvSpPr>
          <p:cNvPr id="1048740" name="TextBox 1048739"/>
          <p:cNvSpPr txBox="1"/>
          <p:nvPr/>
        </p:nvSpPr>
        <p:spPr>
          <a:xfrm>
            <a:off x="479330" y="4246468"/>
            <a:ext cx="5399394" cy="5613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100" b="1">
                <a:solidFill>
                  <a:srgbClr val="000000"/>
                </a:solidFill>
              </a:rPr>
              <a:t>Dose:- </a:t>
            </a:r>
            <a:endParaRPr lang="en-GB" sz="3100" b="1">
              <a:solidFill>
                <a:srgbClr val="000000"/>
              </a:solidFill>
            </a:endParaRPr>
          </a:p>
        </p:txBody>
      </p:sp>
      <p:sp>
        <p:nvSpPr>
          <p:cNvPr id="1048741" name="TextBox 1048740"/>
          <p:cNvSpPr txBox="1"/>
          <p:nvPr/>
        </p:nvSpPr>
        <p:spPr>
          <a:xfrm>
            <a:off x="965702" y="4807806"/>
            <a:ext cx="4913022" cy="9296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Swaras :- 5 to 10 ml</a:t>
            </a:r>
            <a:endParaRPr lang="en-GB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Choorna :- 0.23 gm to 1gm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PA-Rectangle: Rounded Corners 1"/>
          <p:cNvSpPr/>
          <p:nvPr>
            <p:custDataLst>
              <p:tags r:id="rId2"/>
            </p:custDataLst>
          </p:nvPr>
        </p:nvSpPr>
        <p:spPr>
          <a:xfrm>
            <a:off x="165236" y="645502"/>
            <a:ext cx="4095111" cy="54929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normAutofit lnSpcReduction="10000"/>
          </a:bodyPr>
          <a:lstStyle/>
          <a:p>
            <a:pPr lvl="0" algn="ctr"/>
            <a:r>
              <a:rPr lang="en-US" altLang="en-GB" sz="2300" b="1" dirty="0">
                <a:solidFill>
                  <a:srgbClr val="000000"/>
                </a:solidFill>
                <a:cs typeface="+mn-ea"/>
                <a:sym typeface="+mn-lt"/>
              </a:rPr>
              <a:t>Chemical composition</a:t>
            </a:r>
            <a:endParaRPr lang="zh-CN" altLang="en-US" sz="23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48622" name="PA-Rectangle: Rounded Corners 28"/>
          <p:cNvSpPr/>
          <p:nvPr>
            <p:custDataLst>
              <p:tags r:id="rId3"/>
            </p:custDataLst>
          </p:nvPr>
        </p:nvSpPr>
        <p:spPr>
          <a:xfrm>
            <a:off x="7827659" y="645504"/>
            <a:ext cx="4095110" cy="549291"/>
          </a:xfrm>
          <a:prstGeom prst="roundRect">
            <a:avLst>
              <a:gd name="adj" fmla="val 50000"/>
            </a:avLst>
          </a:prstGeom>
          <a:solidFill>
            <a:srgbClr val="6F6B9D"/>
          </a:solidFill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normAutofit/>
          </a:bodyPr>
          <a:lstStyle/>
          <a:p>
            <a:pPr lvl="0" algn="ctr"/>
            <a:r>
              <a:rPr lang="en-US" altLang="en-GB" sz="2000" dirty="0">
                <a:solidFill>
                  <a:schemeClr val="bg1"/>
                </a:solidFill>
                <a:cs typeface="+mn-ea"/>
                <a:sym typeface="+mn-lt"/>
              </a:rPr>
              <a:t>Modern reserch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8742" name="TextBox 1048741"/>
          <p:cNvSpPr txBox="1"/>
          <p:nvPr/>
        </p:nvSpPr>
        <p:spPr>
          <a:xfrm>
            <a:off x="487800" y="1582039"/>
            <a:ext cx="4000000" cy="3063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808080"/>
                </a:solidFill>
              </a:rPr>
              <a:t>Alkaloid brahmin</a:t>
            </a:r>
            <a:endParaRPr lang="en-GB" sz="3300" b="1">
              <a:solidFill>
                <a:srgbClr val="808080"/>
              </a:solidFill>
            </a:endParaRPr>
          </a:p>
          <a:p>
            <a:r>
              <a:rPr lang="en-US" sz="3300" b="1">
                <a:solidFill>
                  <a:srgbClr val="808080"/>
                </a:solidFill>
              </a:rPr>
              <a:t>Butylinic acid</a:t>
            </a:r>
            <a:endParaRPr lang="en-GB" sz="3300" b="1">
              <a:solidFill>
                <a:srgbClr val="808080"/>
              </a:solidFill>
            </a:endParaRPr>
          </a:p>
          <a:p>
            <a:r>
              <a:rPr lang="en-US" sz="3300" b="1">
                <a:solidFill>
                  <a:srgbClr val="808080"/>
                </a:solidFill>
              </a:rPr>
              <a:t>Sistesterol</a:t>
            </a:r>
            <a:endParaRPr lang="en-GB" sz="3300" b="1">
              <a:solidFill>
                <a:srgbClr val="808080"/>
              </a:solidFill>
            </a:endParaRPr>
          </a:p>
          <a:p>
            <a:r>
              <a:rPr lang="en-US" sz="3300" b="1">
                <a:solidFill>
                  <a:srgbClr val="808080"/>
                </a:solidFill>
              </a:rPr>
              <a:t>Mannitol</a:t>
            </a:r>
            <a:endParaRPr lang="en-GB" sz="3300" b="1">
              <a:solidFill>
                <a:srgbClr val="808080"/>
              </a:solidFill>
            </a:endParaRPr>
          </a:p>
          <a:p>
            <a:r>
              <a:rPr lang="en-US" sz="3300" b="1">
                <a:solidFill>
                  <a:srgbClr val="808080"/>
                </a:solidFill>
              </a:rPr>
              <a:t>Sigmesterol</a:t>
            </a:r>
            <a:endParaRPr lang="en-GB" sz="3300" b="1">
              <a:solidFill>
                <a:srgbClr val="808080"/>
              </a:solidFill>
            </a:endParaRPr>
          </a:p>
          <a:p>
            <a:r>
              <a:rPr lang="en-US" sz="3300" b="1">
                <a:solidFill>
                  <a:srgbClr val="808080"/>
                </a:solidFill>
              </a:rPr>
              <a:t>Saponine etc.</a:t>
            </a:r>
            <a:endParaRPr lang="en-GB" sz="3300" b="1">
              <a:solidFill>
                <a:srgbClr val="808080"/>
              </a:solidFill>
            </a:endParaRPr>
          </a:p>
        </p:txBody>
      </p:sp>
      <p:sp>
        <p:nvSpPr>
          <p:cNvPr id="1048743" name="TextBox 1048742"/>
          <p:cNvSpPr txBox="1"/>
          <p:nvPr/>
        </p:nvSpPr>
        <p:spPr>
          <a:xfrm>
            <a:off x="7630758" y="1582039"/>
            <a:ext cx="4000000" cy="3977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900" b="1">
                <a:solidFill>
                  <a:srgbClr val="808080"/>
                </a:solidFill>
              </a:rPr>
              <a:t>Shows hypotensive action</a:t>
            </a:r>
            <a:endParaRPr lang="en-GB" sz="2900" b="1">
              <a:solidFill>
                <a:srgbClr val="80808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900" b="1">
                <a:solidFill>
                  <a:srgbClr val="808080"/>
                </a:solidFill>
              </a:rPr>
              <a:t>Signs of anxiety and neurosis were reduced</a:t>
            </a:r>
            <a:endParaRPr lang="en-GB" sz="2900" b="1">
              <a:solidFill>
                <a:srgbClr val="80808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900" b="1">
                <a:solidFill>
                  <a:srgbClr val="808080"/>
                </a:solidFill>
              </a:rPr>
              <a:t>Reduced levels of acetyl choline and catecholamines in whole brain tissue</a:t>
            </a:r>
            <a:endParaRPr lang="en-GB" sz="2900" b="1">
              <a:solidFill>
                <a:srgbClr val="80808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bldLvl="0" animBg="1"/>
      <p:bldP spid="104862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Office 主题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自定义 1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WPS Presentation</Application>
  <PresentationFormat>Custom</PresentationFormat>
  <Paragraphs>59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主题</vt:lpstr>
      <vt:lpstr>Slide 1</vt:lpstr>
      <vt:lpstr>Slide 2</vt:lpstr>
      <vt:lpstr>Slide 3</vt:lpstr>
      <vt:lpstr>Slide 4</vt:lpstr>
      <vt:lpstr>Attributes</vt:lpstr>
      <vt:lpstr>Slide 6</vt:lpstr>
      <vt:lpstr>Slide 7</vt:lpstr>
      <vt:lpstr>Kalpa and dose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2018-02-27T06:03:00Z</dcterms:created>
  <dcterms:modified xsi:type="dcterms:W3CDTF">2023-04-06T05:13:20Z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  <property fmtid="{D5CDD505-2E9C-101B-9397-08002B2CF9AE}" pid="3" name="KSORubyTemplateID">
    <vt:lpwstr>2</vt:lpwstr>
  </property>
</Properties>
</file>