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3/24/2023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3/24/2023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3/24/2023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5F12-2C83-584D-916B-08FABF33E514}"/>
              </a:ext>
            </a:extLst>
          </p:cNvPr>
          <p:cNvSpPr>
            <a:spLocks noGrp="1"/>
          </p:cNvSpPr>
          <p:nvPr>
            <p:ph type="ctrTitle"/>
          </p:nvPr>
        </p:nvSpPr>
        <p:spPr/>
        <p:txBody>
          <a:bodyPr/>
          <a:lstStyle/>
          <a:p>
            <a:r>
              <a:rPr lang="en-US"/>
              <a:t>                   सप्तत्वचा </a:t>
            </a:r>
          </a:p>
        </p:txBody>
      </p:sp>
      <p:sp>
        <p:nvSpPr>
          <p:cNvPr id="3" name="Subtitle 2">
            <a:extLst>
              <a:ext uri="{FF2B5EF4-FFF2-40B4-BE49-F238E27FC236}">
                <a16:creationId xmlns:a16="http://schemas.microsoft.com/office/drawing/2014/main" id="{D9232EBB-F33B-5249-9937-F8F33E68A3E7}"/>
              </a:ext>
            </a:extLst>
          </p:cNvPr>
          <p:cNvSpPr>
            <a:spLocks noGrp="1"/>
          </p:cNvSpPr>
          <p:nvPr>
            <p:ph type="subTitle" idx="1"/>
          </p:nvPr>
        </p:nvSpPr>
        <p:spPr>
          <a:xfrm>
            <a:off x="1154955" y="4777380"/>
            <a:ext cx="8825658" cy="861420"/>
          </a:xfrm>
        </p:spPr>
        <p:txBody>
          <a:bodyPr/>
          <a:lstStyle/>
          <a:p>
            <a:r>
              <a:rPr lang="en-US"/>
              <a:t>सुश्रुत शारीरस्थानम् चतुर्थोऽध्यायः </a:t>
            </a:r>
            <a:r>
              <a:rPr lang="en-US">
                <a:solidFill>
                  <a:schemeClr val="bg2"/>
                </a:solidFill>
              </a:rPr>
              <a:t>गर्भव्याकरणशारीर</a:t>
            </a:r>
            <a:r>
              <a:rPr lang="en-US"/>
              <a:t> </a:t>
            </a:r>
          </a:p>
          <a:p>
            <a:r>
              <a:rPr lang="en-US"/>
              <a:t>प्रा. प्रणीता प्रशांत भाकरे </a:t>
            </a:r>
          </a:p>
          <a:p>
            <a:endParaRPr lang="en-US"/>
          </a:p>
        </p:txBody>
      </p:sp>
    </p:spTree>
    <p:extLst>
      <p:ext uri="{BB962C8B-B14F-4D97-AF65-F5344CB8AC3E}">
        <p14:creationId xmlns:p14="http://schemas.microsoft.com/office/powerpoint/2010/main" val="134079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AFE1-80D3-E447-B5E8-305C190D0403}"/>
              </a:ext>
            </a:extLst>
          </p:cNvPr>
          <p:cNvSpPr>
            <a:spLocks noGrp="1"/>
          </p:cNvSpPr>
          <p:nvPr>
            <p:ph type="title"/>
          </p:nvPr>
        </p:nvSpPr>
        <p:spPr/>
        <p:txBody>
          <a:bodyPr/>
          <a:lstStyle/>
          <a:p>
            <a:r>
              <a:rPr lang="en-US"/>
              <a:t>                        ७-मांसधरा </a:t>
            </a:r>
          </a:p>
        </p:txBody>
      </p:sp>
      <p:sp>
        <p:nvSpPr>
          <p:cNvPr id="3" name="Content Placeholder 2">
            <a:extLst>
              <a:ext uri="{FF2B5EF4-FFF2-40B4-BE49-F238E27FC236}">
                <a16:creationId xmlns:a16="http://schemas.microsoft.com/office/drawing/2014/main" id="{D37B5297-17E2-A147-964D-D56F1E63ECAF}"/>
              </a:ext>
            </a:extLst>
          </p:cNvPr>
          <p:cNvSpPr>
            <a:spLocks noGrp="1"/>
          </p:cNvSpPr>
          <p:nvPr>
            <p:ph idx="1"/>
          </p:nvPr>
        </p:nvSpPr>
        <p:spPr/>
        <p:txBody>
          <a:bodyPr>
            <a:normAutofit lnSpcReduction="10000"/>
          </a:bodyPr>
          <a:lstStyle/>
          <a:p>
            <a:r>
              <a:rPr lang="en-US"/>
              <a:t>७-मांसधरा 
सप्तमी मांसधरा नाम व्रीहिद्वयप्रमाणा, भगन्दरविद्रध्यर्शोऽधिष्ठाना!
व्याख्या
सातवी मांसधरा नामक त्वचा है! वह दो चावल के बराबर मोटाई में है! इसी मे भगंदर, विद्रधि, बवासिर रोग होते है!</a:t>
            </a:r>
          </a:p>
          <a:p>
            <a:endParaRPr lang="en-US"/>
          </a:p>
          <a:p>
            <a:r>
              <a:rPr lang="en-US"/>
              <a:t>प्रा. सौ. प्रणीता प्रशांत भाकरे </a:t>
            </a:r>
          </a:p>
          <a:p>
            <a:r>
              <a:rPr lang="en-US"/>
              <a:t>Svamch </a:t>
            </a:r>
          </a:p>
          <a:p>
            <a:endParaRPr lang="en-US"/>
          </a:p>
          <a:p>
            <a:endParaRPr lang="en-US"/>
          </a:p>
        </p:txBody>
      </p:sp>
    </p:spTree>
    <p:extLst>
      <p:ext uri="{BB962C8B-B14F-4D97-AF65-F5344CB8AC3E}">
        <p14:creationId xmlns:p14="http://schemas.microsoft.com/office/powerpoint/2010/main" val="185986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1B4F-2682-D14B-BAF5-F241171E8710}"/>
              </a:ext>
            </a:extLst>
          </p:cNvPr>
          <p:cNvSpPr>
            <a:spLocks noGrp="1"/>
          </p:cNvSpPr>
          <p:nvPr>
            <p:ph type="title"/>
          </p:nvPr>
        </p:nvSpPr>
        <p:spPr/>
        <p:txBody>
          <a:bodyPr/>
          <a:lstStyle/>
          <a:p>
            <a:r>
              <a:rPr lang="en-US"/>
              <a:t>                           त्वचाप्रमाणवर्णन </a:t>
            </a:r>
          </a:p>
        </p:txBody>
      </p:sp>
      <p:sp>
        <p:nvSpPr>
          <p:cNvPr id="3" name="Content Placeholder 2">
            <a:extLst>
              <a:ext uri="{FF2B5EF4-FFF2-40B4-BE49-F238E27FC236}">
                <a16:creationId xmlns:a16="http://schemas.microsoft.com/office/drawing/2014/main" id="{A7815E27-87C9-7245-8244-ECC254451F53}"/>
              </a:ext>
            </a:extLst>
          </p:cNvPr>
          <p:cNvSpPr>
            <a:spLocks noGrp="1"/>
          </p:cNvSpPr>
          <p:nvPr>
            <p:ph idx="1"/>
          </p:nvPr>
        </p:nvSpPr>
        <p:spPr/>
        <p:txBody>
          <a:bodyPr/>
          <a:lstStyle/>
          <a:p>
            <a:r>
              <a:rPr lang="en-US"/>
              <a:t>त्वचाप्रमाणवर्णन
यदेतत् प्रमाणं निर्दिष्टं तन्मांसलेष्ववकाशेषु न ललाटे
सूक्ष्माङ्गुल्यादिषु च, यतो वक्ष्यत्युदरेषु
“व्रीहिमुखेनाङ्गुष्ठोदरप्रमाणमवगाढं विध्येत्”
व्याख्या
यह जो प्रमाण बताया गया है, वह मांसल स्थानों का समझना चाहिये क्योंकी चिकित्सा अध्याय १४ मे लिखा है कि व्रीहिमुखेन अंगुठे की मोटाई के प्रमाण में गहरा छेद करना चाहिये! ऐसा न समझे कि उपरनिर्दिष्ट प्रमाण ललाट या छोटी छोटी अँगुलियों में का है!</a:t>
            </a:r>
          </a:p>
        </p:txBody>
      </p:sp>
    </p:spTree>
    <p:extLst>
      <p:ext uri="{BB962C8B-B14F-4D97-AF65-F5344CB8AC3E}">
        <p14:creationId xmlns:p14="http://schemas.microsoft.com/office/powerpoint/2010/main" val="2634425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B73C-69B6-C64D-83B0-C4FE1F3B0534}"/>
              </a:ext>
            </a:extLst>
          </p:cNvPr>
          <p:cNvSpPr>
            <a:spLocks noGrp="1"/>
          </p:cNvSpPr>
          <p:nvPr>
            <p:ph type="title"/>
          </p:nvPr>
        </p:nvSpPr>
        <p:spPr/>
        <p:txBody>
          <a:bodyPr/>
          <a:lstStyle/>
          <a:p>
            <a:r>
              <a:rPr lang="en-US"/>
              <a:t>                           चरकोक्तमत से त्वचा </a:t>
            </a:r>
          </a:p>
        </p:txBody>
      </p:sp>
      <p:sp>
        <p:nvSpPr>
          <p:cNvPr id="3" name="Content Placeholder 2">
            <a:extLst>
              <a:ext uri="{FF2B5EF4-FFF2-40B4-BE49-F238E27FC236}">
                <a16:creationId xmlns:a16="http://schemas.microsoft.com/office/drawing/2014/main" id="{EE37203C-C568-CD4C-A452-6C7DB0403FC1}"/>
              </a:ext>
            </a:extLst>
          </p:cNvPr>
          <p:cNvSpPr>
            <a:spLocks noGrp="1"/>
          </p:cNvSpPr>
          <p:nvPr>
            <p:ph idx="1"/>
          </p:nvPr>
        </p:nvSpPr>
        <p:spPr/>
        <p:txBody>
          <a:bodyPr>
            <a:normAutofit lnSpcReduction="10000"/>
          </a:bodyPr>
          <a:lstStyle/>
          <a:p>
            <a:r>
              <a:rPr lang="en-US"/>
              <a:t>चरकमत षट् त्वचा 
आचार्य चरक भी त्वचा का वर्णन करते है किन्तु वह कहते है की छह त्वचा है!
१-उदकधरा
२-असृग्धरा
३-सिध्म,किलास जिसमें रहते है वह तिसरी त्वचा है! 
४-चौथी त्वचा में दद्रु और कुष्ठ रहता है!
५-पञ्चमी त्वचा में अलजी और विद्रधि होती है!
६-षष्ठी त्वचा में काली लाल रंग की, बडे मूलवाली, चिकित्सा करने मे कठीन ऐसी फुंसिया होती है!</a:t>
            </a:r>
          </a:p>
        </p:txBody>
      </p:sp>
    </p:spTree>
    <p:extLst>
      <p:ext uri="{BB962C8B-B14F-4D97-AF65-F5344CB8AC3E}">
        <p14:creationId xmlns:p14="http://schemas.microsoft.com/office/powerpoint/2010/main" val="1135356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1428-6405-F046-A82C-83AC6788411E}"/>
              </a:ext>
            </a:extLst>
          </p:cNvPr>
          <p:cNvSpPr>
            <a:spLocks noGrp="1"/>
          </p:cNvSpPr>
          <p:nvPr>
            <p:ph type="title"/>
          </p:nvPr>
        </p:nvSpPr>
        <p:spPr/>
        <p:txBody>
          <a:bodyPr/>
          <a:lstStyle/>
          <a:p>
            <a:r>
              <a:rPr lang="en-US"/>
              <a:t>                          आधुनिक मत से त्वचा </a:t>
            </a:r>
          </a:p>
        </p:txBody>
      </p:sp>
      <p:sp>
        <p:nvSpPr>
          <p:cNvPr id="3" name="Content Placeholder 2">
            <a:extLst>
              <a:ext uri="{FF2B5EF4-FFF2-40B4-BE49-F238E27FC236}">
                <a16:creationId xmlns:a16="http://schemas.microsoft.com/office/drawing/2014/main" id="{C90307D3-145D-D146-BAA9-2C3489AA80CA}"/>
              </a:ext>
            </a:extLst>
          </p:cNvPr>
          <p:cNvSpPr>
            <a:spLocks noGrp="1"/>
          </p:cNvSpPr>
          <p:nvPr>
            <p:ph idx="1"/>
          </p:nvPr>
        </p:nvSpPr>
        <p:spPr/>
        <p:txBody>
          <a:bodyPr>
            <a:normAutofit/>
          </a:bodyPr>
          <a:lstStyle/>
          <a:p>
            <a:r>
              <a:rPr lang="en-US"/>
              <a:t>आधुनिक मत से त्वचा
आधुनिक मत से तो त्वचा दो प्रकार की होती है!
१-अन्तःत्वचा(Epidermis) 
२-बाह्यत्वचा (Dermis) 
यद्यपि ये दो प्रकार की त्वचाएं बताई है किन्तु इनमें भी बाह्य त्वचा में पाँच और अन्तः त्वचा में दो स्तर मिलते है! 
कुल ये भी सात प्रकार की ही होती है! </a:t>
            </a:r>
          </a:p>
          <a:p>
            <a:endParaRPr lang="en-US"/>
          </a:p>
        </p:txBody>
      </p:sp>
    </p:spTree>
    <p:extLst>
      <p:ext uri="{BB962C8B-B14F-4D97-AF65-F5344CB8AC3E}">
        <p14:creationId xmlns:p14="http://schemas.microsoft.com/office/powerpoint/2010/main" val="315295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0ABC-8BC6-7146-8DEB-02CD2FE419BF}"/>
              </a:ext>
            </a:extLst>
          </p:cNvPr>
          <p:cNvSpPr>
            <a:spLocks noGrp="1"/>
          </p:cNvSpPr>
          <p:nvPr>
            <p:ph type="title"/>
          </p:nvPr>
        </p:nvSpPr>
        <p:spPr/>
        <p:txBody>
          <a:bodyPr/>
          <a:lstStyle/>
          <a:p>
            <a:r>
              <a:rPr lang="en-US"/>
              <a:t>                           🙏  धन्यवादाः 🙏</a:t>
            </a:r>
          </a:p>
        </p:txBody>
      </p:sp>
      <p:sp>
        <p:nvSpPr>
          <p:cNvPr id="3" name="Content Placeholder 2">
            <a:extLst>
              <a:ext uri="{FF2B5EF4-FFF2-40B4-BE49-F238E27FC236}">
                <a16:creationId xmlns:a16="http://schemas.microsoft.com/office/drawing/2014/main" id="{5215BF37-BAA3-B94D-AFA8-69040F1BBAC0}"/>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99123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7798A-BA3B-D846-98C4-121EA635680B}"/>
              </a:ext>
            </a:extLst>
          </p:cNvPr>
          <p:cNvSpPr>
            <a:spLocks noGrp="1"/>
          </p:cNvSpPr>
          <p:nvPr>
            <p:ph type="title"/>
          </p:nvPr>
        </p:nvSpPr>
        <p:spPr/>
        <p:txBody>
          <a:bodyPr/>
          <a:lstStyle/>
          <a:p>
            <a:pPr marL="571500" indent="-571500">
              <a:buFont typeface="Arial" panose="020B0604020202020204" pitchFamily="34" charset="0"/>
              <a:buChar char="•"/>
            </a:pPr>
            <a:r>
              <a:rPr lang="en-US"/>
              <a:t>                 सप्तत्वचा वर्णन </a:t>
            </a:r>
          </a:p>
        </p:txBody>
      </p:sp>
      <p:sp>
        <p:nvSpPr>
          <p:cNvPr id="3" name="Content Placeholder 2">
            <a:extLst>
              <a:ext uri="{FF2B5EF4-FFF2-40B4-BE49-F238E27FC236}">
                <a16:creationId xmlns:a16="http://schemas.microsoft.com/office/drawing/2014/main" id="{76F38356-0FB1-A442-9AE2-21F580450A5D}"/>
              </a:ext>
            </a:extLst>
          </p:cNvPr>
          <p:cNvSpPr>
            <a:spLocks noGrp="1"/>
          </p:cNvSpPr>
          <p:nvPr>
            <p:ph idx="1"/>
          </p:nvPr>
        </p:nvSpPr>
        <p:spPr/>
        <p:txBody>
          <a:bodyPr/>
          <a:lstStyle/>
          <a:p>
            <a:pPr marL="0" indent="0">
              <a:buNone/>
            </a:pPr>
            <a:r>
              <a:rPr lang="en-US"/>
              <a:t>
तस्य खलु एवं प्रवृत्तस्य शुक्रशोणितस्या भिपच्यमानस्य क्षीरस्येव सन्तानिकाः सप्त त्वचो भवन्ति!
इस प्रकार भूतात्मधिष्ठित शुक्र और शोणित के पक्व होने पर, जिस प्रकार दूध पर मलाई आती है उसी प्रकार सात त्वचाओं के स्तर बनते है!</a:t>
            </a:r>
          </a:p>
        </p:txBody>
      </p:sp>
    </p:spTree>
    <p:extLst>
      <p:ext uri="{BB962C8B-B14F-4D97-AF65-F5344CB8AC3E}">
        <p14:creationId xmlns:p14="http://schemas.microsoft.com/office/powerpoint/2010/main" val="121081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A1CF-F6E7-374D-BC17-B4E71DB64261}"/>
              </a:ext>
            </a:extLst>
          </p:cNvPr>
          <p:cNvSpPr>
            <a:spLocks noGrp="1"/>
          </p:cNvSpPr>
          <p:nvPr>
            <p:ph type="title"/>
          </p:nvPr>
        </p:nvSpPr>
        <p:spPr/>
        <p:txBody>
          <a:bodyPr/>
          <a:lstStyle/>
          <a:p>
            <a:r>
              <a:rPr lang="en-US"/>
              <a:t>                      १-त्वचानाम </a:t>
            </a:r>
          </a:p>
        </p:txBody>
      </p:sp>
      <p:sp>
        <p:nvSpPr>
          <p:cNvPr id="3" name="Content Placeholder 2">
            <a:extLst>
              <a:ext uri="{FF2B5EF4-FFF2-40B4-BE49-F238E27FC236}">
                <a16:creationId xmlns:a16="http://schemas.microsoft.com/office/drawing/2014/main" id="{18597443-E831-F14E-86C1-701229F2394A}"/>
              </a:ext>
            </a:extLst>
          </p:cNvPr>
          <p:cNvSpPr>
            <a:spLocks noGrp="1"/>
          </p:cNvSpPr>
          <p:nvPr>
            <p:ph idx="1"/>
          </p:nvPr>
        </p:nvSpPr>
        <p:spPr/>
        <p:txBody>
          <a:bodyPr>
            <a:normAutofit/>
          </a:bodyPr>
          <a:lstStyle/>
          <a:p>
            <a:pPr marL="3543300" lvl="8" indent="0">
              <a:buNone/>
            </a:pPr>
            <a:r>
              <a:rPr lang="en-US"/>
              <a:t>
सप्तत्वचा नाम
१-अवभासिनी
२-लोहिता
३-श्वेता
४-ताम्रा
५-वेदिनी
६-रोहिणी
७-मांसधरा</a:t>
            </a:r>
          </a:p>
        </p:txBody>
      </p:sp>
    </p:spTree>
    <p:extLst>
      <p:ext uri="{BB962C8B-B14F-4D97-AF65-F5344CB8AC3E}">
        <p14:creationId xmlns:p14="http://schemas.microsoft.com/office/powerpoint/2010/main" val="342702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A75FE-AB45-624C-803B-85827B7EA84F}"/>
              </a:ext>
            </a:extLst>
          </p:cNvPr>
          <p:cNvSpPr>
            <a:spLocks noGrp="1"/>
          </p:cNvSpPr>
          <p:nvPr>
            <p:ph type="title"/>
          </p:nvPr>
        </p:nvSpPr>
        <p:spPr/>
        <p:txBody>
          <a:bodyPr/>
          <a:lstStyle/>
          <a:p>
            <a:r>
              <a:rPr lang="en-US"/>
              <a:t>                          १-अवभासिनी </a:t>
            </a:r>
          </a:p>
        </p:txBody>
      </p:sp>
      <p:sp>
        <p:nvSpPr>
          <p:cNvPr id="3" name="Content Placeholder 2">
            <a:extLst>
              <a:ext uri="{FF2B5EF4-FFF2-40B4-BE49-F238E27FC236}">
                <a16:creationId xmlns:a16="http://schemas.microsoft.com/office/drawing/2014/main" id="{31EBCA57-B558-9E48-96AC-49A32B0D1C55}"/>
              </a:ext>
            </a:extLst>
          </p:cNvPr>
          <p:cNvSpPr>
            <a:spLocks noGrp="1"/>
          </p:cNvSpPr>
          <p:nvPr>
            <p:ph idx="1"/>
          </p:nvPr>
        </p:nvSpPr>
        <p:spPr/>
        <p:txBody>
          <a:bodyPr/>
          <a:lstStyle/>
          <a:p>
            <a:pPr marL="0" indent="0">
              <a:buNone/>
            </a:pPr>
            <a:r>
              <a:rPr lang="en-US"/>
              <a:t>
 प्रथमा अवभासिनी नाम, 
या सर्वान् वर्णानवभासयति पञ्चविधां च छायां प्रकाशयति! 
सा व्रीहेरष्टादशभागप्रमाणा, सिध्मपद्मकण्टक-अधिष्ठाना! 
उनमेंसे पहली अवभासिनी नामक त्वचा होती है जो सब वर्णों को प्रकट करती है और पाँच प्रकार की छाया प्रकाशित करती है! 
वह चावल के अठारहवें भाग के समान मोटी होती है, इसी त्वचा में सिध्म म, पद्मकण्टक आदि रोग होते है!</a:t>
            </a:r>
          </a:p>
        </p:txBody>
      </p:sp>
    </p:spTree>
    <p:extLst>
      <p:ext uri="{BB962C8B-B14F-4D97-AF65-F5344CB8AC3E}">
        <p14:creationId xmlns:p14="http://schemas.microsoft.com/office/powerpoint/2010/main" val="329824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58DE9-13BD-8B45-8B88-346B14ACDE32}"/>
              </a:ext>
            </a:extLst>
          </p:cNvPr>
          <p:cNvSpPr>
            <a:spLocks noGrp="1"/>
          </p:cNvSpPr>
          <p:nvPr>
            <p:ph type="title"/>
          </p:nvPr>
        </p:nvSpPr>
        <p:spPr/>
        <p:txBody>
          <a:bodyPr/>
          <a:lstStyle/>
          <a:p>
            <a:r>
              <a:rPr lang="en-US"/>
              <a:t>                         २-लोहिता </a:t>
            </a:r>
          </a:p>
        </p:txBody>
      </p:sp>
      <p:sp>
        <p:nvSpPr>
          <p:cNvPr id="3" name="Content Placeholder 2">
            <a:extLst>
              <a:ext uri="{FF2B5EF4-FFF2-40B4-BE49-F238E27FC236}">
                <a16:creationId xmlns:a16="http://schemas.microsoft.com/office/drawing/2014/main" id="{3EDEEBBB-D504-2B45-9EA0-26846704096B}"/>
              </a:ext>
            </a:extLst>
          </p:cNvPr>
          <p:cNvSpPr>
            <a:spLocks noGrp="1"/>
          </p:cNvSpPr>
          <p:nvPr>
            <p:ph idx="1"/>
          </p:nvPr>
        </p:nvSpPr>
        <p:spPr/>
        <p:txBody>
          <a:bodyPr/>
          <a:lstStyle/>
          <a:p>
            <a:r>
              <a:rPr lang="en-US"/>
              <a:t>२ लोहिता
द्वितीया लोहिता नाम व्रीहेः षोडशभागप्रमाणा, तिलकालकन्यच्छव्यङ्गाधिष्ठाना!
व्याख्या 
दुसरी त्वचा लोहिता नाम की है! वह चावल के सोलहवे भाग के बराबर मोटी रहती है! इसमें तिलकालक, न्यच्छ, व्यङ्ग रोग रहते है!</a:t>
            </a:r>
          </a:p>
        </p:txBody>
      </p:sp>
    </p:spTree>
    <p:extLst>
      <p:ext uri="{BB962C8B-B14F-4D97-AF65-F5344CB8AC3E}">
        <p14:creationId xmlns:p14="http://schemas.microsoft.com/office/powerpoint/2010/main" val="367724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4C4C-63FC-4F4E-920C-C345ED221322}"/>
              </a:ext>
            </a:extLst>
          </p:cNvPr>
          <p:cNvSpPr>
            <a:spLocks noGrp="1"/>
          </p:cNvSpPr>
          <p:nvPr>
            <p:ph type="title"/>
          </p:nvPr>
        </p:nvSpPr>
        <p:spPr/>
        <p:txBody>
          <a:bodyPr/>
          <a:lstStyle/>
          <a:p>
            <a:r>
              <a:rPr lang="en-US"/>
              <a:t>                           ३-श्वेता </a:t>
            </a:r>
          </a:p>
        </p:txBody>
      </p:sp>
      <p:sp>
        <p:nvSpPr>
          <p:cNvPr id="3" name="Content Placeholder 2">
            <a:extLst>
              <a:ext uri="{FF2B5EF4-FFF2-40B4-BE49-F238E27FC236}">
                <a16:creationId xmlns:a16="http://schemas.microsoft.com/office/drawing/2014/main" id="{7B701786-4765-6D44-B0D3-48AE57D0E9AB}"/>
              </a:ext>
            </a:extLst>
          </p:cNvPr>
          <p:cNvSpPr>
            <a:spLocks noGrp="1"/>
          </p:cNvSpPr>
          <p:nvPr>
            <p:ph idx="1"/>
          </p:nvPr>
        </p:nvSpPr>
        <p:spPr/>
        <p:txBody>
          <a:bodyPr>
            <a:normAutofit lnSpcReduction="10000"/>
          </a:bodyPr>
          <a:lstStyle/>
          <a:p>
            <a:r>
              <a:rPr lang="en-US"/>
              <a:t>३-श्वेता
तृतीया श्वेता नाम व्रीहेद्वादशभागप्रमाणा म, चर्मदलजगल्लीमशकाधिष्ठाना!
व्याख्या तीसरी त्वचा श्वेता है! यह चावल के बारहवे भाग के तुल्य मोटी होती है! उसमें चर्मदल, अजगल्लिका और मशक का स्थान होता है</a:t>
            </a:r>
          </a:p>
          <a:p>
            <a:endParaRPr lang="en-US"/>
          </a:p>
          <a:p>
            <a:endParaRPr lang="en-US"/>
          </a:p>
          <a:p>
            <a:r>
              <a:rPr lang="en-US"/>
              <a:t>प्रा. सौ. प्रणीता प्रशांत भाकरे </a:t>
            </a:r>
          </a:p>
          <a:p>
            <a:r>
              <a:rPr lang="en-US"/>
              <a:t>  svamch </a:t>
            </a:r>
          </a:p>
        </p:txBody>
      </p:sp>
    </p:spTree>
    <p:extLst>
      <p:ext uri="{BB962C8B-B14F-4D97-AF65-F5344CB8AC3E}">
        <p14:creationId xmlns:p14="http://schemas.microsoft.com/office/powerpoint/2010/main" val="245639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6828-C62C-2E40-9AE0-A181C127AA60}"/>
              </a:ext>
            </a:extLst>
          </p:cNvPr>
          <p:cNvSpPr>
            <a:spLocks noGrp="1"/>
          </p:cNvSpPr>
          <p:nvPr>
            <p:ph type="title"/>
          </p:nvPr>
        </p:nvSpPr>
        <p:spPr/>
        <p:txBody>
          <a:bodyPr/>
          <a:lstStyle/>
          <a:p>
            <a:r>
              <a:rPr lang="en-US"/>
              <a:t>                      ४-ताम्रा </a:t>
            </a:r>
          </a:p>
        </p:txBody>
      </p:sp>
      <p:sp>
        <p:nvSpPr>
          <p:cNvPr id="3" name="Content Placeholder 2">
            <a:extLst>
              <a:ext uri="{FF2B5EF4-FFF2-40B4-BE49-F238E27FC236}">
                <a16:creationId xmlns:a16="http://schemas.microsoft.com/office/drawing/2014/main" id="{F554CABF-5E47-B644-A0F0-25E96BA9C211}"/>
              </a:ext>
            </a:extLst>
          </p:cNvPr>
          <p:cNvSpPr>
            <a:spLocks noGrp="1"/>
          </p:cNvSpPr>
          <p:nvPr>
            <p:ph idx="1"/>
          </p:nvPr>
        </p:nvSpPr>
        <p:spPr/>
        <p:txBody>
          <a:bodyPr>
            <a:normAutofit fontScale="70000" lnSpcReduction="20000"/>
          </a:bodyPr>
          <a:lstStyle/>
          <a:p>
            <a:r>
              <a:rPr lang="en-US"/>
              <a:t>४-ताम्रा
चतुर्थी ताम्रा नाम व्रीहेरष्टभागप्रमाणा, विविधकिलासकुष्ठाधिष्ठाना!
व्याख्या
चौथी त्वचा ताम्रा नाम की है! वह चावल के आठवें भाग के बराबर मोटी होती है! उसमें नाना प्रकार के किलास और कुष्ठरोग होते है!</a:t>
            </a:r>
          </a:p>
          <a:p>
            <a:endParaRPr lang="en-US"/>
          </a:p>
          <a:p>
            <a:endParaRPr lang="en-US"/>
          </a:p>
          <a:p>
            <a:endParaRPr lang="en-US"/>
          </a:p>
          <a:p>
            <a:r>
              <a:rPr lang="en-US"/>
              <a:t>प्रा. सौ. प्रणीता प्रशांत भाकरे </a:t>
            </a:r>
          </a:p>
          <a:p>
            <a:r>
              <a:rPr lang="en-US"/>
              <a:t>Svamch </a:t>
            </a:r>
          </a:p>
          <a:p>
            <a:endParaRPr lang="en-US"/>
          </a:p>
          <a:p>
            <a:r>
              <a:rPr lang="en-US"/>
              <a:t>                                             </a:t>
            </a:r>
          </a:p>
        </p:txBody>
      </p:sp>
    </p:spTree>
    <p:extLst>
      <p:ext uri="{BB962C8B-B14F-4D97-AF65-F5344CB8AC3E}">
        <p14:creationId xmlns:p14="http://schemas.microsoft.com/office/powerpoint/2010/main" val="2320756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614E-8B05-704A-A994-ECBA58D747C7}"/>
              </a:ext>
            </a:extLst>
          </p:cNvPr>
          <p:cNvSpPr>
            <a:spLocks noGrp="1"/>
          </p:cNvSpPr>
          <p:nvPr>
            <p:ph type="title"/>
          </p:nvPr>
        </p:nvSpPr>
        <p:spPr/>
        <p:txBody>
          <a:bodyPr/>
          <a:lstStyle/>
          <a:p>
            <a:r>
              <a:rPr lang="en-US"/>
              <a:t>                        ५-वेदिनी </a:t>
            </a:r>
          </a:p>
        </p:txBody>
      </p:sp>
      <p:sp>
        <p:nvSpPr>
          <p:cNvPr id="3" name="Content Placeholder 2">
            <a:extLst>
              <a:ext uri="{FF2B5EF4-FFF2-40B4-BE49-F238E27FC236}">
                <a16:creationId xmlns:a16="http://schemas.microsoft.com/office/drawing/2014/main" id="{16FBD0AA-BEE0-4640-AAAD-2E4A95C3A080}"/>
              </a:ext>
            </a:extLst>
          </p:cNvPr>
          <p:cNvSpPr>
            <a:spLocks noGrp="1"/>
          </p:cNvSpPr>
          <p:nvPr>
            <p:ph idx="1"/>
          </p:nvPr>
        </p:nvSpPr>
        <p:spPr/>
        <p:txBody>
          <a:bodyPr/>
          <a:lstStyle/>
          <a:p>
            <a:r>
              <a:rPr lang="en-US"/>
              <a:t>५-वेदिनी
पञ्चमी वेदिनी नाम व्रीहिपञ्चभागप्रमाणा, कुष्ठविसर्प- अधिष्ठाना!
व्याख्या
पाँचवी वेदिनी नाम की त्वचा है! इसमें चावल के पञ्चमांश भाग के बराबर मोटाई होती है! इसमें कुष्ठ और विसर्प होते है!</a:t>
            </a:r>
          </a:p>
        </p:txBody>
      </p:sp>
    </p:spTree>
    <p:extLst>
      <p:ext uri="{BB962C8B-B14F-4D97-AF65-F5344CB8AC3E}">
        <p14:creationId xmlns:p14="http://schemas.microsoft.com/office/powerpoint/2010/main" val="209490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AEE33-7775-1A48-9743-37D385422465}"/>
              </a:ext>
            </a:extLst>
          </p:cNvPr>
          <p:cNvSpPr>
            <a:spLocks noGrp="1"/>
          </p:cNvSpPr>
          <p:nvPr>
            <p:ph type="title"/>
          </p:nvPr>
        </p:nvSpPr>
        <p:spPr/>
        <p:txBody>
          <a:bodyPr/>
          <a:lstStyle/>
          <a:p>
            <a:r>
              <a:rPr lang="en-US"/>
              <a:t>                           ६-रोहिणी </a:t>
            </a:r>
          </a:p>
        </p:txBody>
      </p:sp>
      <p:sp>
        <p:nvSpPr>
          <p:cNvPr id="3" name="Content Placeholder 2">
            <a:extLst>
              <a:ext uri="{FF2B5EF4-FFF2-40B4-BE49-F238E27FC236}">
                <a16:creationId xmlns:a16="http://schemas.microsoft.com/office/drawing/2014/main" id="{FD8240B2-A1C6-A446-8A83-6F902641904C}"/>
              </a:ext>
            </a:extLst>
          </p:cNvPr>
          <p:cNvSpPr>
            <a:spLocks noGrp="1"/>
          </p:cNvSpPr>
          <p:nvPr>
            <p:ph idx="1"/>
          </p:nvPr>
        </p:nvSpPr>
        <p:spPr/>
        <p:txBody>
          <a:bodyPr>
            <a:normAutofit lnSpcReduction="10000"/>
          </a:bodyPr>
          <a:lstStyle/>
          <a:p>
            <a:r>
              <a:rPr lang="en-US"/>
              <a:t>६-रोहिणी
षष्ठी रोहिणी नाम व्रीहिप्रमाणा, ग्रन्थ्यपच्यर्बुदश्लीपदगलगण्डाधिष्ठाना!
व्याख्या
षष्ठी रोहिणी नामक त्वचा है! यह चावल के बराबर मोटी रहती है! इसी में ग्रन्थि, अपची, अर्बुद, गलगण्ड विकार होते है! </a:t>
            </a:r>
          </a:p>
          <a:p>
            <a:endParaRPr lang="en-US"/>
          </a:p>
          <a:p>
            <a:r>
              <a:rPr lang="en-US"/>
              <a:t>प्रा. सौ. प्रणीता प्रशांत भाकरे </a:t>
            </a:r>
          </a:p>
          <a:p>
            <a:r>
              <a:rPr lang="en-US"/>
              <a:t> svamch </a:t>
            </a:r>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2144881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 Boardroom</vt:lpstr>
      <vt:lpstr>                   सप्तत्वचा </vt:lpstr>
      <vt:lpstr>                 सप्तत्वचा वर्णन </vt:lpstr>
      <vt:lpstr>                      १-त्वचानाम </vt:lpstr>
      <vt:lpstr>                          १-अवभासिनी </vt:lpstr>
      <vt:lpstr>                         २-लोहिता </vt:lpstr>
      <vt:lpstr>                           ३-श्वेता </vt:lpstr>
      <vt:lpstr>                      ४-ताम्रा </vt:lpstr>
      <vt:lpstr>                        ५-वेदिनी </vt:lpstr>
      <vt:lpstr>                           ६-रोहिणी </vt:lpstr>
      <vt:lpstr>                        ७-मांसधरा </vt:lpstr>
      <vt:lpstr>                           त्वचाप्रमाणवर्णन </vt:lpstr>
      <vt:lpstr>                           चरकोक्तमत से त्वचा </vt:lpstr>
      <vt:lpstr>                          आधुनिक मत से त्वचा </vt:lpstr>
      <vt:lpstr>                           🙏  धन्यवादाः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सप्तत्वचा </dc:title>
  <dc:creator>919823242949</dc:creator>
  <cp:lastModifiedBy>pranitabhakre123@gmail.com</cp:lastModifiedBy>
  <cp:revision>2</cp:revision>
  <dcterms:created xsi:type="dcterms:W3CDTF">2021-10-13T08:47:16Z</dcterms:created>
  <dcterms:modified xsi:type="dcterms:W3CDTF">2023-03-24T05:38:07Z</dcterms:modified>
</cp:coreProperties>
</file>