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23/03/2023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i-IN" dirty="0" smtClean="0">
                <a:latin typeface="BRH Devanagari" pitchFamily="2" charset="0"/>
              </a:rPr>
              <a:t>          ६.अन्नस्वरुपविद्यानियम</a:t>
            </a:r>
          </a:p>
          <a:p>
            <a:r>
              <a:rPr lang="hi-IN" dirty="0" smtClean="0">
                <a:latin typeface="BRH Devanagari" pitchFamily="2" charset="0"/>
              </a:rPr>
              <a:t>संदर्भ-</a:t>
            </a:r>
          </a:p>
          <a:p>
            <a:r>
              <a:rPr lang="hi-IN" dirty="0" smtClean="0">
                <a:latin typeface="BRH Devanagari" pitchFamily="2" charset="0"/>
              </a:rPr>
              <a:t>चरकसंहिता सू.अ.२७</a:t>
            </a:r>
          </a:p>
          <a:p>
            <a:r>
              <a:rPr lang="hi-IN" dirty="0" smtClean="0">
                <a:latin typeface="BRH Devanagari" pitchFamily="2" charset="0"/>
              </a:rPr>
              <a:t>सुश्रुतसंहिता सू.अ.४६</a:t>
            </a:r>
          </a:p>
          <a:p>
            <a:r>
              <a:rPr lang="hi-IN" dirty="0" smtClean="0">
                <a:latin typeface="BRH Devanagari" pitchFamily="2" charset="0"/>
              </a:rPr>
              <a:t>अष्टांगसंग्रह सू.अ.७</a:t>
            </a:r>
          </a:p>
          <a:p>
            <a:pPr>
              <a:buFont typeface="Wingdings" pitchFamily="2" charset="2"/>
              <a:buChar char="q"/>
            </a:pPr>
            <a:endParaRPr lang="hi-IN" dirty="0" smtClean="0">
              <a:latin typeface="BRH Devanagari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hi-IN" dirty="0" smtClean="0">
                <a:latin typeface="BRH Devanagari" pitchFamily="2" charset="0"/>
              </a:rPr>
              <a:t>घन आहाराचे सात वर्ग-</a:t>
            </a:r>
          </a:p>
          <a:p>
            <a:r>
              <a:rPr lang="hi-IN" dirty="0" smtClean="0">
                <a:latin typeface="BRH Devanagari" pitchFamily="2" charset="0"/>
              </a:rPr>
              <a:t>शूकधान्य         </a:t>
            </a:r>
          </a:p>
          <a:p>
            <a:r>
              <a:rPr lang="hi-IN" dirty="0" smtClean="0">
                <a:latin typeface="BRH Devanagari" pitchFamily="2" charset="0"/>
              </a:rPr>
              <a:t>शिंबिधान्य</a:t>
            </a:r>
          </a:p>
          <a:p>
            <a:r>
              <a:rPr lang="hi-IN" dirty="0" smtClean="0">
                <a:latin typeface="BRH Devanagari" pitchFamily="2" charset="0"/>
              </a:rPr>
              <a:t>कॄतान्नवर्ग</a:t>
            </a:r>
          </a:p>
          <a:p>
            <a:r>
              <a:rPr lang="hi-IN" dirty="0" smtClean="0">
                <a:latin typeface="BRH Devanagari" pitchFamily="2" charset="0"/>
              </a:rPr>
              <a:t>मांसवर्ग</a:t>
            </a:r>
          </a:p>
          <a:p>
            <a:r>
              <a:rPr lang="hi-IN" dirty="0" smtClean="0">
                <a:latin typeface="BRH Devanagari" pitchFamily="2" charset="0"/>
              </a:rPr>
              <a:t>शाकवर्ग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BRH Devanagar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867400"/>
          </a:xfrm>
        </p:spPr>
        <p:txBody>
          <a:bodyPr>
            <a:normAutofit fontScale="25000" lnSpcReduction="20000"/>
          </a:bodyPr>
          <a:lstStyle/>
          <a:p>
            <a:r>
              <a:rPr lang="hi-IN" sz="11200" dirty="0" smtClean="0"/>
              <a:t>शाकवर्ग</a:t>
            </a:r>
          </a:p>
          <a:p>
            <a:r>
              <a:rPr lang="hi-IN" sz="11200" dirty="0" smtClean="0"/>
              <a:t>फ़लवर्ग</a:t>
            </a:r>
          </a:p>
          <a:p>
            <a:r>
              <a:rPr lang="hi-IN" sz="11200" dirty="0" smtClean="0"/>
              <a:t>ऒषधवर्ग</a:t>
            </a:r>
            <a:endParaRPr lang="en-US" sz="11200" dirty="0" smtClean="0"/>
          </a:p>
          <a:p>
            <a:endParaRPr lang="hi-IN" sz="8600" dirty="0" smtClean="0"/>
          </a:p>
          <a:p>
            <a:r>
              <a:rPr lang="hi-IN" sz="11200" dirty="0" smtClean="0">
                <a:solidFill>
                  <a:srgbClr val="FF0000"/>
                </a:solidFill>
              </a:rPr>
              <a:t>शूकधान्य</a:t>
            </a:r>
            <a:r>
              <a:rPr lang="en-US" sz="11200" dirty="0" smtClean="0">
                <a:solidFill>
                  <a:srgbClr val="FF0000"/>
                </a:solidFill>
              </a:rPr>
              <a:t> </a:t>
            </a:r>
            <a:r>
              <a:rPr lang="hi-IN" sz="11200" dirty="0" smtClean="0">
                <a:solidFill>
                  <a:srgbClr val="FF0000"/>
                </a:solidFill>
              </a:rPr>
              <a:t>वर्ग- (</a:t>
            </a:r>
            <a:r>
              <a:rPr lang="en-US" sz="1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Cereals)-</a:t>
            </a:r>
          </a:p>
          <a:p>
            <a:r>
              <a:rPr lang="en-US" sz="1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Monocotyledons</a:t>
            </a:r>
          </a:p>
          <a:p>
            <a:r>
              <a:rPr lang="en-US" sz="1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Monocotyledons are grass and grass like flowering plant(angiosperms)</a:t>
            </a:r>
            <a:r>
              <a:rPr lang="en-US" sz="1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600" b="1" dirty="0" smtClean="0"/>
          </a:p>
          <a:p>
            <a:pPr>
              <a:buNone/>
            </a:pPr>
            <a:endParaRPr lang="sv-SE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sz="8600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Qualities and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096000"/>
          </a:xfrm>
        </p:spPr>
        <p:txBody>
          <a:bodyPr/>
          <a:lstStyle/>
          <a:p>
            <a:endParaRPr lang="hi-IN" b="1" dirty="0" smtClean="0"/>
          </a:p>
          <a:p>
            <a:r>
              <a:rPr lang="en-US" b="1" dirty="0" smtClean="0"/>
              <a:t>Types of rice –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Rakta (red),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(big sized rice),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kalama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turnaka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shakunahruta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saaramukha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deerghashuka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(having long sharp spike at the ends),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sugandhika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(having good smell),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rodhrashuka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pundra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pundarika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Pramoda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Gaura (white rice),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Sariva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Kanchana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(golden</a:t>
            </a:r>
          </a:p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   colored rice), mahisha, Shuka, Dushaka, Kusumandaka, Langala Lohavala, Kardama,</a:t>
            </a:r>
          </a:p>
          <a:p>
            <a:pPr>
              <a:buNone/>
            </a:pPr>
            <a:r>
              <a:rPr lang="sv-SE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Sheetabheeruka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Patanga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stapaneeya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(bright red) – these varieties of rice are good for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consumption. - 1-3</a:t>
            </a:r>
            <a:endParaRPr lang="sv-SE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3246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Svadu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rasa – sweet taste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Swadu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paka – sweet taste conversion after digestion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Snigdha – unctuous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Vrushya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natural aphrodisiac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Baddhalpavarchasaha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causes mild constipation, causes lesser volume of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faeces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v-SE" dirty="0" smtClean="0">
                <a:latin typeface="Arial" pitchFamily="34" charset="0"/>
                <a:cs typeface="Arial" pitchFamily="34" charset="0"/>
              </a:rPr>
              <a:t>Kashaya anurasa – mild astringent taste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Pathya – suitable for daily consumption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Laghu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light to digest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Mutrala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diuretic, increases urine volume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Hima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coolan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174</TotalTime>
  <Words>194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15</cp:revision>
  <dcterms:created xsi:type="dcterms:W3CDTF">2006-08-16T00:00:00Z</dcterms:created>
  <dcterms:modified xsi:type="dcterms:W3CDTF">2023-03-23T09:33:45Z</dcterms:modified>
</cp:coreProperties>
</file>