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9" r:id="rId1"/>
  </p:sldMasterIdLst>
  <p:sldIdLst>
    <p:sldId id="256" r:id="rId2"/>
    <p:sldId id="295" r:id="rId3"/>
    <p:sldId id="257" r:id="rId4"/>
    <p:sldId id="287" r:id="rId5"/>
    <p:sldId id="258" r:id="rId6"/>
    <p:sldId id="264" r:id="rId7"/>
    <p:sldId id="265" r:id="rId8"/>
    <p:sldId id="266" r:id="rId9"/>
    <p:sldId id="267" r:id="rId10"/>
    <p:sldId id="268" r:id="rId11"/>
    <p:sldId id="269" r:id="rId12"/>
    <p:sldId id="290" r:id="rId13"/>
    <p:sldId id="291" r:id="rId14"/>
    <p:sldId id="284" r:id="rId15"/>
    <p:sldId id="274" r:id="rId16"/>
    <p:sldId id="292" r:id="rId17"/>
    <p:sldId id="286" r:id="rId18"/>
    <p:sldId id="270" r:id="rId19"/>
    <p:sldId id="271" r:id="rId20"/>
    <p:sldId id="293" r:id="rId21"/>
    <p:sldId id="279" r:id="rId22"/>
    <p:sldId id="281" r:id="rId23"/>
    <p:sldId id="282" r:id="rId24"/>
    <p:sldId id="294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-90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5253F73-3A06-4E62-B092-9800A29A03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D70B8F-AC14-4084-B596-D585CD329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052EB33-6908-4180-BADA-7295C0893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C23977-47DB-42ED-99AD-A528D1300A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563ED45-74DA-434B-AD94-7CE0687375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FEF72-6937-4215-85EB-B77298D47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9EB5A7-72AB-4982-84B4-D12BC6777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DB0B1B-957A-4648-A61D-5342C26B71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5B0C79-3CA7-4ED4-A8A1-E70DA94A8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C35FB-B283-4EEF-8378-FE0EC00D1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D48BFB-DFAC-4C7A-81E7-361BFDF3EC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D8D3060-81D4-4FB5-A89E-965AB9AFD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596" y="533400"/>
            <a:ext cx="8043672" cy="218122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THE </a:t>
            </a:r>
            <a:r>
              <a:rPr lang="en-US" sz="5400" b="1" dirty="0" err="1" smtClean="0"/>
              <a:t>cns</a:t>
            </a:r>
            <a:r>
              <a:rPr lang="en-US" sz="5400" b="1" dirty="0" smtClean="0"/>
              <a:t> </a:t>
            </a:r>
            <a:r>
              <a:rPr lang="en-US" sz="5400" b="1" dirty="0"/>
              <a:t>EXAMINATION</a:t>
            </a:r>
            <a:endParaRPr lang="en-US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Dr. </a:t>
            </a:r>
            <a:r>
              <a:rPr lang="en-US" sz="3200" dirty="0" err="1" smtClean="0"/>
              <a:t>Kiran</a:t>
            </a:r>
            <a:r>
              <a:rPr lang="en-US" sz="3200" dirty="0" smtClean="0"/>
              <a:t> </a:t>
            </a:r>
            <a:r>
              <a:rPr lang="en-US" sz="3200" smtClean="0"/>
              <a:t>Nandeshwar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MOTOR SYSTEM </a:t>
            </a:r>
            <a:r>
              <a:rPr lang="en-US" b="1" dirty="0"/>
              <a:t>EXAMINATION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MUSCLE POWER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 GRADING</a:t>
            </a:r>
            <a:endParaRPr lang="en-US" b="1" dirty="0"/>
          </a:p>
          <a:p>
            <a:pPr lvl="1"/>
            <a:r>
              <a:rPr lang="en-US" b="1" dirty="0"/>
              <a:t>GRADED 0 - 5</a:t>
            </a:r>
          </a:p>
          <a:p>
            <a:pPr lvl="1"/>
            <a:r>
              <a:rPr lang="en-US" b="1" dirty="0"/>
              <a:t>0 - NO MOVEMENT</a:t>
            </a:r>
          </a:p>
          <a:p>
            <a:pPr lvl="1"/>
            <a:r>
              <a:rPr lang="en-US" b="1" dirty="0"/>
              <a:t>1 - FLICKER</a:t>
            </a:r>
          </a:p>
          <a:p>
            <a:pPr lvl="1"/>
            <a:r>
              <a:rPr lang="en-US" b="1" dirty="0"/>
              <a:t>2 - MOVEMENT WITH GRAVITY REMOVED</a:t>
            </a:r>
          </a:p>
          <a:p>
            <a:pPr lvl="1"/>
            <a:r>
              <a:rPr lang="en-US" b="1" dirty="0"/>
              <a:t>3 - MOVEMENT AGAINST GRAVITY</a:t>
            </a:r>
          </a:p>
          <a:p>
            <a:pPr lvl="1"/>
            <a:r>
              <a:rPr lang="en-US" b="1" dirty="0"/>
              <a:t>4 - MOVEMENT AGAINST RESISTANCE</a:t>
            </a:r>
          </a:p>
          <a:p>
            <a:pPr lvl="1"/>
            <a:r>
              <a:rPr lang="en-US" b="1" dirty="0"/>
              <a:t>5 - NORMAL STRENGTH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85794"/>
            <a:ext cx="7239000" cy="566994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800" b="1" dirty="0" smtClean="0"/>
              <a:t>1) POSTURE OF THE LIMBS:-</a:t>
            </a:r>
          </a:p>
          <a:p>
            <a:pPr>
              <a:buNone/>
            </a:pPr>
            <a:r>
              <a:rPr lang="en-US" sz="2800" b="1" dirty="0" smtClean="0"/>
              <a:t>            The child may adopt a particular posture due to change in the muscle tone</a:t>
            </a: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2) NUTRITION OF MUSCLE :- </a:t>
            </a:r>
          </a:p>
          <a:p>
            <a:pPr>
              <a:buNone/>
            </a:pPr>
            <a:r>
              <a:rPr lang="en-US" sz="2800" b="1" dirty="0" smtClean="0"/>
              <a:t>            Assess whether the muscles are normal atrophied or hypertrophied 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sz="2800" b="1" dirty="0" smtClean="0"/>
              <a:t>3) INVOLUNTARY MOMENTS:-</a:t>
            </a:r>
          </a:p>
          <a:p>
            <a:pPr lvl="3"/>
            <a:r>
              <a:rPr lang="en-US" sz="2200" b="1" dirty="0" smtClean="0"/>
              <a:t>            Tremors</a:t>
            </a:r>
          </a:p>
          <a:p>
            <a:pPr lvl="3"/>
            <a:r>
              <a:rPr lang="en-US" sz="2200" b="1" dirty="0" smtClean="0"/>
              <a:t>            chorea</a:t>
            </a:r>
          </a:p>
          <a:p>
            <a:pPr lvl="3"/>
            <a:r>
              <a:rPr lang="en-US" sz="2200" b="1" dirty="0" smtClean="0"/>
              <a:t>            </a:t>
            </a:r>
            <a:r>
              <a:rPr lang="en-US" sz="2200" b="1" dirty="0" err="1" smtClean="0"/>
              <a:t>Athetosis</a:t>
            </a:r>
            <a:endParaRPr lang="en-US" sz="2200" b="1" dirty="0" smtClean="0"/>
          </a:p>
          <a:p>
            <a:pPr lvl="3"/>
            <a:r>
              <a:rPr lang="en-US" sz="2200" b="1" dirty="0" smtClean="0"/>
              <a:t>            </a:t>
            </a:r>
            <a:r>
              <a:rPr lang="en-US" sz="2200" b="1" dirty="0" err="1" smtClean="0"/>
              <a:t>Dystonia</a:t>
            </a:r>
            <a:endParaRPr lang="en-US" sz="2200" b="1" dirty="0" smtClean="0"/>
          </a:p>
          <a:p>
            <a:pPr lvl="3"/>
            <a:r>
              <a:rPr lang="en-US" sz="2200" b="1" dirty="0" smtClean="0"/>
              <a:t>            </a:t>
            </a:r>
            <a:r>
              <a:rPr lang="en-US" sz="2200" b="1" dirty="0" err="1" smtClean="0"/>
              <a:t>Hemibaliismus</a:t>
            </a:r>
            <a:endParaRPr lang="en-US" sz="2200" b="1" dirty="0" smtClean="0"/>
          </a:p>
          <a:p>
            <a:pPr lvl="3"/>
            <a:r>
              <a:rPr lang="en-US" sz="2200" b="1" dirty="0" smtClean="0"/>
              <a:t>            </a:t>
            </a:r>
            <a:r>
              <a:rPr lang="en-US" sz="2200" b="1" dirty="0" err="1" smtClean="0"/>
              <a:t>Myclonus</a:t>
            </a:r>
            <a:r>
              <a:rPr lang="en-US" b="1" dirty="0" smtClean="0"/>
              <a:t>     </a:t>
            </a:r>
          </a:p>
          <a:p>
            <a:pPr lvl="3"/>
            <a:r>
              <a:rPr lang="en-US" b="1" dirty="0" smtClean="0"/>
              <a:t>             Tics         </a:t>
            </a:r>
          </a:p>
          <a:p>
            <a:pPr>
              <a:buNone/>
            </a:pPr>
            <a:r>
              <a:rPr lang="en-US" b="1" dirty="0" smtClean="0"/>
              <a:t>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4290"/>
            <a:ext cx="7239000" cy="6241446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               </a:t>
            </a:r>
          </a:p>
          <a:p>
            <a:pPr>
              <a:buNone/>
            </a:pPr>
            <a:r>
              <a:rPr lang="en-US" b="1" dirty="0" smtClean="0"/>
              <a:t>   </a:t>
            </a:r>
            <a:r>
              <a:rPr lang="en-US" sz="2800" b="1" dirty="0" smtClean="0"/>
              <a:t>4) TONE OF MUSCLE:-</a:t>
            </a:r>
          </a:p>
          <a:p>
            <a:pPr>
              <a:buNone/>
            </a:pPr>
            <a:r>
              <a:rPr lang="en-US" sz="2800" b="1" dirty="0" smtClean="0"/>
              <a:t>         Test to assess tone of muscle</a:t>
            </a:r>
          </a:p>
          <a:p>
            <a:pPr>
              <a:buNone/>
            </a:pP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5720" y="2143116"/>
          <a:ext cx="7786744" cy="3148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6686"/>
                <a:gridCol w="1946686"/>
                <a:gridCol w="1946686"/>
                <a:gridCol w="1946686"/>
              </a:tblGrid>
              <a:tr h="614367">
                <a:tc>
                  <a:txBody>
                    <a:bodyPr/>
                    <a:lstStyle/>
                    <a:p>
                      <a:r>
                        <a:rPr lang="en-IN" dirty="0" smtClean="0"/>
                        <a:t> </a:t>
                      </a:r>
                      <a:r>
                        <a:rPr lang="en-IN" sz="2400" dirty="0" smtClean="0"/>
                        <a:t>Tests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Normal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 </a:t>
                      </a:r>
                      <a:r>
                        <a:rPr lang="en-IN" sz="2400" dirty="0" err="1" smtClean="0"/>
                        <a:t>Hypotonia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 </a:t>
                      </a:r>
                      <a:r>
                        <a:rPr lang="en-IN" sz="2400" dirty="0" err="1" smtClean="0"/>
                        <a:t>Hypertonia</a:t>
                      </a:r>
                      <a:endParaRPr lang="en-IN" sz="2400" dirty="0"/>
                    </a:p>
                  </a:txBody>
                  <a:tcPr/>
                </a:tc>
              </a:tr>
              <a:tr h="614367">
                <a:tc>
                  <a:txBody>
                    <a:bodyPr/>
                    <a:lstStyle/>
                    <a:p>
                      <a:r>
                        <a:rPr lang="en-IN" dirty="0" smtClean="0"/>
                        <a:t>Palpation</a:t>
                      </a:r>
                      <a:r>
                        <a:rPr lang="en-IN" baseline="0" dirty="0" smtClean="0"/>
                        <a:t> of muscle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Normal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Flabby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Rigid</a:t>
                      </a:r>
                      <a:endParaRPr lang="en-IN" dirty="0"/>
                    </a:p>
                  </a:txBody>
                  <a:tcPr/>
                </a:tc>
              </a:tr>
              <a:tr h="614367">
                <a:tc>
                  <a:txBody>
                    <a:bodyPr/>
                    <a:lstStyle/>
                    <a:p>
                      <a:r>
                        <a:rPr lang="en-IN" dirty="0" smtClean="0"/>
                        <a:t>Posture of limb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Normal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Limp</a:t>
                      </a:r>
                      <a:r>
                        <a:rPr lang="en-IN" baseline="0" dirty="0" smtClean="0"/>
                        <a:t>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Stiff</a:t>
                      </a:r>
                      <a:endParaRPr lang="en-IN" dirty="0"/>
                    </a:p>
                  </a:txBody>
                  <a:tcPr/>
                </a:tc>
              </a:tr>
              <a:tr h="614367">
                <a:tc>
                  <a:txBody>
                    <a:bodyPr/>
                    <a:lstStyle/>
                    <a:p>
                      <a:r>
                        <a:rPr lang="en-IN" dirty="0" smtClean="0"/>
                        <a:t> Resistance to passive moments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Normal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Decreased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Increased</a:t>
                      </a:r>
                      <a:endParaRPr lang="en-IN" dirty="0"/>
                    </a:p>
                  </a:txBody>
                  <a:tcPr/>
                </a:tc>
              </a:tr>
              <a:tr h="614367">
                <a:tc>
                  <a:txBody>
                    <a:bodyPr/>
                    <a:lstStyle/>
                    <a:p>
                      <a:r>
                        <a:rPr lang="en-IN" dirty="0" smtClean="0"/>
                        <a:t>Range of passive moments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Normal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Increased 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Decreased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4348" y="5500702"/>
            <a:ext cx="66437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In Infant tone is assess by following  tests:- </a:t>
            </a:r>
          </a:p>
          <a:p>
            <a:r>
              <a:rPr lang="en-IN" dirty="0" smtClean="0"/>
              <a:t>Scarf sign, Heel to Ear manoeuvre, </a:t>
            </a:r>
            <a:r>
              <a:rPr lang="en-IN" dirty="0" err="1" smtClean="0"/>
              <a:t>popliteal</a:t>
            </a:r>
            <a:r>
              <a:rPr lang="en-IN" dirty="0" smtClean="0"/>
              <a:t> angle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      Co-ordination </a:t>
            </a:r>
            <a:endParaRPr lang="en-US" sz="3200" b="1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61238" lvl="1" indent="-514350">
              <a:buFont typeface="+mj-lt"/>
              <a:buAutoNum type="arabicParenR"/>
            </a:pPr>
            <a:r>
              <a:rPr lang="en-US" b="1" dirty="0" smtClean="0"/>
              <a:t>    </a:t>
            </a:r>
            <a:r>
              <a:rPr lang="en-US" sz="3600" b="1" dirty="0" smtClean="0"/>
              <a:t> </a:t>
            </a:r>
            <a:r>
              <a:rPr lang="en-US" sz="2800" b="1" dirty="0" smtClean="0"/>
              <a:t>Gait of the patient</a:t>
            </a:r>
          </a:p>
          <a:p>
            <a:pPr marL="761238" lvl="1" indent="-514350">
              <a:buFont typeface="+mj-lt"/>
              <a:buAutoNum type="arabicParenR"/>
            </a:pPr>
            <a:r>
              <a:rPr lang="en-US" sz="2800" b="1" dirty="0" smtClean="0"/>
              <a:t>     Finger nose test </a:t>
            </a:r>
          </a:p>
          <a:p>
            <a:pPr marL="761238" lvl="1" indent="-514350">
              <a:buFont typeface="+mj-lt"/>
              <a:buAutoNum type="arabicParenR"/>
            </a:pPr>
            <a:r>
              <a:rPr lang="en-US" sz="2800" b="1" dirty="0" smtClean="0"/>
              <a:t>     Knee heel test</a:t>
            </a:r>
          </a:p>
          <a:p>
            <a:pPr marL="761238" lvl="1" indent="-514350">
              <a:buFont typeface="+mj-lt"/>
              <a:buAutoNum type="arabicParenR"/>
            </a:pPr>
            <a:r>
              <a:rPr lang="en-US" sz="2800" b="1" dirty="0" smtClean="0"/>
              <a:t>     </a:t>
            </a:r>
            <a:r>
              <a:rPr lang="en-US" sz="2800" b="1" dirty="0" err="1" smtClean="0"/>
              <a:t>Rhomberg’s</a:t>
            </a:r>
            <a:r>
              <a:rPr lang="en-US" sz="2800" b="1" dirty="0" smtClean="0"/>
              <a:t> test- </a:t>
            </a:r>
          </a:p>
          <a:p>
            <a:pPr marL="761238" lvl="1" indent="-514350">
              <a:buNone/>
            </a:pPr>
            <a:r>
              <a:rPr lang="en-US" sz="3600" b="1" dirty="0" smtClean="0"/>
              <a:t>          </a:t>
            </a:r>
            <a:r>
              <a:rPr lang="en-US" sz="2000" b="1" dirty="0" smtClean="0"/>
              <a:t>positive in </a:t>
            </a:r>
            <a:r>
              <a:rPr lang="en-US" sz="2000" b="1" dirty="0" err="1" smtClean="0"/>
              <a:t>cerebeller</a:t>
            </a:r>
            <a:r>
              <a:rPr lang="en-US" sz="2000" b="1" dirty="0" smtClean="0"/>
              <a:t> lesion</a:t>
            </a:r>
            <a:endParaRPr lang="en-US" sz="3600" b="1" dirty="0" smtClean="0"/>
          </a:p>
          <a:p>
            <a:pPr>
              <a:buNone/>
            </a:pPr>
            <a:r>
              <a:rPr lang="en-US" b="1" dirty="0" smtClean="0"/>
              <a:t>      </a:t>
            </a:r>
          </a:p>
          <a:p>
            <a:pPr>
              <a:buNone/>
            </a:pPr>
            <a:r>
              <a:rPr lang="en-US" b="1" dirty="0" smtClean="0"/>
              <a:t>Co-ordination can be tested only in children above 6-7 yrs when the muscle power is greater than 3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/>
              <a:t>REFLEXES</a:t>
            </a: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3719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Superficial reflexes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7239000" cy="5455628"/>
          </a:xfrm>
        </p:spPr>
        <p:txBody>
          <a:bodyPr/>
          <a:lstStyle/>
          <a:p>
            <a:r>
              <a:rPr lang="en-IN" dirty="0" smtClean="0"/>
              <a:t>Test to asses </a:t>
            </a:r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2" y="1571613"/>
          <a:ext cx="7786743" cy="5072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5581"/>
                <a:gridCol w="2595581"/>
                <a:gridCol w="2595581"/>
              </a:tblGrid>
              <a:tr h="646418">
                <a:tc>
                  <a:txBody>
                    <a:bodyPr/>
                    <a:lstStyle/>
                    <a:p>
                      <a:r>
                        <a:rPr lang="en-IN" dirty="0" smtClean="0"/>
                        <a:t>Superficial reflexes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Mothod</a:t>
                      </a:r>
                      <a:r>
                        <a:rPr lang="en-IN" dirty="0" smtClean="0"/>
                        <a:t> of elicitation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Response </a:t>
                      </a:r>
                      <a:endParaRPr lang="en-IN" dirty="0"/>
                    </a:p>
                  </a:txBody>
                  <a:tcPr/>
                </a:tc>
              </a:tr>
              <a:tr h="1250735">
                <a:tc>
                  <a:txBody>
                    <a:bodyPr/>
                    <a:lstStyle/>
                    <a:p>
                      <a:r>
                        <a:rPr lang="en-IN" dirty="0" smtClean="0"/>
                        <a:t>1. Planter reflex</a:t>
                      </a:r>
                      <a:r>
                        <a:rPr lang="en-IN" baseline="0" dirty="0" smtClean="0"/>
                        <a:t>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Stroke the lateral</a:t>
                      </a:r>
                      <a:r>
                        <a:rPr lang="en-IN" baseline="0" dirty="0" smtClean="0"/>
                        <a:t> border of the sole of the foot from heel to toes.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Normal response is planter flexion of all the toes</a:t>
                      </a:r>
                      <a:endParaRPr lang="en-IN" dirty="0"/>
                    </a:p>
                  </a:txBody>
                  <a:tcPr/>
                </a:tc>
              </a:tr>
              <a:tr h="1250735">
                <a:tc>
                  <a:txBody>
                    <a:bodyPr/>
                    <a:lstStyle/>
                    <a:p>
                      <a:r>
                        <a:rPr lang="en-IN" dirty="0" smtClean="0"/>
                        <a:t>2.</a:t>
                      </a:r>
                      <a:r>
                        <a:rPr lang="en-IN" baseline="0" dirty="0" smtClean="0"/>
                        <a:t> Abdominal </a:t>
                      </a:r>
                      <a:r>
                        <a:rPr lang="en-IN" dirty="0" smtClean="0"/>
                        <a:t>reflex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Stoke the skin of abdomen from the lateral end towards the midline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Contraction of abdominal muscle of same side</a:t>
                      </a:r>
                      <a:endParaRPr lang="en-IN" dirty="0"/>
                    </a:p>
                  </a:txBody>
                  <a:tcPr/>
                </a:tc>
              </a:tr>
              <a:tr h="1250735">
                <a:tc>
                  <a:txBody>
                    <a:bodyPr/>
                    <a:lstStyle/>
                    <a:p>
                      <a:r>
                        <a:rPr lang="en-IN" dirty="0" smtClean="0"/>
                        <a:t>3. </a:t>
                      </a:r>
                      <a:r>
                        <a:rPr lang="en-IN" dirty="0" err="1" smtClean="0"/>
                        <a:t>Cremasteric</a:t>
                      </a:r>
                      <a:r>
                        <a:rPr lang="en-IN" dirty="0" smtClean="0"/>
                        <a:t> reflex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Stroke the skin of medial</a:t>
                      </a:r>
                      <a:r>
                        <a:rPr lang="en-IN" baseline="0" dirty="0" smtClean="0"/>
                        <a:t> side of thigh from above to </a:t>
                      </a:r>
                      <a:r>
                        <a:rPr lang="en-IN" baseline="0" dirty="0" err="1" smtClean="0"/>
                        <a:t>downwords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Contraction of </a:t>
                      </a:r>
                      <a:r>
                        <a:rPr lang="en-IN" dirty="0" err="1" smtClean="0"/>
                        <a:t>cremasteric</a:t>
                      </a:r>
                      <a:r>
                        <a:rPr lang="en-IN" dirty="0" smtClean="0"/>
                        <a:t> muscle and elevation of testicle</a:t>
                      </a:r>
                    </a:p>
                  </a:txBody>
                  <a:tcPr/>
                </a:tc>
              </a:tr>
              <a:tr h="673472">
                <a:tc>
                  <a:txBody>
                    <a:bodyPr/>
                    <a:lstStyle/>
                    <a:p>
                      <a:r>
                        <a:rPr lang="en-IN" dirty="0" smtClean="0"/>
                        <a:t>4.Anal reflex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Stoke</a:t>
                      </a:r>
                      <a:r>
                        <a:rPr lang="en-IN" baseline="0" dirty="0" smtClean="0"/>
                        <a:t> the skin in the </a:t>
                      </a:r>
                      <a:r>
                        <a:rPr lang="en-IN" baseline="0" dirty="0" err="1" smtClean="0"/>
                        <a:t>perianal</a:t>
                      </a:r>
                      <a:r>
                        <a:rPr lang="en-IN" baseline="0" dirty="0" smtClean="0"/>
                        <a:t> region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Contraction of the</a:t>
                      </a:r>
                      <a:r>
                        <a:rPr lang="en-IN" baseline="0" dirty="0" smtClean="0"/>
                        <a:t> anal sphincter.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53719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Deep tendon reflexes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1" y="1000109"/>
          <a:ext cx="8715438" cy="5664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6"/>
                <a:gridCol w="2905146"/>
                <a:gridCol w="2905146"/>
              </a:tblGrid>
              <a:tr h="318883">
                <a:tc>
                  <a:txBody>
                    <a:bodyPr/>
                    <a:lstStyle/>
                    <a:p>
                      <a:r>
                        <a:rPr lang="en-IN" dirty="0" smtClean="0"/>
                        <a:t>Reflexes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Elicitation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</a:t>
                      </a:r>
                      <a:r>
                        <a:rPr lang="en-IN" dirty="0" err="1" smtClean="0"/>
                        <a:t>Responce</a:t>
                      </a:r>
                      <a:endParaRPr lang="en-IN" dirty="0"/>
                    </a:p>
                  </a:txBody>
                  <a:tcPr/>
                </a:tc>
              </a:tr>
              <a:tr h="1036368">
                <a:tc>
                  <a:txBody>
                    <a:bodyPr/>
                    <a:lstStyle/>
                    <a:p>
                      <a:r>
                        <a:rPr lang="en-IN" dirty="0" smtClean="0"/>
                        <a:t>Bicep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Tap the bicep tendon after partial flexion and </a:t>
                      </a:r>
                      <a:r>
                        <a:rPr lang="en-IN" dirty="0" err="1" smtClean="0"/>
                        <a:t>pronation</a:t>
                      </a:r>
                      <a:r>
                        <a:rPr lang="en-IN" baseline="0" dirty="0" smtClean="0"/>
                        <a:t> of the elbow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Flexion of the elbow</a:t>
                      </a:r>
                      <a:r>
                        <a:rPr lang="en-IN" baseline="0" dirty="0" smtClean="0"/>
                        <a:t> and visible contraction of the biceps muscle</a:t>
                      </a:r>
                      <a:endParaRPr lang="en-IN" dirty="0"/>
                    </a:p>
                  </a:txBody>
                  <a:tcPr/>
                </a:tc>
              </a:tr>
              <a:tr h="1036368"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Tricep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Tap the </a:t>
                      </a:r>
                      <a:r>
                        <a:rPr lang="en-IN" dirty="0" err="1" smtClean="0"/>
                        <a:t>tricep</a:t>
                      </a:r>
                      <a:r>
                        <a:rPr lang="en-IN" dirty="0" smtClean="0"/>
                        <a:t> tendon just above the elbow</a:t>
                      </a:r>
                      <a:r>
                        <a:rPr lang="en-IN" baseline="0" dirty="0" smtClean="0"/>
                        <a:t> after flexion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Extension of the elbow and visible contraction of the </a:t>
                      </a:r>
                      <a:r>
                        <a:rPr lang="en-IN" dirty="0" err="1" smtClean="0"/>
                        <a:t>tricep</a:t>
                      </a:r>
                      <a:r>
                        <a:rPr lang="en-IN" dirty="0" smtClean="0"/>
                        <a:t> muscle</a:t>
                      </a:r>
                      <a:endParaRPr lang="en-IN" dirty="0"/>
                    </a:p>
                  </a:txBody>
                  <a:tcPr/>
                </a:tc>
              </a:tr>
              <a:tr h="1275530"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Supinator</a:t>
                      </a:r>
                      <a:r>
                        <a:rPr lang="en-IN" baseline="0" dirty="0" smtClean="0"/>
                        <a:t>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Tap the </a:t>
                      </a:r>
                      <a:r>
                        <a:rPr lang="en-IN" dirty="0" err="1" smtClean="0"/>
                        <a:t>bracheoradialis</a:t>
                      </a:r>
                      <a:r>
                        <a:rPr lang="en-IN" dirty="0" smtClean="0"/>
                        <a:t> tendon at the</a:t>
                      </a:r>
                      <a:r>
                        <a:rPr lang="en-IN" baseline="0" dirty="0" smtClean="0"/>
                        <a:t> lower end of radius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Flexion and </a:t>
                      </a:r>
                      <a:r>
                        <a:rPr lang="en-IN" dirty="0" err="1" smtClean="0"/>
                        <a:t>pronation</a:t>
                      </a:r>
                      <a:r>
                        <a:rPr lang="en-IN" dirty="0" smtClean="0"/>
                        <a:t> of elbow and V.C.</a:t>
                      </a:r>
                      <a:r>
                        <a:rPr lang="en-IN" baseline="0" dirty="0" smtClean="0"/>
                        <a:t> of the </a:t>
                      </a:r>
                      <a:r>
                        <a:rPr lang="en-IN" baseline="0" dirty="0" err="1" smtClean="0"/>
                        <a:t>bracheoradialis</a:t>
                      </a:r>
                      <a:r>
                        <a:rPr lang="en-IN" baseline="0" dirty="0" smtClean="0"/>
                        <a:t> muscle</a:t>
                      </a:r>
                      <a:endParaRPr lang="en-IN" dirty="0"/>
                    </a:p>
                  </a:txBody>
                  <a:tcPr/>
                </a:tc>
              </a:tr>
              <a:tr h="797207">
                <a:tc>
                  <a:txBody>
                    <a:bodyPr/>
                    <a:lstStyle/>
                    <a:p>
                      <a:r>
                        <a:rPr lang="en-IN" dirty="0" smtClean="0"/>
                        <a:t>Knee jerk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Tap the quadriceps</a:t>
                      </a:r>
                      <a:r>
                        <a:rPr lang="en-IN" baseline="0" dirty="0" smtClean="0"/>
                        <a:t> tendon just below the knee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Extension of he knees</a:t>
                      </a:r>
                      <a:r>
                        <a:rPr lang="en-IN" baseline="0" dirty="0" smtClean="0"/>
                        <a:t> visible contra. Of the quadriceps muscle </a:t>
                      </a:r>
                      <a:endParaRPr lang="en-IN" dirty="0"/>
                    </a:p>
                  </a:txBody>
                  <a:tcPr/>
                </a:tc>
              </a:tr>
              <a:tr h="1036368">
                <a:tc>
                  <a:txBody>
                    <a:bodyPr/>
                    <a:lstStyle/>
                    <a:p>
                      <a:r>
                        <a:rPr lang="en-IN" dirty="0" smtClean="0"/>
                        <a:t>Ankle jerk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Tap the </a:t>
                      </a:r>
                      <a:r>
                        <a:rPr lang="en-IN" dirty="0" err="1" smtClean="0"/>
                        <a:t>tendoachillis</a:t>
                      </a:r>
                      <a:r>
                        <a:rPr lang="en-IN" baseline="0" dirty="0" smtClean="0"/>
                        <a:t> after partially flexing the knee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Planter flexion of th</a:t>
                      </a:r>
                      <a:r>
                        <a:rPr lang="en-IN" baseline="0" dirty="0" smtClean="0"/>
                        <a:t>e ankle and </a:t>
                      </a:r>
                      <a:r>
                        <a:rPr lang="en-IN" baseline="0" dirty="0" err="1" smtClean="0"/>
                        <a:t>V.C.of</a:t>
                      </a:r>
                      <a:r>
                        <a:rPr lang="en-IN" baseline="0" dirty="0" smtClean="0"/>
                        <a:t> the </a:t>
                      </a:r>
                      <a:r>
                        <a:rPr lang="en-IN" baseline="0" dirty="0" err="1" smtClean="0"/>
                        <a:t>gastrocnemius</a:t>
                      </a:r>
                      <a:r>
                        <a:rPr lang="en-IN" baseline="0" dirty="0" smtClean="0"/>
                        <a:t> muscle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tendon reflex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Grading of reflex:-</a:t>
            </a:r>
          </a:p>
          <a:p>
            <a:pPr>
              <a:buNone/>
            </a:pP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1472" y="2383482"/>
          <a:ext cx="6858048" cy="3903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2500330"/>
              </a:tblGrid>
              <a:tr h="779527"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Absent</a:t>
                      </a:r>
                      <a:r>
                        <a:rPr lang="en-IN" sz="2400" baseline="0" dirty="0" smtClean="0"/>
                        <a:t> reflex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0</a:t>
                      </a:r>
                      <a:endParaRPr lang="en-IN" sz="2400" dirty="0"/>
                    </a:p>
                  </a:txBody>
                  <a:tcPr/>
                </a:tc>
              </a:tr>
              <a:tr h="779527"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Sluggish</a:t>
                      </a:r>
                      <a:r>
                        <a:rPr lang="en-IN" sz="2400" baseline="0" dirty="0" smtClean="0"/>
                        <a:t> reflex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1+</a:t>
                      </a:r>
                      <a:endParaRPr lang="en-IN" sz="2400" dirty="0"/>
                    </a:p>
                  </a:txBody>
                  <a:tcPr/>
                </a:tc>
              </a:tr>
              <a:tr h="779527"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Normal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2+</a:t>
                      </a:r>
                      <a:endParaRPr lang="en-IN" sz="2400" dirty="0"/>
                    </a:p>
                  </a:txBody>
                  <a:tcPr/>
                </a:tc>
              </a:tr>
              <a:tr h="784931"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Brisk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3+</a:t>
                      </a:r>
                      <a:endParaRPr lang="en-IN" sz="2400" dirty="0"/>
                    </a:p>
                  </a:txBody>
                  <a:tcPr/>
                </a:tc>
              </a:tr>
              <a:tr h="779527"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Exaggerated with </a:t>
                      </a:r>
                      <a:r>
                        <a:rPr lang="en-IN" sz="2400" dirty="0" err="1" smtClean="0"/>
                        <a:t>clonus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4+</a:t>
                      </a:r>
                      <a:endParaRPr lang="en-IN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tendon reflex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Causes of absent and brisk deep tendon reflex</a:t>
            </a:r>
          </a:p>
          <a:p>
            <a:pPr>
              <a:buNone/>
            </a:pP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76330" y="2611447"/>
          <a:ext cx="6096000" cy="3960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792165"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Absent 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 Brisk</a:t>
                      </a:r>
                      <a:endParaRPr lang="en-IN" sz="2000" dirty="0"/>
                    </a:p>
                  </a:txBody>
                  <a:tcPr/>
                </a:tc>
              </a:tr>
              <a:tr h="792165"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LMN Lesion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UMN Lesion</a:t>
                      </a:r>
                      <a:endParaRPr lang="en-IN" sz="2000" dirty="0"/>
                    </a:p>
                  </a:txBody>
                  <a:tcPr/>
                </a:tc>
              </a:tr>
              <a:tr h="792165"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Severely spastic children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Tetanus or strychnine poisoning</a:t>
                      </a:r>
                      <a:endParaRPr lang="en-IN" sz="2000" dirty="0"/>
                    </a:p>
                  </a:txBody>
                  <a:tcPr/>
                </a:tc>
              </a:tr>
              <a:tr h="792165"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Contraction of muscle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Hysteria</a:t>
                      </a:r>
                      <a:endParaRPr lang="en-IN" sz="2000" dirty="0"/>
                    </a:p>
                  </a:txBody>
                  <a:tcPr/>
                </a:tc>
              </a:tr>
              <a:tr h="792165"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Stage of neuronal shock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In small children</a:t>
                      </a:r>
                      <a:endParaRPr lang="en-IN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/>
          <a:lstStyle/>
          <a:p>
            <a:r>
              <a:rPr lang="en-IN" dirty="0" smtClean="0"/>
              <a:t>GENERAL EXAMINATION IN CNS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IN" dirty="0" smtClean="0"/>
              <a:t>ATTITUDE AND POSTURE OF THE PATIENT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SHAPE OF HEAD</a:t>
            </a:r>
          </a:p>
          <a:p>
            <a:pPr lvl="2">
              <a:buFont typeface="Wingdings" pitchFamily="2" charset="2"/>
              <a:buChar char="v"/>
            </a:pPr>
            <a:r>
              <a:rPr lang="en-IN" dirty="0" smtClean="0"/>
              <a:t>BRACHYCEPHALY</a:t>
            </a:r>
          </a:p>
          <a:p>
            <a:pPr lvl="2">
              <a:buFont typeface="Wingdings" pitchFamily="2" charset="2"/>
              <a:buChar char="v"/>
            </a:pPr>
            <a:r>
              <a:rPr lang="en-IN" dirty="0" smtClean="0"/>
              <a:t>DOLICHOCEPHLY</a:t>
            </a:r>
          </a:p>
          <a:p>
            <a:pPr lvl="2">
              <a:buFont typeface="Wingdings" pitchFamily="2" charset="2"/>
              <a:buChar char="v"/>
            </a:pPr>
            <a:r>
              <a:rPr lang="en-IN" dirty="0" smtClean="0"/>
              <a:t>PLAGIOCEPHALY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 FACIAL DYSMORPHIC FEATURES 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 ANTERIOR FRONTANELL  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 POSTERIOR FRONTANELL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 CRANIOTABES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 MACEWAN’S SIGN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TRANSILLUMINATION OF SKULL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VITAL PARAMETER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bice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1" y="357167"/>
            <a:ext cx="3000395" cy="2643205"/>
          </a:xfrm>
        </p:spPr>
      </p:pic>
      <p:pic>
        <p:nvPicPr>
          <p:cNvPr id="5" name="Picture 4" descr="trice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7555" y="357166"/>
            <a:ext cx="3071834" cy="2643206"/>
          </a:xfrm>
          <a:prstGeom prst="rect">
            <a:avLst/>
          </a:prstGeom>
        </p:spPr>
      </p:pic>
      <p:pic>
        <p:nvPicPr>
          <p:cNvPr id="6" name="Picture 5" descr="supinato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00826" y="357166"/>
            <a:ext cx="2428892" cy="2714644"/>
          </a:xfrm>
          <a:prstGeom prst="rect">
            <a:avLst/>
          </a:prstGeom>
        </p:spPr>
      </p:pic>
      <p:pic>
        <p:nvPicPr>
          <p:cNvPr id="7" name="Picture 6" descr="kne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7158" y="3500438"/>
            <a:ext cx="4357718" cy="3000396"/>
          </a:xfrm>
          <a:prstGeom prst="rect">
            <a:avLst/>
          </a:prstGeom>
        </p:spPr>
      </p:pic>
      <p:pic>
        <p:nvPicPr>
          <p:cNvPr id="8" name="Picture 7" descr="ankl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0628" y="3429000"/>
            <a:ext cx="3786214" cy="3071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SENSORY </a:t>
            </a:r>
            <a:r>
              <a:rPr lang="en-US" dirty="0" smtClean="0"/>
              <a:t>system examination</a:t>
            </a: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785794"/>
            <a:ext cx="7239000" cy="3572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Sensory examination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 Superficial sensation</a:t>
            </a:r>
          </a:p>
          <a:p>
            <a:pPr lvl="1"/>
            <a:r>
              <a:rPr lang="en-US" b="1" dirty="0" smtClean="0"/>
              <a:t> Touch</a:t>
            </a:r>
          </a:p>
          <a:p>
            <a:pPr lvl="1"/>
            <a:r>
              <a:rPr lang="en-US" b="1" dirty="0" smtClean="0"/>
              <a:t>Pain</a:t>
            </a:r>
          </a:p>
          <a:p>
            <a:pPr lvl="1"/>
            <a:r>
              <a:rPr lang="en-US" b="1" dirty="0" smtClean="0"/>
              <a:t>Temp</a:t>
            </a:r>
          </a:p>
          <a:p>
            <a:r>
              <a:rPr lang="en-US" b="1" dirty="0" smtClean="0"/>
              <a:t> Deep sensation</a:t>
            </a:r>
          </a:p>
          <a:p>
            <a:pPr lvl="1"/>
            <a:r>
              <a:rPr lang="en-US" b="1" dirty="0" smtClean="0"/>
              <a:t>Vibration</a:t>
            </a:r>
          </a:p>
          <a:p>
            <a:pPr lvl="1"/>
            <a:r>
              <a:rPr lang="en-US" b="1" dirty="0" smtClean="0"/>
              <a:t>Position</a:t>
            </a:r>
          </a:p>
          <a:p>
            <a:r>
              <a:rPr lang="en-US" b="1" dirty="0" smtClean="0"/>
              <a:t> Cortical sensation</a:t>
            </a:r>
          </a:p>
          <a:p>
            <a:pPr lvl="1"/>
            <a:r>
              <a:rPr lang="en-US" b="1" dirty="0" smtClean="0"/>
              <a:t> tactile </a:t>
            </a:r>
            <a:r>
              <a:rPr lang="en-US" b="1" dirty="0" err="1" smtClean="0"/>
              <a:t>localisation</a:t>
            </a:r>
            <a:endParaRPr lang="en-US" b="1" dirty="0" smtClean="0"/>
          </a:p>
          <a:p>
            <a:pPr lvl="1"/>
            <a:r>
              <a:rPr lang="en-US" b="1" dirty="0" smtClean="0"/>
              <a:t>Tactile discrimination</a:t>
            </a:r>
          </a:p>
          <a:p>
            <a:pPr lvl="1"/>
            <a:r>
              <a:rPr lang="en-US" b="1" dirty="0" smtClean="0"/>
              <a:t> </a:t>
            </a:r>
            <a:r>
              <a:rPr lang="en-US" b="1" dirty="0" err="1" smtClean="0"/>
              <a:t>steriognosis</a:t>
            </a:r>
            <a:endParaRPr lang="en-US" b="1" dirty="0" smtClean="0"/>
          </a:p>
          <a:p>
            <a:pPr lvl="2">
              <a:buNone/>
            </a:pPr>
            <a:endParaRPr lang="en-US" b="1" dirty="0" smtClean="0"/>
          </a:p>
          <a:p>
            <a:pPr lvl="3"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53719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Signs of </a:t>
            </a:r>
            <a:r>
              <a:rPr lang="en-US" dirty="0" err="1" smtClean="0"/>
              <a:t>meningeal</a:t>
            </a:r>
            <a:r>
              <a:rPr lang="en-US" dirty="0" smtClean="0"/>
              <a:t> irritation</a:t>
            </a:r>
            <a:endParaRPr lang="en-US" b="1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r>
              <a:rPr lang="en-US" sz="3600" b="1" dirty="0" smtClean="0"/>
              <a:t>Neck stiffness</a:t>
            </a:r>
          </a:p>
          <a:p>
            <a:endParaRPr lang="en-US" sz="3600" b="1" dirty="0" smtClean="0"/>
          </a:p>
          <a:p>
            <a:endParaRPr lang="en-US" sz="3600" b="1" dirty="0" smtClean="0"/>
          </a:p>
          <a:p>
            <a:r>
              <a:rPr lang="en-US" sz="3600" b="1" dirty="0" smtClean="0"/>
              <a:t>Kerning’s sign</a:t>
            </a:r>
          </a:p>
          <a:p>
            <a:endParaRPr lang="en-US" sz="3600" b="1" dirty="0" smtClean="0"/>
          </a:p>
          <a:p>
            <a:pPr>
              <a:buNone/>
            </a:pPr>
            <a:endParaRPr lang="en-US" sz="3600" b="1" dirty="0" smtClean="0"/>
          </a:p>
          <a:p>
            <a:r>
              <a:rPr lang="en-US" sz="3600" b="1" dirty="0" err="1" smtClean="0"/>
              <a:t>Brudzinski’s</a:t>
            </a:r>
            <a:r>
              <a:rPr lang="en-US" sz="3600" b="1" dirty="0" smtClean="0"/>
              <a:t> sign</a:t>
            </a:r>
            <a:endParaRPr lang="en-US" sz="3600" b="1" dirty="0"/>
          </a:p>
        </p:txBody>
      </p:sp>
      <p:pic>
        <p:nvPicPr>
          <p:cNvPr id="4" name="Picture 3" descr="neck stiffne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4810" y="1214422"/>
            <a:ext cx="3143272" cy="1571636"/>
          </a:xfrm>
          <a:prstGeom prst="rect">
            <a:avLst/>
          </a:prstGeom>
        </p:spPr>
      </p:pic>
      <p:pic>
        <p:nvPicPr>
          <p:cNvPr id="5" name="Picture 4" descr="kerning sig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4810" y="3000372"/>
            <a:ext cx="3143272" cy="1643074"/>
          </a:xfrm>
          <a:prstGeom prst="rect">
            <a:avLst/>
          </a:prstGeom>
        </p:spPr>
      </p:pic>
      <p:pic>
        <p:nvPicPr>
          <p:cNvPr id="6" name="Picture 5" descr="mudzinke sig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00562" y="4857760"/>
            <a:ext cx="2857520" cy="18169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7356" y="571480"/>
            <a:ext cx="5357850" cy="3214710"/>
          </a:xfrm>
        </p:spPr>
        <p:txBody>
          <a:bodyPr/>
          <a:lstStyle/>
          <a:p>
            <a:r>
              <a:rPr lang="en-IN" sz="5400" dirty="0" smtClean="0"/>
              <a:t>Thank you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239000" cy="1214422"/>
          </a:xfrm>
        </p:spPr>
        <p:txBody>
          <a:bodyPr/>
          <a:lstStyle/>
          <a:p>
            <a:r>
              <a:rPr lang="en-US" dirty="0" smtClean="0"/>
              <a:t>HIGHER FUNCTION</a:t>
            </a:r>
            <a:endParaRPr lang="en-US" b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57298"/>
            <a:ext cx="7686700" cy="5286412"/>
          </a:xfrm>
        </p:spPr>
        <p:txBody>
          <a:bodyPr>
            <a:normAutofit/>
          </a:bodyPr>
          <a:lstStyle/>
          <a:p>
            <a:r>
              <a:rPr lang="en-US" b="1" dirty="0" smtClean="0"/>
              <a:t>LEVEL OF CONSCIOUSNESS</a:t>
            </a:r>
          </a:p>
          <a:p>
            <a:pPr marL="1245870" lvl="3" indent="-514350">
              <a:buFont typeface="+mj-lt"/>
              <a:buAutoNum type="arabicPeriod"/>
            </a:pPr>
            <a:r>
              <a:rPr lang="en-US" b="1" dirty="0" smtClean="0"/>
              <a:t> Normal</a:t>
            </a:r>
          </a:p>
          <a:p>
            <a:pPr marL="1245870" lvl="3" indent="-514350">
              <a:buFont typeface="+mj-lt"/>
              <a:buAutoNum type="arabicPeriod"/>
            </a:pPr>
            <a:r>
              <a:rPr lang="en-US" b="1" dirty="0" smtClean="0"/>
              <a:t> Drowsy</a:t>
            </a:r>
          </a:p>
          <a:p>
            <a:pPr marL="1245870" lvl="3" indent="-514350">
              <a:buFont typeface="+mj-lt"/>
              <a:buAutoNum type="arabicPeriod"/>
            </a:pPr>
            <a:r>
              <a:rPr lang="en-US" b="1" dirty="0" smtClean="0"/>
              <a:t> Stupor</a:t>
            </a:r>
          </a:p>
          <a:p>
            <a:pPr marL="1245870" lvl="3" indent="-514350">
              <a:buFont typeface="+mj-lt"/>
              <a:buAutoNum type="arabicPeriod"/>
            </a:pPr>
            <a:r>
              <a:rPr lang="en-US" b="1" dirty="0" smtClean="0"/>
              <a:t> Delirium</a:t>
            </a:r>
          </a:p>
          <a:p>
            <a:pPr marL="1245870" lvl="3" indent="-514350">
              <a:buFont typeface="+mj-lt"/>
              <a:buAutoNum type="arabicPeriod"/>
            </a:pPr>
            <a:r>
              <a:rPr lang="en-US" b="1" dirty="0" smtClean="0"/>
              <a:t> Coma</a:t>
            </a:r>
            <a:endParaRPr lang="en-US" b="1" dirty="0"/>
          </a:p>
          <a:p>
            <a:r>
              <a:rPr lang="en-US" b="1" dirty="0" smtClean="0"/>
              <a:t> INTELEGIENCE AND MEMORY</a:t>
            </a:r>
            <a:endParaRPr lang="en-US" b="1" dirty="0"/>
          </a:p>
          <a:p>
            <a:r>
              <a:rPr lang="en-US" b="1" dirty="0" smtClean="0"/>
              <a:t> OERIENTATION OF TIME,PLACE AND PERSON</a:t>
            </a:r>
            <a:endParaRPr lang="en-US" b="1" dirty="0"/>
          </a:p>
          <a:p>
            <a:r>
              <a:rPr lang="en-US" b="1" dirty="0" smtClean="0"/>
              <a:t> DELUSION AND HALLUCINATION</a:t>
            </a:r>
          </a:p>
          <a:p>
            <a:r>
              <a:rPr lang="en-US" b="1" dirty="0" smtClean="0"/>
              <a:t> SPEECH</a:t>
            </a:r>
          </a:p>
          <a:p>
            <a:pPr marL="1245870" lvl="3" indent="-514350">
              <a:buFont typeface="+mj-lt"/>
              <a:buAutoNum type="arabicPeriod"/>
            </a:pPr>
            <a:r>
              <a:rPr lang="en-US" b="1" dirty="0" smtClean="0"/>
              <a:t>      Aphasia and </a:t>
            </a:r>
            <a:r>
              <a:rPr lang="en-US" b="1" dirty="0" err="1" smtClean="0"/>
              <a:t>dysarthria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/>
          <a:lstStyle/>
          <a:p>
            <a:r>
              <a:rPr lang="en-US" dirty="0" smtClean="0"/>
              <a:t>GLASGOW COMA SCALE</a:t>
            </a:r>
            <a:endParaRPr lang="en-US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14283" y="1428731"/>
          <a:ext cx="7858179" cy="3571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9393"/>
                <a:gridCol w="2729322"/>
                <a:gridCol w="2509464"/>
              </a:tblGrid>
              <a:tr h="510272">
                <a:tc>
                  <a:txBody>
                    <a:bodyPr/>
                    <a:lstStyle/>
                    <a:p>
                      <a:r>
                        <a:rPr lang="en-IN" dirty="0" smtClean="0"/>
                        <a:t>Eye</a:t>
                      </a:r>
                      <a:r>
                        <a:rPr lang="en-IN" baseline="0" dirty="0" smtClean="0"/>
                        <a:t> opining (E)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Verbal response (V)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Motor response (M)</a:t>
                      </a:r>
                      <a:endParaRPr lang="en-IN" dirty="0"/>
                    </a:p>
                  </a:txBody>
                  <a:tcPr/>
                </a:tc>
              </a:tr>
              <a:tr h="510272">
                <a:tc>
                  <a:txBody>
                    <a:bodyPr/>
                    <a:lstStyle/>
                    <a:p>
                      <a:r>
                        <a:rPr lang="en-IN" dirty="0" smtClean="0"/>
                        <a:t>4.</a:t>
                      </a:r>
                      <a:r>
                        <a:rPr lang="en-IN" baseline="0" dirty="0" smtClean="0"/>
                        <a:t> Spontaneous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5. Oriented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6. Follows command</a:t>
                      </a:r>
                      <a:endParaRPr lang="en-IN" dirty="0"/>
                    </a:p>
                  </a:txBody>
                  <a:tcPr/>
                </a:tc>
              </a:tr>
              <a:tr h="510272">
                <a:tc>
                  <a:txBody>
                    <a:bodyPr/>
                    <a:lstStyle/>
                    <a:p>
                      <a:r>
                        <a:rPr lang="en-IN" dirty="0" smtClean="0"/>
                        <a:t>3. To</a:t>
                      </a:r>
                      <a:r>
                        <a:rPr lang="en-IN" baseline="0" dirty="0" smtClean="0"/>
                        <a:t> call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4. Confuse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5. Localises pain</a:t>
                      </a:r>
                      <a:endParaRPr lang="en-IN" dirty="0"/>
                    </a:p>
                  </a:txBody>
                  <a:tcPr/>
                </a:tc>
              </a:tr>
              <a:tr h="510272">
                <a:tc>
                  <a:txBody>
                    <a:bodyPr/>
                    <a:lstStyle/>
                    <a:p>
                      <a:r>
                        <a:rPr lang="en-IN" dirty="0" smtClean="0"/>
                        <a:t>2. To pain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3. Inappropriat</a:t>
                      </a:r>
                      <a:r>
                        <a:rPr lang="en-IN" baseline="0" dirty="0" smtClean="0"/>
                        <a:t>e word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4. Withdraws pain</a:t>
                      </a:r>
                      <a:endParaRPr lang="en-IN" dirty="0"/>
                    </a:p>
                  </a:txBody>
                  <a:tcPr/>
                </a:tc>
              </a:tr>
              <a:tr h="510272">
                <a:tc>
                  <a:txBody>
                    <a:bodyPr/>
                    <a:lstStyle/>
                    <a:p>
                      <a:r>
                        <a:rPr lang="en-IN" dirty="0" smtClean="0"/>
                        <a:t>1. None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2.Non</a:t>
                      </a:r>
                      <a:r>
                        <a:rPr lang="en-IN" baseline="0" dirty="0" smtClean="0"/>
                        <a:t> specific sound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3. Flexion to pain</a:t>
                      </a:r>
                      <a:endParaRPr lang="en-IN" dirty="0"/>
                    </a:p>
                  </a:txBody>
                  <a:tcPr/>
                </a:tc>
              </a:tr>
              <a:tr h="510272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1. None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2. Extension to pain</a:t>
                      </a:r>
                      <a:endParaRPr lang="en-IN" dirty="0"/>
                    </a:p>
                  </a:txBody>
                  <a:tcPr/>
                </a:tc>
              </a:tr>
              <a:tr h="510272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1. None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14348" y="5072074"/>
            <a:ext cx="72152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Total maximum score possible:- E + V + M = 15</a:t>
            </a:r>
          </a:p>
          <a:p>
            <a:r>
              <a:rPr lang="en-IN" sz="2800" dirty="0" smtClean="0"/>
              <a:t>Minimum score is 3, not zero</a:t>
            </a:r>
            <a:endParaRPr lang="en-IN" sz="28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CRANIAL NERVES EXAMINATION</a:t>
            </a:r>
            <a:endParaRPr lang="en-US" b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CRANIAL NERVE EXAM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 - OLFACTORY</a:t>
            </a:r>
          </a:p>
          <a:p>
            <a:pPr lvl="1"/>
            <a:r>
              <a:rPr lang="en-US" b="1" dirty="0"/>
              <a:t>DON’T USE   A NOXIOUS STIMULUS</a:t>
            </a:r>
          </a:p>
          <a:p>
            <a:pPr lvl="1"/>
            <a:r>
              <a:rPr lang="en-US" b="1" dirty="0"/>
              <a:t>COFFEE, LEMON EXTRACT</a:t>
            </a:r>
          </a:p>
          <a:p>
            <a:r>
              <a:rPr lang="en-US" b="1" dirty="0"/>
              <a:t>II - OPTIC</a:t>
            </a:r>
          </a:p>
          <a:p>
            <a:pPr lvl="1"/>
            <a:r>
              <a:rPr lang="en-US" b="1" dirty="0"/>
              <a:t>VISUAL ACUITY</a:t>
            </a:r>
          </a:p>
          <a:p>
            <a:pPr lvl="1"/>
            <a:r>
              <a:rPr lang="en-US" b="1" dirty="0"/>
              <a:t>VISUAL FIELDS</a:t>
            </a:r>
          </a:p>
          <a:p>
            <a:pPr lvl="1"/>
            <a:r>
              <a:rPr lang="en-US" b="1" dirty="0"/>
              <a:t>FUNDOSCOPIC EXAM</a:t>
            </a:r>
          </a:p>
          <a:p>
            <a:pPr lvl="1"/>
            <a:r>
              <a:rPr lang="en-US" b="1" dirty="0" smtClean="0"/>
              <a:t>COLOUR VISION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CRANIAL NERVE EXAM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III/IV/VI OCULMOTOR, TROCHLEAR, ABDUCENS</a:t>
            </a:r>
          </a:p>
          <a:p>
            <a:pPr lvl="1"/>
            <a:r>
              <a:rPr lang="en-US" b="1"/>
              <a:t>PUPILLARY RESPONSE</a:t>
            </a:r>
          </a:p>
          <a:p>
            <a:pPr lvl="1"/>
            <a:r>
              <a:rPr lang="en-US" b="1"/>
              <a:t>EYE MOVEMENTS</a:t>
            </a:r>
          </a:p>
          <a:p>
            <a:pPr lvl="2"/>
            <a:r>
              <a:rPr lang="en-US" b="1"/>
              <a:t>9 CARDINAL POSITIONS</a:t>
            </a:r>
          </a:p>
          <a:p>
            <a:pPr lvl="1"/>
            <a:r>
              <a:rPr lang="en-US" b="1"/>
              <a:t>OBSERVE LIDS FOR PTOSIS</a:t>
            </a:r>
          </a:p>
          <a:p>
            <a:r>
              <a:rPr lang="en-US" b="1"/>
              <a:t>V - TRIGEMINAL</a:t>
            </a:r>
          </a:p>
          <a:p>
            <a:pPr lvl="1"/>
            <a:r>
              <a:rPr lang="en-US" b="1"/>
              <a:t>MOTOR - JAW STRENGTH</a:t>
            </a:r>
          </a:p>
          <a:p>
            <a:pPr lvl="1"/>
            <a:r>
              <a:rPr lang="en-US" b="1"/>
              <a:t>SENS - ALL 3 DIVISIONS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CRANIAL NERVES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VII - FACIAL</a:t>
            </a:r>
          </a:p>
          <a:p>
            <a:pPr lvl="1"/>
            <a:r>
              <a:rPr lang="en-US" b="1"/>
              <a:t>OBSERVE FOR FACIAL ASYMMETRY</a:t>
            </a:r>
          </a:p>
          <a:p>
            <a:pPr lvl="1"/>
            <a:r>
              <a:rPr lang="en-US" b="1"/>
              <a:t>FOREHEAD WRINKLING, EYELID CLOSURE, WHISTLE/PUCKER</a:t>
            </a:r>
          </a:p>
          <a:p>
            <a:r>
              <a:rPr lang="en-US" b="1"/>
              <a:t>VIII - VESTIBULAR</a:t>
            </a:r>
          </a:p>
          <a:p>
            <a:pPr lvl="1"/>
            <a:r>
              <a:rPr lang="en-US" b="1"/>
              <a:t>ACUITY</a:t>
            </a:r>
          </a:p>
          <a:p>
            <a:pPr lvl="1"/>
            <a:r>
              <a:rPr lang="en-US" b="1"/>
              <a:t>RINNE, WEBER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CRANIAL NERVES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b="1" dirty="0"/>
              <a:t>IX/X - GLOSSOPHARYNGEAL, VAGUS</a:t>
            </a:r>
          </a:p>
          <a:p>
            <a:pPr lvl="1"/>
            <a:r>
              <a:rPr lang="en-US" b="1" dirty="0" smtClean="0"/>
              <a:t>GAG REFLEX</a:t>
            </a:r>
            <a:endParaRPr lang="en-US" b="1" dirty="0"/>
          </a:p>
          <a:p>
            <a:r>
              <a:rPr lang="en-US" b="1" dirty="0"/>
              <a:t>XI - SPINAL ACCESSORY</a:t>
            </a:r>
          </a:p>
          <a:p>
            <a:pPr lvl="1"/>
            <a:r>
              <a:rPr lang="en-US" b="1" dirty="0"/>
              <a:t>STERNOCLEIDOMASTOID M.</a:t>
            </a:r>
          </a:p>
          <a:p>
            <a:pPr lvl="1"/>
            <a:r>
              <a:rPr lang="en-US" b="1" dirty="0"/>
              <a:t>TRAPEZIUS MUSCLE</a:t>
            </a:r>
          </a:p>
          <a:p>
            <a:r>
              <a:rPr lang="en-US" b="1" dirty="0"/>
              <a:t>XII - HYPOGLOSSAL</a:t>
            </a:r>
          </a:p>
          <a:p>
            <a:pPr lvl="1"/>
            <a:r>
              <a:rPr lang="en-US" b="1" dirty="0"/>
              <a:t>TONGUE STRENGTH </a:t>
            </a:r>
          </a:p>
          <a:p>
            <a:pPr lvl="1"/>
            <a:r>
              <a:rPr lang="en-US" b="1" dirty="0" smtClean="0"/>
              <a:t>TONGUE MOVEMENT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352</TotalTime>
  <Words>818</Words>
  <Application>Microsoft Office PowerPoint</Application>
  <PresentationFormat>On-screen Show (4:3)</PresentationFormat>
  <Paragraphs>224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Opulent</vt:lpstr>
      <vt:lpstr>THE cns EXAMINATION</vt:lpstr>
      <vt:lpstr>GENERAL EXAMINATION IN CNS</vt:lpstr>
      <vt:lpstr>HIGHER FUNCTION</vt:lpstr>
      <vt:lpstr>GLASGOW COMA SCALE</vt:lpstr>
      <vt:lpstr>CRANIAL NERVES EXAMINATION</vt:lpstr>
      <vt:lpstr>CRANIAL NERVE EXAM</vt:lpstr>
      <vt:lpstr>CRANIAL NERVE EXAM</vt:lpstr>
      <vt:lpstr>CRANIAL NERVES</vt:lpstr>
      <vt:lpstr>CRANIAL NERVES</vt:lpstr>
      <vt:lpstr>MOTOR SYSTEM EXAMINATION</vt:lpstr>
      <vt:lpstr>MUSCLE POWER</vt:lpstr>
      <vt:lpstr>PowerPoint Presentation</vt:lpstr>
      <vt:lpstr>PowerPoint Presentation</vt:lpstr>
      <vt:lpstr>      Co-ordination </vt:lpstr>
      <vt:lpstr>REFLEXES</vt:lpstr>
      <vt:lpstr>Superficial reflexes</vt:lpstr>
      <vt:lpstr>Deep tendon reflexes</vt:lpstr>
      <vt:lpstr>Deep tendon reflex</vt:lpstr>
      <vt:lpstr>Deep tendon reflex</vt:lpstr>
      <vt:lpstr>PowerPoint Presentation</vt:lpstr>
      <vt:lpstr>SENSORY system examination</vt:lpstr>
      <vt:lpstr>Sensory examination</vt:lpstr>
      <vt:lpstr>Signs of meningeal irritation</vt:lpstr>
      <vt:lpstr>Thank you</vt:lpstr>
    </vt:vector>
  </TitlesOfParts>
  <Company>UAMS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NEUROLOGICAL EXAMINATION</dc:title>
  <dc:creator>RudnickiStacyA</dc:creator>
  <cp:lastModifiedBy>user</cp:lastModifiedBy>
  <cp:revision>40</cp:revision>
  <dcterms:created xsi:type="dcterms:W3CDTF">1999-03-03T15:32:26Z</dcterms:created>
  <dcterms:modified xsi:type="dcterms:W3CDTF">2021-09-28T09:06:48Z</dcterms:modified>
</cp:coreProperties>
</file>