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5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6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14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4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4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3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2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0BB6-750E-BD49-9788-4B1AC84C8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030" y="338"/>
            <a:ext cx="11058727" cy="1341775"/>
          </a:xfrm>
        </p:spPr>
        <p:txBody>
          <a:bodyPr>
            <a:normAutofit/>
          </a:bodyPr>
          <a:lstStyle/>
          <a:p>
            <a:r>
              <a:rPr lang="en-IN" sz="6000" b="1" u="sng" err="1">
                <a:solidFill>
                  <a:schemeClr val="accent1"/>
                </a:solidFill>
              </a:rPr>
              <a:t>Agadtantra</a:t>
            </a:r>
            <a:endParaRPr lang="en-US" sz="6000" b="1" u="sng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77DAD-A8BD-794D-8B43-BC375AAE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21" y="202828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                               </a:t>
            </a:r>
            <a:r>
              <a:rPr lang="en-US" sz="3200" b="1">
                <a:latin typeface="Arial Nova"/>
                <a:cs typeface="Calibri"/>
              </a:rPr>
              <a:t> </a:t>
            </a:r>
            <a:r>
              <a:rPr lang="en-US" sz="3600" b="1" err="1">
                <a:latin typeface="Arial Nova"/>
                <a:cs typeface="Calibri"/>
              </a:rPr>
              <a:t>Impotance</a:t>
            </a:r>
            <a:r>
              <a:rPr lang="en-US" sz="3600" b="1">
                <a:latin typeface="Arial Nova"/>
                <a:cs typeface="Calibri"/>
              </a:rPr>
              <a:t> and Sterility</a:t>
            </a:r>
          </a:p>
          <a:p>
            <a:pPr marL="0" indent="0">
              <a:buNone/>
            </a:pPr>
            <a:endParaRPr lang="en-US" sz="3200" b="1">
              <a:latin typeface="Arial Nova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rial Nova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rial Nova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rial Nova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rial Nova"/>
              <a:cs typeface="Calibri"/>
            </a:endParaRPr>
          </a:p>
          <a:p>
            <a:pPr marL="0" indent="0">
              <a:buNone/>
            </a:pPr>
            <a:endParaRPr lang="en-US" sz="1800" b="1">
              <a:latin typeface="Arial Nova"/>
              <a:cs typeface="Calibri"/>
            </a:endParaRPr>
          </a:p>
          <a:p>
            <a:pPr marL="0" indent="0">
              <a:buNone/>
            </a:pPr>
            <a:r>
              <a:rPr lang="en-US" sz="1800" b="1">
                <a:latin typeface="Arial Nova"/>
                <a:cs typeface="Calibri"/>
              </a:rPr>
              <a:t>                                                                                                                   </a:t>
            </a:r>
            <a:r>
              <a:rPr lang="en-US" sz="1600" b="1">
                <a:latin typeface="Arial Nova"/>
                <a:cs typeface="Calibri"/>
              </a:rPr>
              <a:t>  </a:t>
            </a:r>
            <a:r>
              <a:rPr lang="en-US" sz="1600">
                <a:latin typeface="Arial Nova"/>
                <a:cs typeface="Calibri"/>
              </a:rPr>
              <a:t> Guided by- </a:t>
            </a:r>
          </a:p>
          <a:p>
            <a:pPr marL="0" indent="0">
              <a:buNone/>
            </a:pPr>
            <a:r>
              <a:rPr lang="en-US" sz="1600">
                <a:latin typeface="Arial Nova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Dr. Akhilesh Deshmukh Sir</a:t>
            </a:r>
          </a:p>
          <a:p>
            <a:pPr marL="0" indent="0">
              <a:buNone/>
            </a:pPr>
            <a:r>
              <a:rPr lang="en-US" sz="1600">
                <a:latin typeface="Arial Nova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Dr. Yogesh </a:t>
            </a:r>
            <a:r>
              <a:rPr lang="en-US" sz="1600" err="1">
                <a:latin typeface="Arial Nova"/>
                <a:cs typeface="Calibri"/>
              </a:rPr>
              <a:t>Dhanegaonkar</a:t>
            </a:r>
            <a:r>
              <a:rPr lang="en-US" sz="1600">
                <a:latin typeface="Arial Nova"/>
                <a:cs typeface="Calibri"/>
              </a:rPr>
              <a:t> sir</a:t>
            </a:r>
          </a:p>
          <a:p>
            <a:pPr marL="0" indent="0">
              <a:buNone/>
            </a:pPr>
            <a:endParaRPr lang="en-US" sz="1600">
              <a:latin typeface="Arial Nov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9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1A81-4431-6445-921F-26D4DE1B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38" y="235423"/>
            <a:ext cx="10645302" cy="1341775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cs typeface="Calibri Light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5AE8-D929-EA4C-90EB-4E9F193A5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435" y="1387881"/>
            <a:ext cx="10726365" cy="4789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err="1">
                <a:cs typeface="Calibri"/>
              </a:rPr>
              <a:t>Defination</a:t>
            </a:r>
            <a:r>
              <a:rPr lang="en-US" b="1">
                <a:cs typeface="Calibri"/>
              </a:rPr>
              <a:t>: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Impotance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                        Sterility</a:t>
            </a:r>
          </a:p>
          <a:p>
            <a:r>
              <a:rPr lang="en-US" b="1">
                <a:cs typeface="Calibri"/>
              </a:rPr>
              <a:t>Causes  : </a:t>
            </a:r>
            <a:r>
              <a:rPr lang="en-US">
                <a:cs typeface="Calibri"/>
              </a:rPr>
              <a:t>In males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                In female</a:t>
            </a:r>
          </a:p>
          <a:p>
            <a:r>
              <a:rPr lang="en-US" b="1">
                <a:cs typeface="Calibri"/>
              </a:rPr>
              <a:t>Medicolegal Importance:</a:t>
            </a:r>
            <a:r>
              <a:rPr lang="en-US">
                <a:cs typeface="Calibri"/>
              </a:rPr>
              <a:t> Civil Cases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                                              Criminal Cases</a:t>
            </a:r>
          </a:p>
        </p:txBody>
      </p:sp>
    </p:spTree>
    <p:extLst>
      <p:ext uri="{BB962C8B-B14F-4D97-AF65-F5344CB8AC3E}">
        <p14:creationId xmlns:p14="http://schemas.microsoft.com/office/powerpoint/2010/main" val="237770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D2358-F78D-4241-AB5B-BBC606722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9132" y="1769300"/>
            <a:ext cx="10018713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800" b="1">
                <a:cs typeface="Calibri"/>
              </a:rPr>
              <a:t> Importance </a:t>
            </a:r>
            <a:endParaRPr lang="en-US" sz="2800" b="1"/>
          </a:p>
          <a:p>
            <a:pPr marL="0" indent="0">
              <a:buNone/>
            </a:pPr>
            <a:r>
              <a:rPr lang="en-US" sz="2800">
                <a:cs typeface="Calibri"/>
              </a:rPr>
              <a:t>   Importance is defined as physical inability to sustain erection</a:t>
            </a:r>
          </a:p>
          <a:p>
            <a:pPr marL="0" indent="0">
              <a:buNone/>
            </a:pPr>
            <a:r>
              <a:rPr lang="en-US" sz="2800">
                <a:cs typeface="Calibri"/>
              </a:rPr>
              <a:t> to complete sexual </a:t>
            </a:r>
            <a:r>
              <a:rPr lang="en-US" sz="2800" err="1">
                <a:cs typeface="Calibri"/>
              </a:rPr>
              <a:t>intercource</a:t>
            </a:r>
            <a:endParaRPr lang="en-US" sz="280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  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50885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7F9C7-1539-D14B-902C-ACFF890F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243"/>
            <a:ext cx="10515600" cy="4837720"/>
          </a:xfrm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800" b="1">
                <a:cs typeface="Calibri"/>
              </a:rPr>
              <a:t>Sterility</a:t>
            </a:r>
          </a:p>
          <a:p>
            <a:pPr marL="0" indent="0">
              <a:buNone/>
            </a:pPr>
            <a:r>
              <a:rPr lang="en-US" sz="2800">
                <a:cs typeface="Calibri"/>
              </a:rPr>
              <a:t>        Sterility means inability to produce children</a:t>
            </a:r>
            <a:endParaRPr lang="en-US" sz="2800"/>
          </a:p>
          <a:p>
            <a:pPr marL="0" indent="0">
              <a:buNone/>
            </a:pPr>
            <a:endParaRPr lang="en-US" sz="280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800">
                <a:cs typeface="Calibri"/>
              </a:rPr>
              <a:t>In some cases sterility and </a:t>
            </a:r>
            <a:r>
              <a:rPr lang="en-US" sz="2800" err="1">
                <a:cs typeface="Calibri" panose="020F0502020204030204"/>
              </a:rPr>
              <a:t>impotance</a:t>
            </a:r>
            <a:r>
              <a:rPr lang="en-US" sz="2800">
                <a:cs typeface="Calibri" panose="020F0502020204030204"/>
              </a:rPr>
              <a:t> may coexist</a:t>
            </a:r>
          </a:p>
        </p:txBody>
      </p:sp>
    </p:spTree>
    <p:extLst>
      <p:ext uri="{BB962C8B-B14F-4D97-AF65-F5344CB8AC3E}">
        <p14:creationId xmlns:p14="http://schemas.microsoft.com/office/powerpoint/2010/main" val="231947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05636-53C7-9D47-81CA-22169B3FA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15" y="-132030"/>
            <a:ext cx="10961561" cy="711145"/>
          </a:xfrm>
        </p:spPr>
        <p:txBody>
          <a:bodyPr>
            <a:normAutofit fontScale="90000"/>
          </a:bodyPr>
          <a:lstStyle/>
          <a:p>
            <a:r>
              <a:rPr lang="en-US" sz="4400" b="1">
                <a:cs typeface="Calibri Light"/>
              </a:rPr>
              <a:t>Causes of importance &amp;</a:t>
            </a:r>
            <a:r>
              <a:rPr lang="en-US" sz="4400" b="1" err="1">
                <a:cs typeface="Calibri Light"/>
              </a:rPr>
              <a:t>strelity</a:t>
            </a:r>
            <a:r>
              <a:rPr lang="en-US" sz="4400" b="1">
                <a:cs typeface="Calibri Light"/>
              </a:rPr>
              <a:t> in males</a:t>
            </a:r>
            <a:endParaRPr lang="en-US" sz="44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3D17A-96EE-8F4F-9C37-1E10590C2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40" y="761801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Age: </a:t>
            </a:r>
            <a:r>
              <a:rPr lang="en-US" sz="2000">
                <a:cs typeface="Calibri"/>
              </a:rPr>
              <a:t>poor </a:t>
            </a:r>
            <a:r>
              <a:rPr lang="en-US" sz="2000" err="1">
                <a:cs typeface="Calibri"/>
              </a:rPr>
              <a:t>phyological</a:t>
            </a:r>
            <a:r>
              <a:rPr lang="en-US" sz="2000">
                <a:cs typeface="Calibri"/>
              </a:rPr>
              <a:t> development of penis before </a:t>
            </a:r>
            <a:r>
              <a:rPr lang="en-US" sz="2000" err="1">
                <a:cs typeface="Calibri"/>
              </a:rPr>
              <a:t>puberity</a:t>
            </a:r>
            <a:endParaRPr lang="en-US" sz="200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Defects in development:</a:t>
            </a:r>
            <a:r>
              <a:rPr lang="en-US" sz="2000">
                <a:cs typeface="Calibri"/>
              </a:rPr>
              <a:t> Absence of penis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Acquired development:</a:t>
            </a:r>
            <a:r>
              <a:rPr lang="en-US" sz="2000">
                <a:cs typeface="Calibri"/>
              </a:rPr>
              <a:t> Amputation of penis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Local diseases: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Elephantiasics</a:t>
            </a:r>
            <a:r>
              <a:rPr lang="en-US" sz="2000">
                <a:cs typeface="Calibri"/>
              </a:rPr>
              <a:t>, </a:t>
            </a:r>
            <a:r>
              <a:rPr lang="en-US" sz="2000" err="1">
                <a:cs typeface="Calibri"/>
              </a:rPr>
              <a:t>hydrocele,syphilitic</a:t>
            </a:r>
            <a:r>
              <a:rPr lang="en-US" sz="2000">
                <a:cs typeface="Calibri"/>
              </a:rPr>
              <a:t> chances etc.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General diseases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         Infection(Tuberculosis)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         Metabolic disorder(DM)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         Sex linked hormonal disorder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         Neurological disease(paraplegia)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n-US" sz="2000" b="1">
                <a:cs typeface="Calibri"/>
              </a:rPr>
              <a:t>    </a:t>
            </a:r>
            <a:r>
              <a:rPr lang="en-US" sz="2000" b="1" err="1">
                <a:cs typeface="Calibri"/>
              </a:rPr>
              <a:t>Phychic</a:t>
            </a:r>
            <a:r>
              <a:rPr lang="en-US" sz="2000" b="1">
                <a:cs typeface="Calibri"/>
              </a:rPr>
              <a:t> causes</a:t>
            </a:r>
            <a:endParaRPr lang="en-US" sz="2000">
              <a:cs typeface="Calibri" panose="020F0502020204030204"/>
            </a:endParaRP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b="1">
                <a:cs typeface="Calibri"/>
              </a:rPr>
              <a:t>Chronic exposure of poison:</a:t>
            </a:r>
            <a:r>
              <a:rPr lang="en-US" sz="2000">
                <a:cs typeface="Calibri"/>
              </a:rPr>
              <a:t> Lead &amp; Arsenic</a:t>
            </a: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en-US" sz="2000" b="1">
                <a:cs typeface="Calibri"/>
              </a:rPr>
              <a:t>Drugs:</a:t>
            </a:r>
            <a:r>
              <a:rPr lang="en-US" sz="2000">
                <a:cs typeface="Calibri"/>
              </a:rPr>
              <a:t> Alcohol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83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7FD7-F5C0-497C-8393-7B299055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17" y="72851"/>
            <a:ext cx="10612876" cy="1341775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Causes of impotence &amp; Sterility in females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4E4A-8D92-4000-B313-E28700FFE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597" y="1925876"/>
            <a:ext cx="10018713" cy="312420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/>
              </a:rPr>
              <a:t>Age: </a:t>
            </a:r>
            <a:r>
              <a:rPr lang="en-US">
                <a:cs typeface="Calibri"/>
              </a:rPr>
              <a:t>Before </a:t>
            </a:r>
            <a:r>
              <a:rPr lang="en-US" err="1">
                <a:cs typeface="Calibri"/>
              </a:rPr>
              <a:t>puberity</a:t>
            </a:r>
            <a:r>
              <a:rPr lang="en-US">
                <a:cs typeface="Calibri"/>
              </a:rPr>
              <a:t> and after menopause.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/>
              </a:rPr>
              <a:t>Defects in development:</a:t>
            </a:r>
            <a:r>
              <a:rPr lang="en-US">
                <a:cs typeface="Calibri"/>
              </a:rPr>
              <a:t> Absence of vagina, </a:t>
            </a:r>
            <a:r>
              <a:rPr lang="en-US" err="1">
                <a:cs typeface="Calibri" panose="020F0502020204030204"/>
              </a:rPr>
              <a:t>imporforted</a:t>
            </a:r>
            <a:r>
              <a:rPr lang="en-US">
                <a:cs typeface="Calibri" panose="020F0502020204030204"/>
              </a:rPr>
              <a:t> hymen etc.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 panose="020F0502020204030204"/>
              </a:rPr>
              <a:t>Acquired abnormalities: </a:t>
            </a:r>
            <a:r>
              <a:rPr lang="en-US">
                <a:cs typeface="Calibri" panose="020F0502020204030204"/>
              </a:rPr>
              <a:t>Hysterectomy, </a:t>
            </a:r>
            <a:r>
              <a:rPr lang="en-US" err="1">
                <a:cs typeface="Calibri" panose="020F0502020204030204"/>
              </a:rPr>
              <a:t>ovrietectomy,tubectomy</a:t>
            </a:r>
            <a:r>
              <a:rPr lang="en-US">
                <a:cs typeface="Calibri" panose="020F0502020204030204"/>
              </a:rPr>
              <a:t> </a:t>
            </a:r>
            <a:r>
              <a:rPr lang="en-US" err="1">
                <a:cs typeface="Calibri" panose="020F0502020204030204"/>
              </a:rPr>
              <a:t>etc</a:t>
            </a:r>
            <a:endParaRPr lang="en-US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 panose="020F0502020204030204"/>
              </a:rPr>
              <a:t>Local diseases:</a:t>
            </a:r>
            <a:r>
              <a:rPr lang="en-US">
                <a:cs typeface="Calibri" panose="020F0502020204030204"/>
              </a:rPr>
              <a:t> Bartholin's cyst, gross ulceration </a:t>
            </a:r>
            <a:r>
              <a:rPr lang="en-US" err="1">
                <a:cs typeface="Calibri" panose="020F0502020204030204"/>
              </a:rPr>
              <a:t>etc</a:t>
            </a:r>
            <a:endParaRPr lang="en-US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 panose="020F0502020204030204"/>
              </a:rPr>
              <a:t>General diseases: </a:t>
            </a:r>
            <a:r>
              <a:rPr lang="en-US" err="1">
                <a:cs typeface="Calibri" panose="020F0502020204030204"/>
              </a:rPr>
              <a:t>Infective,metabolic</a:t>
            </a:r>
            <a:r>
              <a:rPr lang="en-US">
                <a:cs typeface="Calibri" panose="020F0502020204030204"/>
              </a:rPr>
              <a:t> and hormonal disease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 panose="020F0502020204030204"/>
              </a:rPr>
              <a:t>Psychic causes:</a:t>
            </a:r>
            <a:r>
              <a:rPr lang="en-US">
                <a:cs typeface="Calibri" panose="020F0502020204030204"/>
              </a:rPr>
              <a:t> Fear or pain for intercourse.</a:t>
            </a:r>
          </a:p>
        </p:txBody>
      </p:sp>
    </p:spTree>
    <p:extLst>
      <p:ext uri="{BB962C8B-B14F-4D97-AF65-F5344CB8AC3E}">
        <p14:creationId xmlns:p14="http://schemas.microsoft.com/office/powerpoint/2010/main" val="350305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D7AE-615F-4989-B1B5-09BE91BF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66" y="324593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Medicolegal</a:t>
            </a:r>
            <a:r>
              <a:rPr lang="en-US" sz="3600" b="1">
                <a:cs typeface="Calibri Light"/>
              </a:rPr>
              <a:t> Importance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FDE77-5715-4A49-912D-8F66F978A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49" y="150947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b="1">
                <a:cs typeface="Calibri"/>
              </a:rPr>
              <a:t>CIVIL: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>
                <a:cs typeface="Calibri" panose="020F0502020204030204"/>
              </a:rPr>
              <a:t>-</a:t>
            </a:r>
            <a:r>
              <a:rPr lang="en-US" sz="2800">
                <a:cs typeface="Calibri"/>
              </a:rPr>
              <a:t>Nullity</a:t>
            </a:r>
            <a:r>
              <a:rPr lang="en-US">
                <a:cs typeface="Calibri"/>
              </a:rPr>
              <a:t> of marriage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-Divorce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-Disputed Paternity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-Legitimacy 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-Suit of adoption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-Claim for damages</a:t>
            </a:r>
          </a:p>
        </p:txBody>
      </p:sp>
    </p:spTree>
    <p:extLst>
      <p:ext uri="{BB962C8B-B14F-4D97-AF65-F5344CB8AC3E}">
        <p14:creationId xmlns:p14="http://schemas.microsoft.com/office/powerpoint/2010/main" val="116227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00B6-FD54-4D90-A093-421C4CEE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05" y="135481"/>
            <a:ext cx="4518098" cy="1341775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Criminal</a:t>
            </a:r>
            <a:r>
              <a:rPr lang="en-US" sz="3600" b="1">
                <a:cs typeface="Calibri Light"/>
              </a:rPr>
              <a:t> Cases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DAC0-92AC-42AB-AB2A-85B00D42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453" y="118822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n-US">
                <a:cs typeface="Calibri"/>
              </a:rPr>
              <a:t>Rape case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>
                <a:cs typeface="Calibri"/>
              </a:rPr>
              <a:t>Adultery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>
                <a:cs typeface="Calibri"/>
              </a:rPr>
              <a:t>Unnatural Sexual offence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>
                <a:cs typeface="Calibri"/>
              </a:rPr>
              <a:t>Importance or sterility resulting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From assault or injury</a:t>
            </a:r>
          </a:p>
        </p:txBody>
      </p:sp>
    </p:spTree>
    <p:extLst>
      <p:ext uri="{BB962C8B-B14F-4D97-AF65-F5344CB8AC3E}">
        <p14:creationId xmlns:p14="http://schemas.microsoft.com/office/powerpoint/2010/main" val="407597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6CF8-1648-4027-ADFD-8467A2CA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62" y="499353"/>
            <a:ext cx="7108522" cy="4452024"/>
          </a:xfrm>
        </p:spPr>
        <p:txBody>
          <a:bodyPr>
            <a:noAutofit/>
          </a:bodyPr>
          <a:lstStyle/>
          <a:p>
            <a:r>
              <a:rPr lang="en-US" sz="800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17B60-8D39-4DA2-9BB3-BF12452F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0" y="5134331"/>
            <a:ext cx="4936854" cy="15647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Prepared by:</a:t>
            </a:r>
          </a:p>
          <a:p>
            <a:pPr marL="0" indent="0">
              <a:buClr>
                <a:srgbClr val="1287C3"/>
              </a:buClr>
              <a:buNone/>
            </a:pPr>
            <a:r>
              <a:rPr lang="en-US"/>
              <a:t>                           Pragati Wagh</a:t>
            </a:r>
          </a:p>
        </p:txBody>
      </p:sp>
    </p:spTree>
    <p:extLst>
      <p:ext uri="{BB962C8B-B14F-4D97-AF65-F5344CB8AC3E}">
        <p14:creationId xmlns:p14="http://schemas.microsoft.com/office/powerpoint/2010/main" val="4013932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Agadtantra</vt:lpstr>
      <vt:lpstr>Content</vt:lpstr>
      <vt:lpstr>PowerPoint Presentation</vt:lpstr>
      <vt:lpstr>PowerPoint Presentation</vt:lpstr>
      <vt:lpstr>Causes of importance &amp;strelity in males</vt:lpstr>
      <vt:lpstr>Causes of impotence &amp; Sterility in females</vt:lpstr>
      <vt:lpstr>Medicolegal Importance</vt:lpstr>
      <vt:lpstr>Criminal Cases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Akshay Wagh</cp:lastModifiedBy>
  <cp:revision>3</cp:revision>
  <dcterms:created xsi:type="dcterms:W3CDTF">2021-05-29T13:01:42Z</dcterms:created>
  <dcterms:modified xsi:type="dcterms:W3CDTF">2021-06-02T12:52:29Z</dcterms:modified>
</cp:coreProperties>
</file>