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73" r:id="rId4"/>
    <p:sldId id="274" r:id="rId5"/>
    <p:sldId id="275" r:id="rId6"/>
    <p:sldId id="276" r:id="rId7"/>
    <p:sldId id="277" r:id="rId8"/>
    <p:sldId id="278" r:id="rId9"/>
    <p:sldId id="279" r:id="rId10"/>
    <p:sldId id="259" r:id="rId11"/>
    <p:sldId id="260" r:id="rId12"/>
    <p:sldId id="280" r:id="rId13"/>
    <p:sldId id="262" r:id="rId14"/>
    <p:sldId id="281" r:id="rId15"/>
    <p:sldId id="282" r:id="rId16"/>
    <p:sldId id="283" r:id="rId17"/>
    <p:sldId id="263" r:id="rId18"/>
    <p:sldId id="264" r:id="rId19"/>
    <p:sldId id="265" r:id="rId20"/>
    <p:sldId id="284" r:id="rId21"/>
    <p:sldId id="266" r:id="rId22"/>
    <p:sldId id="268" r:id="rId23"/>
    <p:sldId id="267" r:id="rId24"/>
    <p:sldId id="270" r:id="rId25"/>
    <p:sldId id="298" r:id="rId26"/>
    <p:sldId id="299" r:id="rId27"/>
    <p:sldId id="300" r:id="rId28"/>
    <p:sldId id="301" r:id="rId29"/>
    <p:sldId id="302" r:id="rId30"/>
    <p:sldId id="303" r:id="rId31"/>
    <p:sldId id="304" r:id="rId32"/>
    <p:sldId id="272" r:id="rId33"/>
    <p:sldId id="285" r:id="rId34"/>
    <p:sldId id="296" r:id="rId35"/>
    <p:sldId id="297" r:id="rId36"/>
    <p:sldId id="286" r:id="rId37"/>
    <p:sldId id="287" r:id="rId38"/>
    <p:sldId id="288" r:id="rId39"/>
    <p:sldId id="290" r:id="rId40"/>
    <p:sldId id="289" r:id="rId41"/>
    <p:sldId id="291" r:id="rId42"/>
    <p:sldId id="292" r:id="rId43"/>
    <p:sldId id="293" r:id="rId44"/>
    <p:sldId id="294" r:id="rId45"/>
    <p:sldId id="305" r:id="rId46"/>
    <p:sldId id="306" r:id="rId47"/>
    <p:sldId id="307" r:id="rId48"/>
    <p:sldId id="308" r:id="rId49"/>
    <p:sldId id="310" r:id="rId50"/>
    <p:sldId id="311"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snapToGrid="0">
      <p:cViewPr varScale="1">
        <p:scale>
          <a:sx n="84" d="100"/>
          <a:sy n="84" d="100"/>
        </p:scale>
        <p:origin x="-156" y="-7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219848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447739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1044999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CB59F5-50C1-4171-9CEF-8D45A590B704}" type="slidenum">
              <a:rPr lang="en-IN" smtClean="0"/>
              <a:pPr/>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72127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131522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3792773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61733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2794780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353888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274249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3256291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1074602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54691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182432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84582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391866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40E1C-0169-46DD-B9E7-78D19A54DF2A}" type="datetimeFigureOut">
              <a:rPr lang="en-IN" smtClean="0"/>
              <a:pPr/>
              <a:t>04-04-2023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3823958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9040E1C-0169-46DD-B9E7-78D19A54DF2A}" type="datetimeFigureOut">
              <a:rPr lang="en-IN" smtClean="0"/>
              <a:pPr/>
              <a:t>04-04-2023</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BCB59F5-50C1-4171-9CEF-8D45A590B704}" type="slidenum">
              <a:rPr lang="en-IN" smtClean="0"/>
              <a:pPr/>
              <a:t>‹#›</a:t>
            </a:fld>
            <a:endParaRPr lang="en-IN"/>
          </a:p>
        </p:txBody>
      </p:sp>
    </p:spTree>
    <p:extLst>
      <p:ext uri="{BB962C8B-B14F-4D97-AF65-F5344CB8AC3E}">
        <p14:creationId xmlns:p14="http://schemas.microsoft.com/office/powerpoint/2010/main" xmlns="" val="20178513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Occupational_hazar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n.wikipedia.org/wiki/Pneumoconiosi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n.wikipedia.org/wiki/File:Silicosis_simple.jpg"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en.wikipedia.org/wiki/File:Silicosis_complicada.jp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mc/articles/PMC4386010/" TargetMode="External"/><Relationship Id="rId2" Type="http://schemas.openxmlformats.org/officeDocument/2006/relationships/hyperlink" Target="https://www.ncbi.nlm.nih.gov/pmc/articles/PMC4386010/table/T000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971674"/>
          </a:xfrm>
        </p:spPr>
        <p:txBody>
          <a:bodyPr/>
          <a:lstStyle/>
          <a:p>
            <a:r>
              <a:rPr lang="en-IN" dirty="0" smtClean="0"/>
              <a:t>PREVENTION OF OCCUPATIONAL DISEASES</a:t>
            </a:r>
            <a:endParaRPr lang="en-IN" dirty="0"/>
          </a:p>
        </p:txBody>
      </p:sp>
      <p:sp>
        <p:nvSpPr>
          <p:cNvPr id="3" name="Subtitle 2"/>
          <p:cNvSpPr>
            <a:spLocks noGrp="1"/>
          </p:cNvSpPr>
          <p:nvPr>
            <p:ph type="subTitle" idx="1"/>
          </p:nvPr>
        </p:nvSpPr>
        <p:spPr>
          <a:xfrm>
            <a:off x="1751012" y="4300538"/>
            <a:ext cx="8689976" cy="2557461"/>
          </a:xfrm>
        </p:spPr>
        <p:txBody>
          <a:bodyPr>
            <a:normAutofit/>
          </a:bodyPr>
          <a:lstStyle/>
          <a:p>
            <a:r>
              <a:rPr lang="en-IN" sz="2400" b="1" dirty="0">
                <a:solidFill>
                  <a:schemeClr val="tx1"/>
                </a:solidFill>
              </a:rPr>
              <a:t>Dr. </a:t>
            </a:r>
            <a:r>
              <a:rPr lang="en-IN" sz="2400" b="1" dirty="0" err="1" smtClean="0">
                <a:solidFill>
                  <a:schemeClr val="tx1"/>
                </a:solidFill>
              </a:rPr>
              <a:t>Jyoti</a:t>
            </a:r>
            <a:r>
              <a:rPr lang="en-IN" sz="2400" b="1" dirty="0" smtClean="0">
                <a:solidFill>
                  <a:schemeClr val="tx1"/>
                </a:solidFill>
              </a:rPr>
              <a:t> </a:t>
            </a:r>
            <a:r>
              <a:rPr lang="en-IN" sz="2400" b="1" dirty="0" err="1" smtClean="0">
                <a:solidFill>
                  <a:schemeClr val="tx1"/>
                </a:solidFill>
              </a:rPr>
              <a:t>varthi</a:t>
            </a:r>
            <a:r>
              <a:rPr lang="en-IN" sz="2400" b="1" dirty="0" smtClean="0">
                <a:solidFill>
                  <a:schemeClr val="tx1"/>
                </a:solidFill>
              </a:rPr>
              <a:t> </a:t>
            </a:r>
          </a:p>
          <a:p>
            <a:r>
              <a:rPr lang="en-IN" sz="2400" b="1" dirty="0" err="1" smtClean="0">
                <a:solidFill>
                  <a:schemeClr val="tx1"/>
                </a:solidFill>
              </a:rPr>
              <a:t>m.d.</a:t>
            </a:r>
            <a:r>
              <a:rPr lang="en-IN" sz="2400" b="1" dirty="0" smtClean="0">
                <a:solidFill>
                  <a:schemeClr val="tx1"/>
                </a:solidFill>
              </a:rPr>
              <a:t> </a:t>
            </a:r>
            <a:r>
              <a:rPr lang="en-IN" sz="2400" b="1" dirty="0" err="1" smtClean="0">
                <a:solidFill>
                  <a:schemeClr val="tx1"/>
                </a:solidFill>
              </a:rPr>
              <a:t>swasthavritta</a:t>
            </a:r>
            <a:endParaRPr lang="en-IN" sz="2400" b="1" dirty="0" smtClean="0">
              <a:solidFill>
                <a:schemeClr val="tx1"/>
              </a:solidFill>
            </a:endParaRPr>
          </a:p>
          <a:p>
            <a:endParaRPr lang="en-IN" sz="2400" b="1" dirty="0">
              <a:solidFill>
                <a:schemeClr val="bg1"/>
              </a:solidFill>
            </a:endParaRPr>
          </a:p>
          <a:p>
            <a:endParaRPr lang="en-IN" dirty="0"/>
          </a:p>
        </p:txBody>
      </p:sp>
    </p:spTree>
    <p:extLst>
      <p:ext uri="{BB962C8B-B14F-4D97-AF65-F5344CB8AC3E}">
        <p14:creationId xmlns:p14="http://schemas.microsoft.com/office/powerpoint/2010/main" xmlns="" val="1719319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types of Occupational </a:t>
            </a:r>
            <a:r>
              <a:rPr lang="en-IN" dirty="0" smtClean="0"/>
              <a:t>hazards</a:t>
            </a:r>
            <a:endParaRPr lang="en-IN" dirty="0"/>
          </a:p>
        </p:txBody>
      </p:sp>
      <p:sp>
        <p:nvSpPr>
          <p:cNvPr id="3" name="Content Placeholder 2"/>
          <p:cNvSpPr>
            <a:spLocks noGrp="1"/>
          </p:cNvSpPr>
          <p:nvPr>
            <p:ph sz="quarter" idx="13"/>
          </p:nvPr>
        </p:nvSpPr>
        <p:spPr/>
        <p:txBody>
          <a:bodyPr>
            <a:normAutofit lnSpcReduction="10000"/>
          </a:bodyPr>
          <a:lstStyle/>
          <a:p>
            <a:r>
              <a:rPr lang="en-IN" dirty="0" smtClean="0"/>
              <a:t>chemical </a:t>
            </a:r>
            <a:r>
              <a:rPr lang="en-IN" dirty="0"/>
              <a:t>hazards, </a:t>
            </a:r>
            <a:endParaRPr lang="en-IN" dirty="0" smtClean="0"/>
          </a:p>
          <a:p>
            <a:r>
              <a:rPr lang="en-IN" dirty="0" smtClean="0"/>
              <a:t>biological </a:t>
            </a:r>
            <a:r>
              <a:rPr lang="en-IN" dirty="0"/>
              <a:t>hazards (biohazards</a:t>
            </a:r>
            <a:r>
              <a:rPr lang="en-IN" dirty="0" smtClean="0"/>
              <a:t>)</a:t>
            </a:r>
          </a:p>
          <a:p>
            <a:r>
              <a:rPr lang="en-IN" dirty="0" smtClean="0"/>
              <a:t>psychosocial hazards</a:t>
            </a:r>
          </a:p>
          <a:p>
            <a:r>
              <a:rPr lang="en-IN" dirty="0" smtClean="0"/>
              <a:t>physical </a:t>
            </a:r>
            <a:r>
              <a:rPr lang="en-IN" dirty="0"/>
              <a:t>hazards. </a:t>
            </a:r>
            <a:endParaRPr lang="en-IN" dirty="0" smtClean="0"/>
          </a:p>
          <a:p>
            <a:r>
              <a:rPr lang="en-IN" dirty="0" smtClean="0"/>
              <a:t>In </a:t>
            </a:r>
            <a:r>
              <a:rPr lang="en-IN" dirty="0"/>
              <a:t>the United States, </a:t>
            </a:r>
            <a:r>
              <a:rPr lang="en-IN" dirty="0" smtClean="0"/>
              <a:t>the National </a:t>
            </a:r>
            <a:r>
              <a:rPr lang="en-IN" dirty="0"/>
              <a:t>Institute for Occupational Safety and Health (NIOSH) and the Occupational Safety and Health Administration (OSHA) provide standards and guidelines to ensure worker safety against hazards in a variety of </a:t>
            </a:r>
            <a:r>
              <a:rPr lang="en-IN" dirty="0" smtClean="0"/>
              <a:t>occupations</a:t>
            </a:r>
            <a:endParaRPr lang="en-IN" dirty="0"/>
          </a:p>
        </p:txBody>
      </p:sp>
    </p:spTree>
    <p:extLst>
      <p:ext uri="{BB962C8B-B14F-4D97-AF65-F5344CB8AC3E}">
        <p14:creationId xmlns:p14="http://schemas.microsoft.com/office/powerpoint/2010/main" xmlns="" val="540655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114424"/>
          </a:xfrm>
        </p:spPr>
        <p:txBody>
          <a:bodyPr/>
          <a:lstStyle/>
          <a:p>
            <a:r>
              <a:rPr lang="en-IN" dirty="0"/>
              <a:t>Chemical hazards</a:t>
            </a:r>
          </a:p>
        </p:txBody>
      </p:sp>
      <p:sp>
        <p:nvSpPr>
          <p:cNvPr id="3" name="Content Placeholder 2"/>
          <p:cNvSpPr>
            <a:spLocks noGrp="1"/>
          </p:cNvSpPr>
          <p:nvPr>
            <p:ph sz="quarter" idx="13"/>
          </p:nvPr>
        </p:nvSpPr>
        <p:spPr>
          <a:xfrm>
            <a:off x="0" y="1114425"/>
            <a:ext cx="12192000" cy="5743575"/>
          </a:xfrm>
        </p:spPr>
        <p:txBody>
          <a:bodyPr>
            <a:normAutofit lnSpcReduction="10000"/>
          </a:bodyPr>
          <a:lstStyle/>
          <a:p>
            <a:r>
              <a:rPr lang="en-IN" dirty="0" smtClean="0"/>
              <a:t>involve </a:t>
            </a:r>
            <a:r>
              <a:rPr lang="en-IN" dirty="0"/>
              <a:t>dangerous chemicals. Exposure to chemicals in the workplace can cause acute or long-term detrimental health effects. </a:t>
            </a:r>
            <a:endParaRPr lang="en-IN" dirty="0" smtClean="0"/>
          </a:p>
          <a:p>
            <a:r>
              <a:rPr lang="en-IN" dirty="0" smtClean="0"/>
              <a:t>classifications </a:t>
            </a:r>
            <a:r>
              <a:rPr lang="en-IN" dirty="0"/>
              <a:t>of hazardous </a:t>
            </a:r>
            <a:r>
              <a:rPr lang="en-IN" dirty="0" smtClean="0"/>
              <a:t>chemicals</a:t>
            </a:r>
          </a:p>
          <a:p>
            <a:r>
              <a:rPr lang="en-IN" dirty="0" smtClean="0"/>
              <a:t>Neurotoxins</a:t>
            </a:r>
          </a:p>
          <a:p>
            <a:r>
              <a:rPr lang="en-IN" dirty="0" smtClean="0"/>
              <a:t>immune agents</a:t>
            </a:r>
          </a:p>
          <a:p>
            <a:r>
              <a:rPr lang="en-IN" dirty="0" smtClean="0"/>
              <a:t>dermatologic agents</a:t>
            </a:r>
          </a:p>
          <a:p>
            <a:r>
              <a:rPr lang="en-IN" dirty="0" smtClean="0"/>
              <a:t>Carcinogens</a:t>
            </a:r>
          </a:p>
          <a:p>
            <a:r>
              <a:rPr lang="en-IN" dirty="0" smtClean="0"/>
              <a:t>reproductive toxins</a:t>
            </a:r>
          </a:p>
          <a:p>
            <a:r>
              <a:rPr lang="en-IN" dirty="0" smtClean="0"/>
              <a:t>systemic toxins</a:t>
            </a:r>
          </a:p>
          <a:p>
            <a:r>
              <a:rPr lang="en-IN" u="sng" dirty="0" err="1" smtClean="0"/>
              <a:t>Asthmagens</a:t>
            </a:r>
            <a:endParaRPr lang="en-IN" u="sng" dirty="0" smtClean="0"/>
          </a:p>
          <a:p>
            <a:r>
              <a:rPr lang="en-IN" dirty="0" smtClean="0"/>
              <a:t> </a:t>
            </a:r>
            <a:r>
              <a:rPr lang="en-IN" dirty="0" err="1"/>
              <a:t>pneumoconiotic</a:t>
            </a:r>
            <a:r>
              <a:rPr lang="en-IN" dirty="0"/>
              <a:t> </a:t>
            </a:r>
            <a:r>
              <a:rPr lang="en-IN" dirty="0" smtClean="0"/>
              <a:t>agents</a:t>
            </a:r>
          </a:p>
          <a:p>
            <a:r>
              <a:rPr lang="en-IN" dirty="0" smtClean="0"/>
              <a:t>and </a:t>
            </a:r>
            <a:r>
              <a:rPr lang="en-IN" dirty="0"/>
              <a:t>sensitizers.</a:t>
            </a:r>
            <a:r>
              <a:rPr lang="en-IN" u="sng" baseline="30000" dirty="0">
                <a:hlinkClick r:id="rId2"/>
              </a:rPr>
              <a:t>[3]</a:t>
            </a:r>
            <a:endParaRPr lang="en-IN" dirty="0"/>
          </a:p>
          <a:p>
            <a:endParaRPr lang="en-IN" dirty="0"/>
          </a:p>
        </p:txBody>
      </p:sp>
    </p:spTree>
    <p:extLst>
      <p:ext uri="{BB962C8B-B14F-4D97-AF65-F5344CB8AC3E}">
        <p14:creationId xmlns:p14="http://schemas.microsoft.com/office/powerpoint/2010/main" xmlns="" val="96340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Chemicals and hazards</a:t>
            </a:r>
            <a:endParaRPr lang="en-IN" dirty="0"/>
          </a:p>
        </p:txBody>
      </p:sp>
      <p:sp>
        <p:nvSpPr>
          <p:cNvPr id="3" name="Content Placeholder 2"/>
          <p:cNvSpPr>
            <a:spLocks noGrp="1"/>
          </p:cNvSpPr>
          <p:nvPr>
            <p:ph sz="quarter" idx="13"/>
          </p:nvPr>
        </p:nvSpPr>
        <p:spPr>
          <a:xfrm>
            <a:off x="0" y="1924334"/>
            <a:ext cx="12192000" cy="4933666"/>
          </a:xfrm>
        </p:spPr>
        <p:txBody>
          <a:bodyPr>
            <a:normAutofit/>
          </a:bodyPr>
          <a:lstStyle/>
          <a:p>
            <a:pPr fontAlgn="base"/>
            <a:r>
              <a:rPr lang="en-IN" dirty="0" smtClean="0"/>
              <a:t>carbon </a:t>
            </a:r>
            <a:r>
              <a:rPr lang="en-IN" dirty="0"/>
              <a:t>monoxide, carbon diox­ide, nitrogen dioxide, sulphur dioxide, hydrocarbons, sulphuric acid, tannic acid acetic acid, </a:t>
            </a:r>
            <a:r>
              <a:rPr lang="en-IN" dirty="0" err="1"/>
              <a:t>fumeric</a:t>
            </a:r>
            <a:r>
              <a:rPr lang="en-IN" dirty="0"/>
              <a:t> acid, ozone, limes and </a:t>
            </a:r>
            <a:r>
              <a:rPr lang="en-IN" dirty="0" err="1"/>
              <a:t>alkalies</a:t>
            </a:r>
            <a:r>
              <a:rPr lang="en-IN" dirty="0"/>
              <a:t> cause injury to the employee when they are absorbed through skin and inhaling or ingesting. Workers may suffer from respiratory diseases, skin diseases, allergy, heart disease, cancer and neurological disorders.</a:t>
            </a:r>
          </a:p>
          <a:p>
            <a:pPr fontAlgn="base"/>
            <a:r>
              <a:rPr lang="en-IN" dirty="0"/>
              <a:t>These diseases may be temporary or chronic in nature. Often a disease may be difficult to diagnose because either its symptoms may appear after a long dormant period or may not be apparent at all. These diseases often shorten employee s life expectancy.</a:t>
            </a:r>
          </a:p>
          <a:p>
            <a:endParaRPr lang="en-IN" dirty="0"/>
          </a:p>
        </p:txBody>
      </p:sp>
    </p:spTree>
    <p:extLst>
      <p:ext uri="{BB962C8B-B14F-4D97-AF65-F5344CB8AC3E}">
        <p14:creationId xmlns:p14="http://schemas.microsoft.com/office/powerpoint/2010/main" xmlns="" val="4003464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Biological hazards</a:t>
            </a:r>
            <a:endParaRPr lang="en-IN" dirty="0"/>
          </a:p>
        </p:txBody>
      </p:sp>
      <p:sp>
        <p:nvSpPr>
          <p:cNvPr id="3" name="Content Placeholder 2"/>
          <p:cNvSpPr>
            <a:spLocks noGrp="1"/>
          </p:cNvSpPr>
          <p:nvPr>
            <p:ph sz="quarter" idx="13"/>
          </p:nvPr>
        </p:nvSpPr>
        <p:spPr>
          <a:xfrm>
            <a:off x="0" y="1957388"/>
            <a:ext cx="11277600" cy="4900612"/>
          </a:xfrm>
        </p:spPr>
        <p:txBody>
          <a:bodyPr>
            <a:normAutofit lnSpcReduction="10000"/>
          </a:bodyPr>
          <a:lstStyle/>
          <a:p>
            <a:r>
              <a:rPr lang="en-IN" dirty="0" smtClean="0"/>
              <a:t>microorganisms</a:t>
            </a:r>
            <a:r>
              <a:rPr lang="en-IN" dirty="0"/>
              <a:t> and toxins </a:t>
            </a:r>
            <a:endParaRPr lang="en-IN" dirty="0" smtClean="0"/>
          </a:p>
          <a:p>
            <a:r>
              <a:rPr lang="en-IN" dirty="0" smtClean="0"/>
              <a:t>Those </a:t>
            </a:r>
            <a:r>
              <a:rPr lang="en-IN" dirty="0"/>
              <a:t>who work outdoors </a:t>
            </a:r>
            <a:r>
              <a:rPr lang="en-IN" dirty="0" smtClean="0"/>
              <a:t>which include </a:t>
            </a:r>
            <a:r>
              <a:rPr lang="en-IN" dirty="0"/>
              <a:t>farmers, foresters, landscapers, groundskeepers, gardeners, painters, roofers, pavers, construction workers, </a:t>
            </a:r>
            <a:r>
              <a:rPr lang="en-IN" dirty="0" err="1"/>
              <a:t>laborers</a:t>
            </a:r>
            <a:r>
              <a:rPr lang="en-IN" dirty="0"/>
              <a:t>, mechanics, and any other workers who spend time outside </a:t>
            </a:r>
            <a:r>
              <a:rPr lang="en-IN" dirty="0" smtClean="0"/>
              <a:t>encounter </a:t>
            </a:r>
            <a:r>
              <a:rPr lang="en-IN" dirty="0"/>
              <a:t>numerous biological </a:t>
            </a:r>
            <a:r>
              <a:rPr lang="en-IN" dirty="0" smtClean="0"/>
              <a:t>hazards</a:t>
            </a:r>
          </a:p>
          <a:p>
            <a:r>
              <a:rPr lang="en-IN" b="1" dirty="0" smtClean="0"/>
              <a:t>bites </a:t>
            </a:r>
            <a:r>
              <a:rPr lang="en-IN" b="1" dirty="0"/>
              <a:t>and stings </a:t>
            </a:r>
            <a:r>
              <a:rPr lang="en-IN" dirty="0"/>
              <a:t>from insects, spiders, snakes and </a:t>
            </a:r>
            <a:r>
              <a:rPr lang="en-IN" dirty="0" smtClean="0"/>
              <a:t>scorpions, contact </a:t>
            </a:r>
            <a:r>
              <a:rPr lang="en-IN" dirty="0"/>
              <a:t>dermatitis </a:t>
            </a:r>
            <a:endParaRPr lang="en-IN" dirty="0" smtClean="0"/>
          </a:p>
          <a:p>
            <a:r>
              <a:rPr lang="en-IN" b="1" dirty="0" smtClean="0"/>
              <a:t>blood-borne </a:t>
            </a:r>
            <a:r>
              <a:rPr lang="en-IN" b="1" dirty="0"/>
              <a:t>illnesses</a:t>
            </a:r>
            <a:r>
              <a:rPr lang="en-IN" dirty="0"/>
              <a:t> (such as HIV, hepatitis B, and hepatitis </a:t>
            </a:r>
            <a:r>
              <a:rPr lang="en-IN" dirty="0" smtClean="0"/>
              <a:t>C)</a:t>
            </a:r>
          </a:p>
          <a:p>
            <a:r>
              <a:rPr lang="en-IN" dirty="0" smtClean="0"/>
              <a:t>Veterinary </a:t>
            </a:r>
            <a:r>
              <a:rPr lang="en-IN" dirty="0"/>
              <a:t>health workers, including veterinarians, are at risk for exposure to </a:t>
            </a:r>
            <a:r>
              <a:rPr lang="en-IN" dirty="0" smtClean="0"/>
              <a:t>zoonotic disease</a:t>
            </a:r>
          </a:p>
          <a:p>
            <a:r>
              <a:rPr lang="en-IN" dirty="0" smtClean="0"/>
              <a:t>Other </a:t>
            </a:r>
            <a:r>
              <a:rPr lang="en-IN" dirty="0"/>
              <a:t>occupations at risk to biological hazard exposure include poultry workers, who are exposed to </a:t>
            </a:r>
            <a:r>
              <a:rPr lang="en-IN" dirty="0" smtClean="0"/>
              <a:t>bacteria;</a:t>
            </a:r>
            <a:r>
              <a:rPr lang="en-IN" baseline="30000" dirty="0"/>
              <a:t> </a:t>
            </a:r>
            <a:r>
              <a:rPr lang="en-IN" dirty="0" smtClean="0"/>
              <a:t>and</a:t>
            </a:r>
            <a:r>
              <a:rPr lang="en-IN" dirty="0"/>
              <a:t> tattooists and piercers, who risk exposure to blood-borne </a:t>
            </a:r>
            <a:r>
              <a:rPr lang="en-IN" dirty="0" smtClean="0"/>
              <a:t>pathogens</a:t>
            </a:r>
            <a:endParaRPr lang="en-IN" dirty="0"/>
          </a:p>
          <a:p>
            <a:endParaRPr lang="en-IN" dirty="0"/>
          </a:p>
        </p:txBody>
      </p:sp>
    </p:spTree>
    <p:extLst>
      <p:ext uri="{BB962C8B-B14F-4D97-AF65-F5344CB8AC3E}">
        <p14:creationId xmlns:p14="http://schemas.microsoft.com/office/powerpoint/2010/main" xmlns="" val="310652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3"/>
          </p:nvPr>
        </p:nvSpPr>
        <p:spPr/>
        <p:txBody>
          <a:bodyPr/>
          <a:lstStyle/>
          <a:p>
            <a:r>
              <a:rPr lang="en-IN" dirty="0"/>
              <a:t>bacteria, fungi, vi­ruses, insects, dietary deficiencies, excessive drinking, allergies, brain fever, imbalances, tetanus, stresses and strains. </a:t>
            </a:r>
          </a:p>
          <a:p>
            <a:endParaRPr lang="en-IN" dirty="0"/>
          </a:p>
        </p:txBody>
      </p:sp>
    </p:spTree>
    <p:extLst>
      <p:ext uri="{BB962C8B-B14F-4D97-AF65-F5344CB8AC3E}">
        <p14:creationId xmlns:p14="http://schemas.microsoft.com/office/powerpoint/2010/main" xmlns="" val="2149328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Environmental hazards</a:t>
            </a:r>
          </a:p>
        </p:txBody>
      </p:sp>
      <p:sp>
        <p:nvSpPr>
          <p:cNvPr id="3" name="Content Placeholder 2"/>
          <p:cNvSpPr>
            <a:spLocks noGrp="1"/>
          </p:cNvSpPr>
          <p:nvPr>
            <p:ph sz="quarter" idx="13"/>
          </p:nvPr>
        </p:nvSpPr>
        <p:spPr/>
        <p:txBody>
          <a:bodyPr/>
          <a:lstStyle/>
          <a:p>
            <a:pPr fontAlgn="base"/>
            <a:r>
              <a:rPr lang="en-IN" dirty="0" smtClean="0"/>
              <a:t>noise </a:t>
            </a:r>
            <a:r>
              <a:rPr lang="en-IN" dirty="0"/>
              <a:t>pollution, vibration and shocks, illumination, radiation, heat, ventilation, air and water pollution. </a:t>
            </a:r>
            <a:endParaRPr lang="en-IN" dirty="0" smtClean="0"/>
          </a:p>
          <a:p>
            <a:pPr fontAlgn="base"/>
            <a:r>
              <a:rPr lang="en-IN" dirty="0" smtClean="0"/>
              <a:t>These </a:t>
            </a:r>
            <a:r>
              <a:rPr lang="en-IN" dirty="0"/>
              <a:t>hazards cause redness of eyes, genetic disorders, cancer, sterility, hearing loss, nerve injury etc., to workers.</a:t>
            </a:r>
          </a:p>
        </p:txBody>
      </p:sp>
    </p:spTree>
    <p:extLst>
      <p:ext uri="{BB962C8B-B14F-4D97-AF65-F5344CB8AC3E}">
        <p14:creationId xmlns:p14="http://schemas.microsoft.com/office/powerpoint/2010/main" xmlns="" val="3866948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Psychosocial hazards</a:t>
            </a:r>
          </a:p>
        </p:txBody>
      </p:sp>
      <p:sp>
        <p:nvSpPr>
          <p:cNvPr id="3" name="Content Placeholder 2"/>
          <p:cNvSpPr>
            <a:spLocks noGrp="1"/>
          </p:cNvSpPr>
          <p:nvPr>
            <p:ph sz="quarter" idx="13"/>
          </p:nvPr>
        </p:nvSpPr>
        <p:spPr>
          <a:xfrm>
            <a:off x="0" y="1856096"/>
            <a:ext cx="12192000" cy="5001904"/>
          </a:xfrm>
        </p:spPr>
        <p:txBody>
          <a:bodyPr/>
          <a:lstStyle/>
          <a:p>
            <a:r>
              <a:rPr lang="en-IN" dirty="0"/>
              <a:t>Industrial/job stress caused by various stressors such as task and role demands, organisational leadership, lack of group cohesion, intergroup and interpersonal conflicts, life and career changes, etc., lead to emotional disturbances which, in turn, lead to fatigue and exhaustion. </a:t>
            </a:r>
            <a:endParaRPr lang="en-IN" dirty="0" smtClean="0"/>
          </a:p>
          <a:p>
            <a:r>
              <a:rPr lang="en-IN" dirty="0" smtClean="0"/>
              <a:t>All </a:t>
            </a:r>
            <a:r>
              <a:rPr lang="en-IN" dirty="0"/>
              <a:t>these affect health of employees. Apart from occupational hazards, there are some occupational diseases also that impair health of employees in industries.</a:t>
            </a:r>
          </a:p>
          <a:p>
            <a:endParaRPr lang="en-IN" dirty="0"/>
          </a:p>
        </p:txBody>
      </p:sp>
    </p:spTree>
    <p:extLst>
      <p:ext uri="{BB962C8B-B14F-4D97-AF65-F5344CB8AC3E}">
        <p14:creationId xmlns:p14="http://schemas.microsoft.com/office/powerpoint/2010/main" xmlns="" val="2218168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3"/>
          </p:nvPr>
        </p:nvSpPr>
        <p:spPr>
          <a:xfrm>
            <a:off x="-1" y="2367092"/>
            <a:ext cx="12087225" cy="4490908"/>
          </a:xfrm>
        </p:spPr>
        <p:txBody>
          <a:bodyPr/>
          <a:lstStyle/>
          <a:p>
            <a:r>
              <a:rPr lang="en-IN" dirty="0" smtClean="0"/>
              <a:t>occupational </a:t>
            </a:r>
            <a:r>
              <a:rPr lang="en-IN" dirty="0"/>
              <a:t>hazards that affect someone's social life or psychological health. </a:t>
            </a:r>
            <a:endParaRPr lang="en-IN" dirty="0" smtClean="0"/>
          </a:p>
          <a:p>
            <a:r>
              <a:rPr lang="en-IN" dirty="0" smtClean="0"/>
              <a:t>Psychosocial </a:t>
            </a:r>
            <a:r>
              <a:rPr lang="en-IN" dirty="0"/>
              <a:t>hazards in the workplace include occupational</a:t>
            </a:r>
            <a:r>
              <a:rPr lang="en-IN" u="sng" dirty="0"/>
              <a:t> </a:t>
            </a:r>
            <a:r>
              <a:rPr lang="en-IN" dirty="0"/>
              <a:t>burnout and occupational stress, which can lead to </a:t>
            </a:r>
            <a:r>
              <a:rPr lang="en-IN" dirty="0" smtClean="0"/>
              <a:t>burnout</a:t>
            </a:r>
            <a:endParaRPr lang="en-IN" dirty="0"/>
          </a:p>
        </p:txBody>
      </p:sp>
    </p:spTree>
    <p:extLst>
      <p:ext uri="{BB962C8B-B14F-4D97-AF65-F5344CB8AC3E}">
        <p14:creationId xmlns:p14="http://schemas.microsoft.com/office/powerpoint/2010/main" xmlns="" val="454799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Physical hazards</a:t>
            </a:r>
          </a:p>
        </p:txBody>
      </p:sp>
      <p:sp>
        <p:nvSpPr>
          <p:cNvPr id="3" name="Content Placeholder 2"/>
          <p:cNvSpPr>
            <a:spLocks noGrp="1"/>
          </p:cNvSpPr>
          <p:nvPr>
            <p:ph sz="quarter" idx="13"/>
          </p:nvPr>
        </p:nvSpPr>
        <p:spPr/>
        <p:txBody>
          <a:bodyPr/>
          <a:lstStyle/>
          <a:p>
            <a:r>
              <a:rPr lang="en-IN" dirty="0"/>
              <a:t> environmental</a:t>
            </a:r>
            <a:r>
              <a:rPr lang="en-IN" u="sng" dirty="0"/>
              <a:t> </a:t>
            </a:r>
            <a:r>
              <a:rPr lang="en-IN" dirty="0"/>
              <a:t>hazards that can cause harm with or </a:t>
            </a:r>
            <a:r>
              <a:rPr lang="en-IN" dirty="0" smtClean="0"/>
              <a:t>without contact. </a:t>
            </a:r>
          </a:p>
          <a:p>
            <a:r>
              <a:rPr lang="en-IN" dirty="0" smtClean="0"/>
              <a:t>ergonomic</a:t>
            </a:r>
            <a:r>
              <a:rPr lang="en-IN" u="sng" dirty="0" smtClean="0"/>
              <a:t> </a:t>
            </a:r>
            <a:r>
              <a:rPr lang="en-IN" dirty="0" smtClean="0"/>
              <a:t>hazards</a:t>
            </a:r>
          </a:p>
          <a:p>
            <a:r>
              <a:rPr lang="en-IN" dirty="0" smtClean="0"/>
              <a:t>Radiation</a:t>
            </a:r>
          </a:p>
          <a:p>
            <a:r>
              <a:rPr lang="en-IN" dirty="0" smtClean="0"/>
              <a:t>heat </a:t>
            </a:r>
            <a:r>
              <a:rPr lang="en-IN" dirty="0"/>
              <a:t>and cold </a:t>
            </a:r>
            <a:r>
              <a:rPr lang="en-IN" dirty="0" smtClean="0"/>
              <a:t>stress</a:t>
            </a:r>
          </a:p>
          <a:p>
            <a:r>
              <a:rPr lang="en-IN" dirty="0" smtClean="0"/>
              <a:t>vibration hazards</a:t>
            </a:r>
          </a:p>
          <a:p>
            <a:r>
              <a:rPr lang="en-IN" dirty="0" smtClean="0"/>
              <a:t>noise hazards</a:t>
            </a:r>
            <a:endParaRPr lang="en-IN" dirty="0"/>
          </a:p>
          <a:p>
            <a:endParaRPr lang="en-IN" dirty="0"/>
          </a:p>
        </p:txBody>
      </p:sp>
    </p:spTree>
    <p:extLst>
      <p:ext uri="{BB962C8B-B14F-4D97-AF65-F5344CB8AC3E}">
        <p14:creationId xmlns:p14="http://schemas.microsoft.com/office/powerpoint/2010/main" xmlns="" val="3861597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Pneumoconiosis</a:t>
            </a:r>
            <a:endParaRPr lang="en-IN" dirty="0"/>
          </a:p>
        </p:txBody>
      </p:sp>
      <p:sp>
        <p:nvSpPr>
          <p:cNvPr id="3" name="Content Placeholder 2"/>
          <p:cNvSpPr>
            <a:spLocks noGrp="1"/>
          </p:cNvSpPr>
          <p:nvPr>
            <p:ph sz="quarter" idx="13"/>
          </p:nvPr>
        </p:nvSpPr>
        <p:spPr>
          <a:xfrm>
            <a:off x="0" y="1917700"/>
            <a:ext cx="12090400" cy="4851400"/>
          </a:xfrm>
        </p:spPr>
        <p:txBody>
          <a:bodyPr>
            <a:normAutofit/>
          </a:bodyPr>
          <a:lstStyle/>
          <a:p>
            <a:r>
              <a:rPr lang="en-IN" b="1" dirty="0"/>
              <a:t>Pneumoconiosis</a:t>
            </a:r>
            <a:r>
              <a:rPr lang="en-IN" dirty="0"/>
              <a:t> is an occupational lung disease and a restrictive lung disease caused by the inhalation of dust, often in mines and from agriculture. </a:t>
            </a:r>
            <a:r>
              <a:rPr lang="en-IN" baseline="30000" dirty="0">
                <a:hlinkClick r:id="rId2"/>
              </a:rPr>
              <a:t>[2]</a:t>
            </a:r>
            <a:endParaRPr lang="en-IN" dirty="0"/>
          </a:p>
          <a:p>
            <a:r>
              <a:rPr lang="en-IN" dirty="0"/>
              <a:t>In 2013 it resulted in 260,000 deaths up from 251,000 deaths in </a:t>
            </a:r>
            <a:r>
              <a:rPr lang="en-IN" dirty="0" smtClean="0"/>
              <a:t>1990.</a:t>
            </a:r>
            <a:r>
              <a:rPr lang="en-IN" baseline="30000" dirty="0"/>
              <a:t> </a:t>
            </a:r>
            <a:r>
              <a:rPr lang="en-IN" dirty="0" smtClean="0"/>
              <a:t>Of </a:t>
            </a:r>
            <a:r>
              <a:rPr lang="en-IN" dirty="0"/>
              <a:t>these deaths 46,000 were due to silicosis, 24,000 due to asbestosis and 25,000 due to coal workers </a:t>
            </a:r>
            <a:r>
              <a:rPr lang="en-IN" dirty="0" smtClean="0"/>
              <a:t>pneumoconiosis.</a:t>
            </a:r>
            <a:endParaRPr lang="en-IN" dirty="0"/>
          </a:p>
          <a:p>
            <a:r>
              <a:rPr lang="en-IN" b="1" dirty="0" smtClean="0"/>
              <a:t>Size of the particles</a:t>
            </a:r>
          </a:p>
          <a:p>
            <a:r>
              <a:rPr lang="en-IN" dirty="0" smtClean="0"/>
              <a:t>particles </a:t>
            </a:r>
            <a:r>
              <a:rPr lang="en-IN" dirty="0"/>
              <a:t>greater than 5 to 10 microns </a:t>
            </a:r>
            <a:r>
              <a:rPr lang="en-IN" dirty="0" smtClean="0"/>
              <a:t>are </a:t>
            </a:r>
            <a:r>
              <a:rPr lang="en-IN" dirty="0"/>
              <a:t>unlikely to reach distal </a:t>
            </a:r>
            <a:r>
              <a:rPr lang="en-IN" dirty="0" smtClean="0"/>
              <a:t>airways </a:t>
            </a:r>
          </a:p>
          <a:p>
            <a:r>
              <a:rPr lang="en-IN" dirty="0" smtClean="0"/>
              <a:t>particles </a:t>
            </a:r>
            <a:r>
              <a:rPr lang="en-IN" dirty="0"/>
              <a:t>smaller than 0.5 </a:t>
            </a:r>
            <a:r>
              <a:rPr lang="en-IN" dirty="0" smtClean="0"/>
              <a:t>microns </a:t>
            </a:r>
            <a:r>
              <a:rPr lang="en-IN" dirty="0"/>
              <a:t>move into and out of alveoli, often without substantial deposition and injury. </a:t>
            </a:r>
            <a:endParaRPr lang="en-IN" dirty="0" smtClean="0"/>
          </a:p>
          <a:p>
            <a:r>
              <a:rPr lang="en-IN" dirty="0" smtClean="0"/>
              <a:t>Particles </a:t>
            </a:r>
            <a:r>
              <a:rPr lang="en-IN" dirty="0"/>
              <a:t>that are 1 to 5 microns</a:t>
            </a:r>
            <a:r>
              <a:rPr lang="en-IN" dirty="0" smtClean="0"/>
              <a:t> </a:t>
            </a:r>
            <a:r>
              <a:rPr lang="en-IN" dirty="0"/>
              <a:t>in diameter are the most dangerous, because they get lodged at the bifurcation of the distal airways. </a:t>
            </a:r>
          </a:p>
        </p:txBody>
      </p:sp>
    </p:spTree>
    <p:extLst>
      <p:ext uri="{BB962C8B-B14F-4D97-AF65-F5344CB8AC3E}">
        <p14:creationId xmlns:p14="http://schemas.microsoft.com/office/powerpoint/2010/main" xmlns="" val="2798128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definition</a:t>
            </a:r>
            <a:endParaRPr lang="en-IN" dirty="0"/>
          </a:p>
        </p:txBody>
      </p:sp>
      <p:sp>
        <p:nvSpPr>
          <p:cNvPr id="3" name="Content Placeholder 2"/>
          <p:cNvSpPr>
            <a:spLocks noGrp="1"/>
          </p:cNvSpPr>
          <p:nvPr>
            <p:ph sz="quarter" idx="13"/>
          </p:nvPr>
        </p:nvSpPr>
        <p:spPr/>
        <p:txBody>
          <a:bodyPr/>
          <a:lstStyle/>
          <a:p>
            <a:r>
              <a:rPr lang="en-IN" dirty="0"/>
              <a:t>An </a:t>
            </a:r>
            <a:r>
              <a:rPr lang="en-IN" b="1" dirty="0"/>
              <a:t>occupational disease</a:t>
            </a:r>
            <a:r>
              <a:rPr lang="en-IN" dirty="0"/>
              <a:t> is any chronic ailment that occurs as a result of work or occupational activity. It is an aspect </a:t>
            </a:r>
            <a:r>
              <a:rPr lang="en-IN" dirty="0" smtClean="0"/>
              <a:t>of occupational </a:t>
            </a:r>
            <a:r>
              <a:rPr lang="en-IN" dirty="0"/>
              <a:t>safety and health. </a:t>
            </a:r>
            <a:endParaRPr lang="en-IN" dirty="0" smtClean="0"/>
          </a:p>
          <a:p>
            <a:r>
              <a:rPr lang="en-IN" dirty="0" smtClean="0"/>
              <a:t>An </a:t>
            </a:r>
            <a:r>
              <a:rPr lang="en-IN" dirty="0"/>
              <a:t>occupational disease is typically identified when it is shown that it is more prevalent in a given body of workers than in the general population, or in other worker populations. </a:t>
            </a:r>
          </a:p>
        </p:txBody>
      </p:sp>
    </p:spTree>
    <p:extLst>
      <p:ext uri="{BB962C8B-B14F-4D97-AF65-F5344CB8AC3E}">
        <p14:creationId xmlns:p14="http://schemas.microsoft.com/office/powerpoint/2010/main" xmlns="" val="1864635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3"/>
          </p:nvPr>
        </p:nvSpPr>
        <p:spPr>
          <a:xfrm>
            <a:off x="0" y="0"/>
            <a:ext cx="12192000" cy="6858000"/>
          </a:xfrm>
        </p:spPr>
        <p:txBody>
          <a:bodyPr>
            <a:normAutofit/>
          </a:bodyPr>
          <a:lstStyle/>
          <a:p>
            <a:r>
              <a:rPr lang="en-IN" dirty="0" smtClean="0"/>
              <a:t>pneumoconiosis is </a:t>
            </a:r>
            <a:r>
              <a:rPr lang="en-IN" dirty="0" err="1" smtClean="0"/>
              <a:t>charactorised</a:t>
            </a:r>
            <a:r>
              <a:rPr lang="en-IN" dirty="0" smtClean="0"/>
              <a:t> by cough </a:t>
            </a:r>
            <a:r>
              <a:rPr lang="en-IN" dirty="0"/>
              <a:t>and shortness of breath. </a:t>
            </a:r>
            <a:endParaRPr lang="en-IN" dirty="0" smtClean="0"/>
          </a:p>
          <a:p>
            <a:r>
              <a:rPr lang="en-IN" dirty="0" smtClean="0"/>
              <a:t>The </a:t>
            </a:r>
            <a:r>
              <a:rPr lang="en-IN" dirty="0"/>
              <a:t>risk is generally higher when people have been exposed to mineral dusts in high concentrations and/or for long periods of time. </a:t>
            </a:r>
            <a:endParaRPr lang="en-IN" dirty="0" smtClean="0"/>
          </a:p>
          <a:p>
            <a:r>
              <a:rPr lang="en-IN" dirty="0" smtClean="0"/>
              <a:t>Inadequate </a:t>
            </a:r>
            <a:r>
              <a:rPr lang="en-IN" dirty="0"/>
              <a:t>or inconsistent use of personal protective equipment (PPE) such as respirators (specially fitted protective masks) is another risk factor since preventing dusts from being inhaled will also prevent pneumoconiosis</a:t>
            </a:r>
            <a:r>
              <a:rPr lang="en-IN" dirty="0" smtClean="0"/>
              <a:t>.</a:t>
            </a:r>
          </a:p>
          <a:p>
            <a:r>
              <a:rPr lang="en-IN" dirty="0"/>
              <a:t>a large part of the lungs </a:t>
            </a:r>
            <a:r>
              <a:rPr lang="en-IN" dirty="0" smtClean="0"/>
              <a:t>gets </a:t>
            </a:r>
            <a:r>
              <a:rPr lang="en-IN" dirty="0" err="1" smtClean="0"/>
              <a:t>fibrosed</a:t>
            </a:r>
            <a:r>
              <a:rPr lang="en-IN" dirty="0" smtClean="0"/>
              <a:t> </a:t>
            </a:r>
          </a:p>
          <a:p>
            <a:r>
              <a:rPr lang="en-IN" dirty="0" smtClean="0"/>
              <a:t>oxygen </a:t>
            </a:r>
            <a:r>
              <a:rPr lang="en-IN" dirty="0"/>
              <a:t>may be prevented from easily reaching the blood during </a:t>
            </a:r>
            <a:r>
              <a:rPr lang="en-IN" dirty="0" smtClean="0"/>
              <a:t>breathing resulting in </a:t>
            </a:r>
            <a:r>
              <a:rPr lang="en-IN" dirty="0"/>
              <a:t>hypoxemia (low blood oxygen levels). </a:t>
            </a:r>
            <a:endParaRPr lang="en-IN" dirty="0" smtClean="0"/>
          </a:p>
          <a:p>
            <a:r>
              <a:rPr lang="en-IN" dirty="0" smtClean="0"/>
              <a:t>Hypoxemia </a:t>
            </a:r>
            <a:r>
              <a:rPr lang="en-IN" dirty="0"/>
              <a:t>may only be present during activity or while </a:t>
            </a:r>
            <a:r>
              <a:rPr lang="en-IN" dirty="0" smtClean="0"/>
              <a:t>sleeping.</a:t>
            </a:r>
          </a:p>
          <a:p>
            <a:r>
              <a:rPr lang="en-IN" dirty="0" smtClean="0"/>
              <a:t>Hypoxemia </a:t>
            </a:r>
            <a:r>
              <a:rPr lang="en-IN" dirty="0"/>
              <a:t>may be present all the time if pneumoconiosis is severe or progresses</a:t>
            </a:r>
            <a:r>
              <a:rPr lang="en-IN" dirty="0" smtClean="0"/>
              <a:t>.</a:t>
            </a:r>
          </a:p>
          <a:p>
            <a:r>
              <a:rPr lang="en-IN" dirty="0"/>
              <a:t>miners, sandblasters, stonemasons and foundry workers.</a:t>
            </a:r>
          </a:p>
        </p:txBody>
      </p:sp>
    </p:spTree>
    <p:extLst>
      <p:ext uri="{BB962C8B-B14F-4D97-AF65-F5344CB8AC3E}">
        <p14:creationId xmlns:p14="http://schemas.microsoft.com/office/powerpoint/2010/main" xmlns="" val="3038862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based on the type of dust inhaled</a:t>
            </a:r>
            <a:endParaRPr lang="en-IN" dirty="0"/>
          </a:p>
        </p:txBody>
      </p:sp>
      <p:sp>
        <p:nvSpPr>
          <p:cNvPr id="3" name="Content Placeholder 2"/>
          <p:cNvSpPr>
            <a:spLocks noGrp="1"/>
          </p:cNvSpPr>
          <p:nvPr>
            <p:ph sz="quarter" idx="13"/>
          </p:nvPr>
        </p:nvSpPr>
        <p:spPr>
          <a:xfrm>
            <a:off x="913774" y="2006221"/>
            <a:ext cx="10363826" cy="4851779"/>
          </a:xfrm>
        </p:spPr>
        <p:txBody>
          <a:bodyPr>
            <a:normAutofit/>
          </a:bodyPr>
          <a:lstStyle/>
          <a:p>
            <a:pPr lvl="0"/>
            <a:r>
              <a:rPr lang="en-IN" dirty="0" err="1"/>
              <a:t>Coalworker's</a:t>
            </a:r>
            <a:r>
              <a:rPr lang="en-IN" dirty="0"/>
              <a:t> pneumoconiosis (also known as miner's lung, black lung or </a:t>
            </a:r>
            <a:r>
              <a:rPr lang="en-IN" dirty="0" err="1"/>
              <a:t>anthracosis</a:t>
            </a:r>
            <a:r>
              <a:rPr lang="en-IN" dirty="0"/>
              <a:t>) — coal, carbon</a:t>
            </a:r>
          </a:p>
          <a:p>
            <a:pPr lvl="0"/>
            <a:r>
              <a:rPr lang="en-IN" dirty="0"/>
              <a:t>Asbestosis — asbestos</a:t>
            </a:r>
          </a:p>
          <a:p>
            <a:pPr lvl="0"/>
            <a:r>
              <a:rPr lang="en-IN" dirty="0"/>
              <a:t>Silicosis (also known as "grinder's disease" or Potter's rot) — silica</a:t>
            </a:r>
          </a:p>
          <a:p>
            <a:pPr lvl="0"/>
            <a:r>
              <a:rPr lang="en-IN" dirty="0"/>
              <a:t>Bauxite fibrosis — bauxite</a:t>
            </a:r>
          </a:p>
          <a:p>
            <a:pPr lvl="0"/>
            <a:r>
              <a:rPr lang="en-IN" dirty="0" err="1"/>
              <a:t>Berylliosis</a:t>
            </a:r>
            <a:r>
              <a:rPr lang="en-IN" dirty="0"/>
              <a:t> — beryllium</a:t>
            </a:r>
          </a:p>
          <a:p>
            <a:pPr lvl="0"/>
            <a:r>
              <a:rPr lang="en-IN" dirty="0" err="1" smtClean="0"/>
              <a:t>Siderisis</a:t>
            </a:r>
            <a:r>
              <a:rPr lang="en-IN" dirty="0"/>
              <a:t> — iron</a:t>
            </a:r>
          </a:p>
          <a:p>
            <a:pPr lvl="0"/>
            <a:r>
              <a:rPr lang="en-IN" dirty="0"/>
              <a:t>Byssinosis — cotton</a:t>
            </a:r>
          </a:p>
          <a:p>
            <a:pPr lvl="0"/>
            <a:r>
              <a:rPr lang="en-IN" dirty="0" err="1"/>
              <a:t>Silicosiderosis</a:t>
            </a:r>
            <a:r>
              <a:rPr lang="en-IN" dirty="0"/>
              <a:t> — mixed dust containing silica and iron</a:t>
            </a:r>
          </a:p>
          <a:p>
            <a:pPr lvl="0"/>
            <a:r>
              <a:rPr lang="en-IN" dirty="0" smtClean="0"/>
              <a:t>Pneumoconiosis </a:t>
            </a:r>
            <a:r>
              <a:rPr lang="en-IN" dirty="0"/>
              <a:t>induced by ash from an erupting volcano</a:t>
            </a:r>
          </a:p>
          <a:p>
            <a:endParaRPr lang="en-IN" dirty="0"/>
          </a:p>
        </p:txBody>
      </p:sp>
    </p:spTree>
    <p:extLst>
      <p:ext uri="{BB962C8B-B14F-4D97-AF65-F5344CB8AC3E}">
        <p14:creationId xmlns:p14="http://schemas.microsoft.com/office/powerpoint/2010/main" xmlns="" val="4006931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0" y="-48063"/>
            <a:ext cx="12191999" cy="6851984"/>
          </a:xfrm>
        </p:spPr>
      </p:pic>
    </p:spTree>
    <p:extLst>
      <p:ext uri="{BB962C8B-B14F-4D97-AF65-F5344CB8AC3E}">
        <p14:creationId xmlns:p14="http://schemas.microsoft.com/office/powerpoint/2010/main" xmlns="" val="4081339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silicosis</a:t>
            </a:r>
            <a:endParaRPr lang="en-IN" dirty="0"/>
          </a:p>
        </p:txBody>
      </p:sp>
      <p:sp>
        <p:nvSpPr>
          <p:cNvPr id="3" name="Content Placeholder 2"/>
          <p:cNvSpPr>
            <a:spLocks noGrp="1"/>
          </p:cNvSpPr>
          <p:nvPr>
            <p:ph sz="quarter" idx="13"/>
          </p:nvPr>
        </p:nvSpPr>
        <p:spPr>
          <a:xfrm>
            <a:off x="0" y="1879600"/>
            <a:ext cx="12052300" cy="4978400"/>
          </a:xfrm>
        </p:spPr>
        <p:txBody>
          <a:bodyPr>
            <a:normAutofit fontScale="92500"/>
          </a:bodyPr>
          <a:lstStyle/>
          <a:p>
            <a:r>
              <a:rPr lang="en-IN" b="1" dirty="0" smtClean="0"/>
              <a:t>Also known as miner's </a:t>
            </a:r>
            <a:r>
              <a:rPr lang="en-IN" b="1" dirty="0"/>
              <a:t>phthisis</a:t>
            </a:r>
            <a:r>
              <a:rPr lang="en-IN" dirty="0"/>
              <a:t>, </a:t>
            </a:r>
            <a:r>
              <a:rPr lang="en-IN" b="1" dirty="0"/>
              <a:t>grinder's asthma</a:t>
            </a:r>
            <a:r>
              <a:rPr lang="en-IN" dirty="0"/>
              <a:t>, </a:t>
            </a:r>
            <a:r>
              <a:rPr lang="en-IN" b="1" dirty="0"/>
              <a:t>potter's rot</a:t>
            </a:r>
            <a:r>
              <a:rPr lang="en-IN" dirty="0"/>
              <a:t>  </a:t>
            </a:r>
            <a:endParaRPr lang="en-IN" dirty="0" smtClean="0"/>
          </a:p>
          <a:p>
            <a:r>
              <a:rPr lang="en-IN" b="1" dirty="0" smtClean="0"/>
              <a:t>Crystalline </a:t>
            </a:r>
            <a:r>
              <a:rPr lang="en-IN" b="1" dirty="0"/>
              <a:t>silica</a:t>
            </a:r>
            <a:r>
              <a:rPr lang="en-IN" dirty="0"/>
              <a:t> is a main component of dust from sand and rock. </a:t>
            </a:r>
            <a:endParaRPr lang="en-IN" dirty="0" smtClean="0"/>
          </a:p>
          <a:p>
            <a:r>
              <a:rPr lang="en-IN" b="1" dirty="0" smtClean="0"/>
              <a:t>Occupations exposed to silica </a:t>
            </a:r>
            <a:r>
              <a:rPr lang="en-IN" dirty="0" smtClean="0"/>
              <a:t>include </a:t>
            </a:r>
            <a:r>
              <a:rPr lang="en-IN" dirty="0"/>
              <a:t>miners, sandblasters, stonemasons and foundry workers. Risk factors for </a:t>
            </a:r>
            <a:r>
              <a:rPr lang="en-IN" dirty="0" smtClean="0"/>
              <a:t>developing </a:t>
            </a:r>
            <a:r>
              <a:rPr lang="en-IN" dirty="0"/>
              <a:t>silicosis include higher levels of silica exposure and longer time of exposure. </a:t>
            </a:r>
            <a:endParaRPr lang="en-IN" dirty="0" smtClean="0"/>
          </a:p>
          <a:p>
            <a:r>
              <a:rPr lang="en-IN" dirty="0" smtClean="0"/>
              <a:t>Lower </a:t>
            </a:r>
            <a:r>
              <a:rPr lang="en-IN" dirty="0"/>
              <a:t>levels of exposure over many years most commonly lead to "chronic simple silicosis" in which many small nodules of inflammation form in the lungs. This is the most common form of silicosis. </a:t>
            </a:r>
            <a:endParaRPr lang="en-IN" dirty="0" smtClean="0"/>
          </a:p>
          <a:p>
            <a:r>
              <a:rPr lang="en-IN" dirty="0" smtClean="0"/>
              <a:t>In </a:t>
            </a:r>
            <a:r>
              <a:rPr lang="en-IN" dirty="0"/>
              <a:t>a small percentage of cases, simple silicosis develops in to a more severe form of silicosis called "progressive massive fibrosis" (PMF) when many small nodules "grow" together into large masses. </a:t>
            </a:r>
            <a:endParaRPr lang="en-IN" dirty="0" smtClean="0"/>
          </a:p>
          <a:p>
            <a:r>
              <a:rPr lang="en-IN" dirty="0" smtClean="0"/>
              <a:t>In </a:t>
            </a:r>
            <a:r>
              <a:rPr lang="en-IN" dirty="0"/>
              <a:t>PMF, patients have more severe respiratory symptoms because the masses limit the function of normal lung. If exposure to silica is very intense over a shorter period of time, patients may</a:t>
            </a:r>
          </a:p>
        </p:txBody>
      </p:sp>
    </p:spTree>
    <p:extLst>
      <p:ext uri="{BB962C8B-B14F-4D97-AF65-F5344CB8AC3E}">
        <p14:creationId xmlns:p14="http://schemas.microsoft.com/office/powerpoint/2010/main" xmlns="" val="1895084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sz="quarter" idx="13"/>
          </p:nvPr>
        </p:nvPicPr>
        <p:blipFill>
          <a:blip r:embed="rId2"/>
          <a:stretch>
            <a:fillRect/>
          </a:stretch>
        </p:blipFill>
        <p:spPr>
          <a:xfrm>
            <a:off x="0" y="-10715"/>
            <a:ext cx="12192000" cy="6847284"/>
          </a:xfrm>
          <a:prstGeom prst="rect">
            <a:avLst/>
          </a:prstGeom>
        </p:spPr>
      </p:pic>
    </p:spTree>
    <p:extLst>
      <p:ext uri="{BB962C8B-B14F-4D97-AF65-F5344CB8AC3E}">
        <p14:creationId xmlns:p14="http://schemas.microsoft.com/office/powerpoint/2010/main" xmlns="" val="2420148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rmAutofit/>
          </a:bodyPr>
          <a:lstStyle/>
          <a:p>
            <a:pPr lvl="0"/>
            <a:r>
              <a:rPr lang="en-IN" dirty="0" smtClean="0"/>
              <a:t>Dyspnoea</a:t>
            </a:r>
            <a:r>
              <a:rPr lang="en-IN" dirty="0"/>
              <a:t> (shortness of breath) exacerbated by exertion</a:t>
            </a:r>
          </a:p>
          <a:p>
            <a:pPr lvl="0"/>
            <a:r>
              <a:rPr lang="en-IN" dirty="0"/>
              <a:t>Cough</a:t>
            </a:r>
            <a:r>
              <a:rPr lang="en-IN" dirty="0" smtClean="0"/>
              <a:t>, often </a:t>
            </a:r>
            <a:r>
              <a:rPr lang="en-IN" dirty="0"/>
              <a:t>persistent and sometimes severe</a:t>
            </a:r>
          </a:p>
          <a:p>
            <a:pPr lvl="0"/>
            <a:r>
              <a:rPr lang="en-IN" dirty="0"/>
              <a:t>Fatigue</a:t>
            </a:r>
          </a:p>
          <a:p>
            <a:pPr lvl="0"/>
            <a:r>
              <a:rPr lang="en-IN" dirty="0"/>
              <a:t>Tachypnea (rapid breathing) which is often </a:t>
            </a:r>
            <a:r>
              <a:rPr lang="en-IN" dirty="0" err="1"/>
              <a:t>labored</a:t>
            </a:r>
            <a:r>
              <a:rPr lang="en-IN" dirty="0"/>
              <a:t>,</a:t>
            </a:r>
          </a:p>
          <a:p>
            <a:pPr lvl="0"/>
            <a:r>
              <a:rPr lang="en-IN" dirty="0"/>
              <a:t>Loss of appetite and weight loss (Anorexia)</a:t>
            </a:r>
          </a:p>
          <a:p>
            <a:pPr lvl="0"/>
            <a:r>
              <a:rPr lang="en-IN" dirty="0"/>
              <a:t>Chest pain</a:t>
            </a:r>
          </a:p>
          <a:p>
            <a:pPr lvl="0"/>
            <a:r>
              <a:rPr lang="en-IN" dirty="0"/>
              <a:t>Fever</a:t>
            </a:r>
          </a:p>
          <a:p>
            <a:pPr lvl="0"/>
            <a:r>
              <a:rPr lang="en-IN" dirty="0"/>
              <a:t>Gradual darkening of skin (blue skin</a:t>
            </a:r>
            <a:r>
              <a:rPr lang="en-IN" dirty="0" smtClean="0"/>
              <a:t>), </a:t>
            </a:r>
            <a:r>
              <a:rPr lang="en-IN" dirty="0"/>
              <a:t>cyanosis </a:t>
            </a:r>
          </a:p>
          <a:p>
            <a:pPr lvl="0"/>
            <a:r>
              <a:rPr lang="en-IN" dirty="0"/>
              <a:t>Gradual dark shallow rifts in nails eventually leading to cracks as protein </a:t>
            </a:r>
            <a:r>
              <a:rPr lang="en-IN" dirty="0" err="1"/>
              <a:t>fibers</a:t>
            </a:r>
            <a:r>
              <a:rPr lang="en-IN" dirty="0"/>
              <a:t> within nail beds are destroyed.</a:t>
            </a:r>
          </a:p>
          <a:p>
            <a:r>
              <a:rPr lang="en-IN" dirty="0"/>
              <a:t>It may often be misdiagnosed as pulmonary </a:t>
            </a:r>
            <a:r>
              <a:rPr lang="en-IN" dirty="0" err="1"/>
              <a:t>edema</a:t>
            </a:r>
            <a:r>
              <a:rPr lang="en-IN" dirty="0"/>
              <a:t> (fluid in the lungs), pneumonia, or tuberculosis</a:t>
            </a:r>
            <a:r>
              <a:rPr lang="en-IN" dirty="0" smtClean="0"/>
              <a:t>.</a:t>
            </a:r>
          </a:p>
          <a:p>
            <a:pPr lvl="0"/>
            <a:r>
              <a:rPr lang="en-IN" dirty="0" err="1"/>
              <a:t>Cor</a:t>
            </a:r>
            <a:r>
              <a:rPr lang="en-IN" dirty="0"/>
              <a:t> </a:t>
            </a:r>
            <a:r>
              <a:rPr lang="en-IN" dirty="0" err="1"/>
              <a:t>pulmonale</a:t>
            </a:r>
            <a:r>
              <a:rPr lang="en-IN" dirty="0"/>
              <a:t> (right ventricle heart disease)</a:t>
            </a:r>
          </a:p>
          <a:p>
            <a:pPr lvl="0"/>
            <a:r>
              <a:rPr lang="en-IN" dirty="0"/>
              <a:t>Respiratory insufficiency</a:t>
            </a:r>
          </a:p>
          <a:p>
            <a:endParaRPr lang="en-IN" dirty="0"/>
          </a:p>
        </p:txBody>
      </p:sp>
    </p:spTree>
    <p:extLst>
      <p:ext uri="{BB962C8B-B14F-4D97-AF65-F5344CB8AC3E}">
        <p14:creationId xmlns:p14="http://schemas.microsoft.com/office/powerpoint/2010/main" xmlns="" val="3522288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descr="https://upload.wikimedia.org/wikipedia/commons/thumb/c/cf/Silicosis_simple.jpg/120px-Silicosis_simple.jpg">
            <a:hlinkClick r:id="rId2"/>
          </p:cNvPr>
          <p:cNvPicPr>
            <a:picLocks noGrp="1"/>
          </p:cNvPicPr>
          <p:nvPr>
            <p:ph sz="quarter" idx="13"/>
          </p:nvPr>
        </p:nvPicPr>
        <p:blipFill>
          <a:blip r:embed="rId3">
            <a:extLst>
              <a:ext uri="{28A0092B-C50C-407E-A947-70E740481C1C}">
                <a14:useLocalDpi xmlns:a14="http://schemas.microsoft.com/office/drawing/2010/main" xmlns="" val="0"/>
              </a:ext>
            </a:extLst>
          </a:blip>
          <a:srcRect/>
          <a:stretch>
            <a:fillRect/>
          </a:stretch>
        </p:blipFill>
        <p:spPr bwMode="auto">
          <a:xfrm>
            <a:off x="0" y="0"/>
            <a:ext cx="6032500" cy="6731000"/>
          </a:xfrm>
          <a:prstGeom prst="rect">
            <a:avLst/>
          </a:prstGeom>
          <a:noFill/>
          <a:ln>
            <a:noFill/>
          </a:ln>
        </p:spPr>
      </p:pic>
      <p:pic>
        <p:nvPicPr>
          <p:cNvPr id="7" name="Picture 6" descr="https://upload.wikimedia.org/wikipedia/commons/thumb/2/2b/Silicosis_complicada.jpg/120px-Silicosis_complicada.jpg">
            <a:hlinkClick r:id="rId4"/>
          </p:cNvPr>
          <p:cNvPicPr/>
          <p:nvPr/>
        </p:nvPicPr>
        <p:blipFill>
          <a:blip r:embed="rId5">
            <a:extLst>
              <a:ext uri="{28A0092B-C50C-407E-A947-70E740481C1C}">
                <a14:useLocalDpi xmlns:a14="http://schemas.microsoft.com/office/drawing/2010/main" xmlns="" val="0"/>
              </a:ext>
            </a:extLst>
          </a:blip>
          <a:srcRect/>
          <a:stretch>
            <a:fillRect/>
          </a:stretch>
        </p:blipFill>
        <p:spPr bwMode="auto">
          <a:xfrm>
            <a:off x="6032500" y="0"/>
            <a:ext cx="6159500" cy="6858000"/>
          </a:xfrm>
          <a:prstGeom prst="rect">
            <a:avLst/>
          </a:prstGeom>
          <a:noFill/>
          <a:ln>
            <a:noFill/>
          </a:ln>
        </p:spPr>
      </p:pic>
    </p:spTree>
    <p:extLst>
      <p:ext uri="{BB962C8B-B14F-4D97-AF65-F5344CB8AC3E}">
        <p14:creationId xmlns:p14="http://schemas.microsoft.com/office/powerpoint/2010/main" xmlns="" val="2124843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282699"/>
          </a:xfrm>
        </p:spPr>
        <p:txBody>
          <a:bodyPr/>
          <a:lstStyle/>
          <a:p>
            <a:r>
              <a:rPr lang="en-IN" dirty="0" smtClean="0"/>
              <a:t>prevention</a:t>
            </a:r>
            <a:endParaRPr lang="en-IN" dirty="0"/>
          </a:p>
        </p:txBody>
      </p:sp>
      <p:sp>
        <p:nvSpPr>
          <p:cNvPr id="3" name="Content Placeholder 2"/>
          <p:cNvSpPr>
            <a:spLocks noGrp="1"/>
          </p:cNvSpPr>
          <p:nvPr>
            <p:ph sz="quarter" idx="13"/>
          </p:nvPr>
        </p:nvSpPr>
        <p:spPr>
          <a:xfrm>
            <a:off x="0" y="1079500"/>
            <a:ext cx="12192000" cy="5664200"/>
          </a:xfrm>
        </p:spPr>
        <p:txBody>
          <a:bodyPr/>
          <a:lstStyle/>
          <a:p>
            <a:r>
              <a:rPr lang="en-IN" dirty="0"/>
              <a:t>The best way to prevent silicosis is to identify work-place activities that produce respirable crystalline silica dust and then to eliminate or control the dust ("primary prevention"). </a:t>
            </a:r>
            <a:endParaRPr lang="en-IN" dirty="0" smtClean="0"/>
          </a:p>
          <a:p>
            <a:r>
              <a:rPr lang="en-IN" dirty="0" smtClean="0"/>
              <a:t>Water </a:t>
            </a:r>
            <a:r>
              <a:rPr lang="en-IN" dirty="0"/>
              <a:t>spray is often used where dust emanates. Dust can also be controlled through dry air filtering.</a:t>
            </a:r>
          </a:p>
        </p:txBody>
      </p:sp>
    </p:spTree>
    <p:extLst>
      <p:ext uri="{BB962C8B-B14F-4D97-AF65-F5344CB8AC3E}">
        <p14:creationId xmlns:p14="http://schemas.microsoft.com/office/powerpoint/2010/main" xmlns="" val="1326125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anthracosis</a:t>
            </a:r>
            <a:endParaRPr lang="en-IN" dirty="0"/>
          </a:p>
        </p:txBody>
      </p:sp>
      <p:sp>
        <p:nvSpPr>
          <p:cNvPr id="3" name="Content Placeholder 2"/>
          <p:cNvSpPr>
            <a:spLocks noGrp="1"/>
          </p:cNvSpPr>
          <p:nvPr>
            <p:ph sz="quarter" idx="13"/>
          </p:nvPr>
        </p:nvSpPr>
        <p:spPr>
          <a:xfrm>
            <a:off x="0" y="1855694"/>
            <a:ext cx="12192000" cy="5002306"/>
          </a:xfrm>
        </p:spPr>
        <p:txBody>
          <a:bodyPr/>
          <a:lstStyle/>
          <a:p>
            <a:r>
              <a:rPr lang="en-IN" dirty="0" err="1"/>
              <a:t>Anthracosis</a:t>
            </a:r>
            <a:r>
              <a:rPr lang="en-IN" dirty="0"/>
              <a:t> (</a:t>
            </a:r>
            <a:r>
              <a:rPr lang="en-IN" i="1" dirty="0" err="1"/>
              <a:t>anthrac</a:t>
            </a:r>
            <a:r>
              <a:rPr lang="en-IN" dirty="0"/>
              <a:t>- meaning coal, carbon + -</a:t>
            </a:r>
            <a:r>
              <a:rPr lang="en-IN" i="1" dirty="0" err="1"/>
              <a:t>osis</a:t>
            </a:r>
            <a:r>
              <a:rPr lang="en-IN" dirty="0"/>
              <a:t> meaning condition) </a:t>
            </a:r>
            <a:endParaRPr lang="en-IN" dirty="0" smtClean="0"/>
          </a:p>
          <a:p>
            <a:r>
              <a:rPr lang="en-IN" dirty="0" smtClean="0"/>
              <a:t>defined </a:t>
            </a:r>
            <a:r>
              <a:rPr lang="en-IN" dirty="0"/>
              <a:t>in </a:t>
            </a:r>
            <a:r>
              <a:rPr lang="en-IN" dirty="0" err="1"/>
              <a:t>Bioline</a:t>
            </a:r>
            <a:r>
              <a:rPr lang="en-IN" dirty="0"/>
              <a:t> as, “the asymptomatic, milder type of pneumoconiosis as caused by the accumulation of carbon in the lungs due to repeated exposure to air pollution or inhalation of smoke or coal dust particles” </a:t>
            </a:r>
            <a:endParaRPr lang="en-IN" dirty="0" smtClean="0"/>
          </a:p>
          <a:p>
            <a:r>
              <a:rPr lang="en-IN" b="1" dirty="0"/>
              <a:t>Coal dust</a:t>
            </a:r>
            <a:r>
              <a:rPr lang="en-IN" dirty="0"/>
              <a:t> is made of carbon-containing particles, and coal miners are at risk of inhaling this dust. </a:t>
            </a:r>
          </a:p>
          <a:p>
            <a:r>
              <a:rPr lang="en-IN" dirty="0"/>
              <a:t>Coal miners may also be exposed to silica-containing dust because coal mining may involve some drilling into silica-containing rock. </a:t>
            </a:r>
          </a:p>
          <a:p>
            <a:r>
              <a:rPr lang="en-IN" dirty="0"/>
              <a:t>Workers exposed to graphite dust can also develop pneumoconiosis similar to CWP. </a:t>
            </a:r>
          </a:p>
          <a:p>
            <a:r>
              <a:rPr lang="en-IN" dirty="0"/>
              <a:t>Just like with silicosis, CWP is most commonly "simple" disease with nodules of inflammation forming in the lungs, but it can become PMF in a small percentage of patients.</a:t>
            </a:r>
          </a:p>
          <a:p>
            <a:endParaRPr lang="en-IN" dirty="0"/>
          </a:p>
        </p:txBody>
      </p:sp>
    </p:spTree>
    <p:extLst>
      <p:ext uri="{BB962C8B-B14F-4D97-AF65-F5344CB8AC3E}">
        <p14:creationId xmlns:p14="http://schemas.microsoft.com/office/powerpoint/2010/main" xmlns="" val="975572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94130"/>
            <a:ext cx="12192000" cy="6763870"/>
          </a:xfrm>
        </p:spPr>
        <p:txBody>
          <a:bodyPr>
            <a:normAutofit/>
          </a:bodyPr>
          <a:lstStyle/>
          <a:p>
            <a:r>
              <a:rPr lang="en-IN" dirty="0"/>
              <a:t>BAF usually presents with pictures very similar to COPD with the exception of a history of cigarette smoking. Cough and </a:t>
            </a:r>
            <a:r>
              <a:rPr lang="en-IN" dirty="0" err="1"/>
              <a:t>dyspnea</a:t>
            </a:r>
            <a:r>
              <a:rPr lang="en-IN" dirty="0"/>
              <a:t> are the most frequent symptoms of BAF and </a:t>
            </a:r>
            <a:r>
              <a:rPr lang="en-IN" dirty="0" err="1"/>
              <a:t>anthracosis</a:t>
            </a:r>
            <a:r>
              <a:rPr lang="en-IN" dirty="0"/>
              <a:t> in most reports (</a:t>
            </a:r>
            <a:r>
              <a:rPr lang="en-IN" u="sng" dirty="0">
                <a:hlinkClick r:id="rId2"/>
              </a:rPr>
              <a:t>Table 1</a:t>
            </a:r>
            <a:r>
              <a:rPr lang="en-IN" dirty="0"/>
              <a:t>). Association of TB does not change the chronic symptoms, but it may cause new onset weight loss or fever (25%) (</a:t>
            </a:r>
            <a:r>
              <a:rPr lang="en-IN" u="sng" dirty="0">
                <a:hlinkClick r:id="rId3"/>
              </a:rPr>
              <a:t>58</a:t>
            </a:r>
            <a:r>
              <a:rPr lang="en-IN" dirty="0"/>
              <a:t>) which should be differentiated from pneumonia, which is reported to be superimposed on 30% of BAF subjects (</a:t>
            </a:r>
            <a:r>
              <a:rPr lang="en-IN" u="sng" dirty="0">
                <a:hlinkClick r:id="rId3"/>
              </a:rPr>
              <a:t>8</a:t>
            </a:r>
            <a:r>
              <a:rPr lang="en-IN" dirty="0"/>
              <a:t>).</a:t>
            </a:r>
          </a:p>
          <a:p>
            <a:r>
              <a:rPr lang="en-IN" dirty="0"/>
              <a:t>Physical examination of the lungs usually shows wheezing (</a:t>
            </a:r>
            <a:r>
              <a:rPr lang="en-IN" u="sng" dirty="0">
                <a:hlinkClick r:id="rId3"/>
              </a:rPr>
              <a:t>7</a:t>
            </a:r>
            <a:r>
              <a:rPr lang="en-IN" dirty="0"/>
              <a:t>) and less frequently rales or decreased breath sounds (</a:t>
            </a:r>
            <a:r>
              <a:rPr lang="en-IN" u="sng" dirty="0">
                <a:hlinkClick r:id="rId3"/>
              </a:rPr>
              <a:t>10</a:t>
            </a:r>
            <a:r>
              <a:rPr lang="en-IN" dirty="0"/>
              <a:t>). Some </a:t>
            </a:r>
            <a:r>
              <a:rPr lang="en-IN" dirty="0" err="1"/>
              <a:t>anthracosis</a:t>
            </a:r>
            <a:r>
              <a:rPr lang="en-IN" dirty="0"/>
              <a:t> subjects had normal physical examinations, but the frequency has not been mentioned in the literature.</a:t>
            </a:r>
          </a:p>
          <a:p>
            <a:r>
              <a:rPr lang="en-IN" dirty="0" err="1"/>
              <a:t>Anthracosis</a:t>
            </a:r>
            <a:r>
              <a:rPr lang="en-IN" dirty="0"/>
              <a:t> may present with complications of enlarged mediastinal lymph nodes such as vocal cord paralysis (</a:t>
            </a:r>
            <a:r>
              <a:rPr lang="en-IN" u="sng" dirty="0">
                <a:hlinkClick r:id="rId3"/>
              </a:rPr>
              <a:t>49</a:t>
            </a:r>
            <a:r>
              <a:rPr lang="en-IN" dirty="0"/>
              <a:t>) or </a:t>
            </a:r>
            <a:r>
              <a:rPr lang="en-IN" dirty="0" err="1"/>
              <a:t>broncholithiasis</a:t>
            </a:r>
            <a:r>
              <a:rPr lang="en-IN" dirty="0"/>
              <a:t> (</a:t>
            </a:r>
            <a:r>
              <a:rPr lang="en-IN" u="sng" dirty="0">
                <a:hlinkClick r:id="rId3"/>
              </a:rPr>
              <a:t>59</a:t>
            </a:r>
            <a:r>
              <a:rPr lang="en-IN" dirty="0"/>
              <a:t>). Many of these cases were also reported in association with tuberculosis (</a:t>
            </a:r>
            <a:r>
              <a:rPr lang="en-IN" u="sng" dirty="0">
                <a:hlinkClick r:id="rId3"/>
              </a:rPr>
              <a:t>49</a:t>
            </a:r>
            <a:r>
              <a:rPr lang="en-IN" dirty="0"/>
              <a:t>, </a:t>
            </a:r>
            <a:r>
              <a:rPr lang="en-IN" u="sng" dirty="0">
                <a:hlinkClick r:id="rId3"/>
              </a:rPr>
              <a:t>60</a:t>
            </a:r>
            <a:r>
              <a:rPr lang="en-IN" dirty="0"/>
              <a:t>).</a:t>
            </a:r>
          </a:p>
          <a:p>
            <a:endParaRPr lang="en-IN" dirty="0"/>
          </a:p>
        </p:txBody>
      </p:sp>
    </p:spTree>
    <p:extLst>
      <p:ext uri="{BB962C8B-B14F-4D97-AF65-F5344CB8AC3E}">
        <p14:creationId xmlns:p14="http://schemas.microsoft.com/office/powerpoint/2010/main" xmlns="" val="246198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occupational </a:t>
            </a:r>
            <a:r>
              <a:rPr lang="en-IN" dirty="0" smtClean="0"/>
              <a:t>health definition</a:t>
            </a:r>
            <a:endParaRPr lang="en-IN" dirty="0"/>
          </a:p>
        </p:txBody>
      </p:sp>
      <p:sp>
        <p:nvSpPr>
          <p:cNvPr id="3" name="Content Placeholder 2"/>
          <p:cNvSpPr>
            <a:spLocks noGrp="1"/>
          </p:cNvSpPr>
          <p:nvPr>
            <p:ph sz="quarter" idx="13"/>
          </p:nvPr>
        </p:nvSpPr>
        <p:spPr/>
        <p:txBody>
          <a:bodyPr/>
          <a:lstStyle/>
          <a:p>
            <a:r>
              <a:rPr lang="en-IN" dirty="0"/>
              <a:t>As </a:t>
            </a:r>
            <a:r>
              <a:rPr lang="en-IN" dirty="0" smtClean="0"/>
              <a:t>per World </a:t>
            </a:r>
            <a:r>
              <a:rPr lang="en-IN" dirty="0"/>
              <a:t>Health Organization (WHO) "occupational health deals with all aspects of health and safety in the workplace and has a strong focus on primary prevention of </a:t>
            </a:r>
            <a:r>
              <a:rPr lang="en-IN" dirty="0" smtClean="0"/>
              <a:t>hazards”</a:t>
            </a:r>
          </a:p>
          <a:p>
            <a:r>
              <a:rPr lang="en-IN" dirty="0" smtClean="0"/>
              <a:t>Healthcare</a:t>
            </a:r>
            <a:r>
              <a:rPr lang="en-IN" u="sng" dirty="0" smtClean="0"/>
              <a:t> </a:t>
            </a:r>
            <a:r>
              <a:rPr lang="en-IN" dirty="0" smtClean="0"/>
              <a:t>concerned </a:t>
            </a:r>
            <a:r>
              <a:rPr lang="en-IN" dirty="0"/>
              <a:t>with enabling an individual to undertake their occupation, in the way that causes least harm to their health. </a:t>
            </a:r>
            <a:endParaRPr lang="en-IN" dirty="0" smtClean="0"/>
          </a:p>
          <a:p>
            <a:r>
              <a:rPr lang="en-IN" dirty="0" smtClean="0"/>
              <a:t>Health </a:t>
            </a:r>
            <a:r>
              <a:rPr lang="en-IN" dirty="0"/>
              <a:t>has been defined as It contrasts, for example, with the promotion of health and safety at work, which is concerned with preventing harm from any incidental hazards, arising in the workplace.</a:t>
            </a:r>
          </a:p>
          <a:p>
            <a:endParaRPr lang="en-IN" dirty="0"/>
          </a:p>
        </p:txBody>
      </p:sp>
    </p:spTree>
    <p:extLst>
      <p:ext uri="{BB962C8B-B14F-4D97-AF65-F5344CB8AC3E}">
        <p14:creationId xmlns:p14="http://schemas.microsoft.com/office/powerpoint/2010/main" xmlns="" val="2414519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595963"/>
          </a:xfrm>
        </p:spPr>
        <p:txBody>
          <a:bodyPr/>
          <a:lstStyle/>
          <a:p>
            <a:r>
              <a:rPr lang="en-IN" dirty="0" err="1" smtClean="0"/>
              <a:t>anthracosis</a:t>
            </a:r>
            <a:endParaRPr lang="en-IN"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6180855" y="1595964"/>
            <a:ext cx="6011146" cy="52620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29" y="1595964"/>
            <a:ext cx="6162926" cy="5228736"/>
          </a:xfrm>
          <a:prstGeom prst="rect">
            <a:avLst/>
          </a:prstGeom>
        </p:spPr>
      </p:pic>
    </p:spTree>
    <p:extLst>
      <p:ext uri="{BB962C8B-B14F-4D97-AF65-F5344CB8AC3E}">
        <p14:creationId xmlns:p14="http://schemas.microsoft.com/office/powerpoint/2010/main" xmlns="" val="1486301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rmAutofit/>
          </a:bodyPr>
          <a:lstStyle/>
          <a:p>
            <a:r>
              <a:rPr lang="en-IN" dirty="0"/>
              <a:t>BAF usually presents with pictures very similar to COPD with the exception of a history of cigarette smoking. Cough and </a:t>
            </a:r>
            <a:r>
              <a:rPr lang="en-IN" dirty="0" smtClean="0"/>
              <a:t>dyspnoea </a:t>
            </a:r>
            <a:r>
              <a:rPr lang="en-IN" dirty="0"/>
              <a:t>are the most frequent symptoms of BAF and </a:t>
            </a:r>
            <a:r>
              <a:rPr lang="en-IN" dirty="0" err="1"/>
              <a:t>anthracosis</a:t>
            </a:r>
            <a:r>
              <a:rPr lang="en-IN" dirty="0"/>
              <a:t> in most </a:t>
            </a:r>
            <a:r>
              <a:rPr lang="en-IN" dirty="0" smtClean="0"/>
              <a:t>reports. </a:t>
            </a:r>
          </a:p>
          <a:p>
            <a:r>
              <a:rPr lang="en-IN" dirty="0" smtClean="0"/>
              <a:t>Association </a:t>
            </a:r>
            <a:r>
              <a:rPr lang="en-IN" dirty="0"/>
              <a:t>of TB does not change the chronic symptoms, but it may cause new onset weight loss or fever (25%) </a:t>
            </a:r>
            <a:endParaRPr lang="en-IN" dirty="0" smtClean="0"/>
          </a:p>
          <a:p>
            <a:r>
              <a:rPr lang="en-IN" dirty="0" smtClean="0"/>
              <a:t>which </a:t>
            </a:r>
            <a:r>
              <a:rPr lang="en-IN" dirty="0"/>
              <a:t>should be differentiated from pneumonia, which is reported to be superimposed on 30% of BAF </a:t>
            </a:r>
            <a:r>
              <a:rPr lang="en-IN" dirty="0" smtClean="0"/>
              <a:t>subjects.</a:t>
            </a:r>
            <a:endParaRPr lang="en-IN" dirty="0"/>
          </a:p>
          <a:p>
            <a:r>
              <a:rPr lang="en-IN" dirty="0"/>
              <a:t>Physical examination of the lungs usually shows </a:t>
            </a:r>
            <a:r>
              <a:rPr lang="en-IN" dirty="0" smtClean="0"/>
              <a:t>wheezing </a:t>
            </a:r>
            <a:r>
              <a:rPr lang="en-IN" dirty="0"/>
              <a:t>and less frequently rales or decreased breath </a:t>
            </a:r>
            <a:r>
              <a:rPr lang="en-IN" dirty="0" smtClean="0"/>
              <a:t>sounds.</a:t>
            </a:r>
          </a:p>
          <a:p>
            <a:r>
              <a:rPr lang="en-IN" dirty="0" smtClean="0"/>
              <a:t>Some </a:t>
            </a:r>
            <a:r>
              <a:rPr lang="en-IN" dirty="0" err="1"/>
              <a:t>anthracosis</a:t>
            </a:r>
            <a:r>
              <a:rPr lang="en-IN" dirty="0"/>
              <a:t> subjects had normal physical examinations, but the frequency has not been mentioned in the literature.</a:t>
            </a:r>
          </a:p>
          <a:p>
            <a:r>
              <a:rPr lang="en-IN" dirty="0" err="1"/>
              <a:t>Anthracosis</a:t>
            </a:r>
            <a:r>
              <a:rPr lang="en-IN" dirty="0"/>
              <a:t> may present with complications of enlarged mediastinal lymph nodes such as vocal cord </a:t>
            </a:r>
            <a:r>
              <a:rPr lang="en-IN" dirty="0" smtClean="0"/>
              <a:t>paralysis </a:t>
            </a:r>
            <a:r>
              <a:rPr lang="en-IN" dirty="0"/>
              <a:t>or </a:t>
            </a:r>
            <a:r>
              <a:rPr lang="en-IN" dirty="0" err="1" smtClean="0"/>
              <a:t>broncholithiasis</a:t>
            </a:r>
            <a:r>
              <a:rPr lang="en-IN" dirty="0" smtClean="0"/>
              <a:t>. </a:t>
            </a:r>
            <a:r>
              <a:rPr lang="en-IN" dirty="0"/>
              <a:t>Many of these cases were also reported in association with </a:t>
            </a:r>
            <a:r>
              <a:rPr lang="en-IN" dirty="0" smtClean="0"/>
              <a:t>tuberculosis.</a:t>
            </a:r>
            <a:endParaRPr lang="en-IN" dirty="0"/>
          </a:p>
          <a:p>
            <a:endParaRPr lang="en-IN" dirty="0"/>
          </a:p>
        </p:txBody>
      </p:sp>
    </p:spTree>
    <p:extLst>
      <p:ext uri="{BB962C8B-B14F-4D97-AF65-F5344CB8AC3E}">
        <p14:creationId xmlns:p14="http://schemas.microsoft.com/office/powerpoint/2010/main" xmlns="" val="3921195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berylliosis</a:t>
            </a:r>
            <a:endParaRPr lang="en-IN" dirty="0"/>
          </a:p>
        </p:txBody>
      </p:sp>
      <p:sp>
        <p:nvSpPr>
          <p:cNvPr id="3" name="Content Placeholder 2"/>
          <p:cNvSpPr>
            <a:spLocks noGrp="1"/>
          </p:cNvSpPr>
          <p:nvPr>
            <p:ph sz="quarter" idx="13"/>
          </p:nvPr>
        </p:nvSpPr>
        <p:spPr>
          <a:xfrm>
            <a:off x="0" y="1843088"/>
            <a:ext cx="12192000" cy="4872037"/>
          </a:xfrm>
        </p:spPr>
        <p:txBody>
          <a:bodyPr/>
          <a:lstStyle/>
          <a:p>
            <a:r>
              <a:rPr lang="en-IN" sz="2800" b="1" dirty="0"/>
              <a:t>Chronic beryllium</a:t>
            </a:r>
            <a:r>
              <a:rPr lang="en-IN" sz="2800" dirty="0"/>
              <a:t> disease (also called </a:t>
            </a:r>
            <a:r>
              <a:rPr lang="en-IN" sz="2800" dirty="0" err="1"/>
              <a:t>berylliosis</a:t>
            </a:r>
            <a:r>
              <a:rPr lang="en-IN" sz="2800" dirty="0"/>
              <a:t>) is another work-related lung disease that may be considered </a:t>
            </a:r>
            <a:r>
              <a:rPr lang="en-IN" sz="2800" dirty="0" smtClean="0"/>
              <a:t>pneumoconiosis.</a:t>
            </a:r>
          </a:p>
          <a:p>
            <a:r>
              <a:rPr lang="en-IN" sz="2800" dirty="0" smtClean="0"/>
              <a:t>Beryllium </a:t>
            </a:r>
            <a:r>
              <a:rPr lang="en-IN" sz="2800" dirty="0"/>
              <a:t>is a very strong and lightweight metal that is used in the electronics, aerospace and nuclear power industries. </a:t>
            </a:r>
            <a:endParaRPr lang="en-IN" sz="2800" dirty="0" smtClean="0"/>
          </a:p>
          <a:p>
            <a:r>
              <a:rPr lang="en-IN" sz="2800" dirty="0" smtClean="0"/>
              <a:t>Chronic </a:t>
            </a:r>
            <a:r>
              <a:rPr lang="en-IN" sz="2800" dirty="0"/>
              <a:t>beryllium disease is caused by inhalation of airborne beryllium during its processing such as in melting or grinding it. </a:t>
            </a:r>
            <a:endParaRPr lang="en-IN" sz="2800" dirty="0" smtClean="0"/>
          </a:p>
          <a:p>
            <a:r>
              <a:rPr lang="en-IN" sz="2800" dirty="0" smtClean="0"/>
              <a:t>There </a:t>
            </a:r>
            <a:r>
              <a:rPr lang="en-IN" sz="2800" dirty="0"/>
              <a:t>are other less common mineral dusts that might also cause pneumoconiosis including cobalt, talc and </a:t>
            </a:r>
            <a:r>
              <a:rPr lang="en-IN" sz="2800" dirty="0" err="1"/>
              <a:t>aluminum</a:t>
            </a:r>
            <a:r>
              <a:rPr lang="en-IN" sz="2800" dirty="0"/>
              <a:t> oxide.</a:t>
            </a:r>
          </a:p>
          <a:p>
            <a:endParaRPr lang="en-IN" dirty="0"/>
          </a:p>
        </p:txBody>
      </p:sp>
    </p:spTree>
    <p:extLst>
      <p:ext uri="{BB962C8B-B14F-4D97-AF65-F5344CB8AC3E}">
        <p14:creationId xmlns:p14="http://schemas.microsoft.com/office/powerpoint/2010/main" xmlns="" val="3652915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728788"/>
          </a:xfrm>
        </p:spPr>
        <p:txBody>
          <a:bodyPr/>
          <a:lstStyle/>
          <a:p>
            <a:r>
              <a:rPr lang="en-IN" b="1" dirty="0"/>
              <a:t>Asbestosis</a:t>
            </a:r>
            <a:endParaRPr lang="en-IN" dirty="0"/>
          </a:p>
        </p:txBody>
      </p:sp>
      <p:sp>
        <p:nvSpPr>
          <p:cNvPr id="3" name="Content Placeholder 2"/>
          <p:cNvSpPr>
            <a:spLocks noGrp="1"/>
          </p:cNvSpPr>
          <p:nvPr>
            <p:ph sz="quarter" idx="13"/>
          </p:nvPr>
        </p:nvSpPr>
        <p:spPr>
          <a:xfrm>
            <a:off x="0" y="1185863"/>
            <a:ext cx="12192000" cy="5672137"/>
          </a:xfrm>
        </p:spPr>
        <p:txBody>
          <a:bodyPr>
            <a:noAutofit/>
          </a:bodyPr>
          <a:lstStyle/>
          <a:p>
            <a:r>
              <a:rPr lang="en-IN" sz="2400" b="1" dirty="0"/>
              <a:t>Asbestosis</a:t>
            </a:r>
            <a:r>
              <a:rPr lang="en-IN" sz="2400" dirty="0"/>
              <a:t> is a chronic inflammatory and </a:t>
            </a:r>
            <a:endParaRPr lang="en-IN" sz="2400" dirty="0" smtClean="0"/>
          </a:p>
          <a:p>
            <a:pPr marL="0" indent="0">
              <a:buNone/>
            </a:pPr>
            <a:r>
              <a:rPr lang="en-IN" sz="2400" dirty="0" smtClean="0"/>
              <a:t>scarring</a:t>
            </a:r>
            <a:r>
              <a:rPr lang="en-IN" sz="2400" dirty="0"/>
              <a:t> disease affecting the tissue of </a:t>
            </a:r>
            <a:endParaRPr lang="en-IN" sz="2400" dirty="0" smtClean="0"/>
          </a:p>
          <a:p>
            <a:pPr marL="0" indent="0">
              <a:buNone/>
            </a:pPr>
            <a:r>
              <a:rPr lang="en-IN" sz="2400" dirty="0" smtClean="0"/>
              <a:t>the</a:t>
            </a:r>
            <a:r>
              <a:rPr lang="en-IN" sz="2400" dirty="0"/>
              <a:t> lungs. </a:t>
            </a:r>
            <a:endParaRPr lang="en-IN" sz="2400" dirty="0" smtClean="0"/>
          </a:p>
          <a:p>
            <a:r>
              <a:rPr lang="en-IN" sz="2400" dirty="0" smtClean="0"/>
              <a:t>People </a:t>
            </a:r>
            <a:r>
              <a:rPr lang="en-IN" sz="2400" dirty="0"/>
              <a:t>with the condition may </a:t>
            </a:r>
            <a:r>
              <a:rPr lang="en-IN" sz="2400" dirty="0" smtClean="0"/>
              <a:t>experience</a:t>
            </a:r>
          </a:p>
          <a:p>
            <a:r>
              <a:rPr lang="en-IN" sz="2400" dirty="0" smtClean="0"/>
              <a:t>severe</a:t>
            </a:r>
            <a:r>
              <a:rPr lang="en-IN" sz="2400" dirty="0"/>
              <a:t> shortness of breath </a:t>
            </a:r>
            <a:endParaRPr lang="en-IN" sz="2400" dirty="0" smtClean="0"/>
          </a:p>
          <a:p>
            <a:r>
              <a:rPr lang="en-IN" sz="2400" dirty="0" smtClean="0"/>
              <a:t>at </a:t>
            </a:r>
            <a:r>
              <a:rPr lang="en-IN" sz="2400" dirty="0"/>
              <a:t>an increased risk for certain cancers, </a:t>
            </a:r>
            <a:endParaRPr lang="en-IN" sz="2400" dirty="0" smtClean="0"/>
          </a:p>
          <a:p>
            <a:r>
              <a:rPr lang="en-IN" sz="2400" dirty="0" smtClean="0"/>
              <a:t>including</a:t>
            </a:r>
            <a:r>
              <a:rPr lang="en-IN" sz="2400" dirty="0"/>
              <a:t> lung cancer </a:t>
            </a:r>
            <a:r>
              <a:rPr lang="en-IN" sz="2400" dirty="0" smtClean="0"/>
              <a:t>rarely</a:t>
            </a:r>
            <a:r>
              <a:rPr lang="en-IN" sz="2400" dirty="0"/>
              <a:t> </a:t>
            </a:r>
            <a:r>
              <a:rPr lang="en-IN" sz="2400" dirty="0" smtClean="0"/>
              <a:t>mesothelioma.</a:t>
            </a:r>
          </a:p>
          <a:p>
            <a:r>
              <a:rPr lang="en-IN" sz="2400" dirty="0" smtClean="0"/>
              <a:t>Asbestosis </a:t>
            </a:r>
            <a:r>
              <a:rPr lang="en-IN" sz="2400" dirty="0"/>
              <a:t>specifically refers to fibrosis </a:t>
            </a:r>
            <a:endParaRPr lang="en-IN" sz="2400" dirty="0" smtClean="0"/>
          </a:p>
          <a:p>
            <a:pPr marL="0" indent="0">
              <a:buNone/>
            </a:pPr>
            <a:r>
              <a:rPr lang="en-IN" sz="2400" dirty="0" smtClean="0"/>
              <a:t>within </a:t>
            </a:r>
            <a:r>
              <a:rPr lang="en-IN" sz="2400" dirty="0"/>
              <a:t>the lung tissue from asbestos, </a:t>
            </a:r>
            <a:endParaRPr lang="en-IN" sz="2400" dirty="0" smtClean="0"/>
          </a:p>
          <a:p>
            <a:pPr marL="0" indent="0">
              <a:buNone/>
            </a:pPr>
            <a:r>
              <a:rPr lang="en-IN" sz="2400" dirty="0" smtClean="0"/>
              <a:t>and </a:t>
            </a:r>
            <a:r>
              <a:rPr lang="en-IN" sz="2400" dirty="0"/>
              <a:t>not scarring around the outside of </a:t>
            </a:r>
            <a:endParaRPr lang="en-IN" sz="2400" dirty="0" smtClean="0"/>
          </a:p>
          <a:p>
            <a:pPr marL="0" indent="0">
              <a:buNone/>
            </a:pPr>
            <a:r>
              <a:rPr lang="en-IN" sz="2400" dirty="0" smtClean="0"/>
              <a:t>the </a:t>
            </a:r>
            <a:r>
              <a:rPr lang="en-IN" sz="2400" dirty="0"/>
              <a:t>lungs</a:t>
            </a:r>
            <a:r>
              <a:rPr lang="en-IN" sz="2400" dirty="0" smtClean="0"/>
              <a:t>.</a:t>
            </a:r>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86562" y="1300162"/>
            <a:ext cx="5405437" cy="5557838"/>
          </a:xfrm>
          <a:prstGeom prst="rect">
            <a:avLst/>
          </a:prstGeom>
        </p:spPr>
      </p:pic>
    </p:spTree>
    <p:extLst>
      <p:ext uri="{BB962C8B-B14F-4D97-AF65-F5344CB8AC3E}">
        <p14:creationId xmlns:p14="http://schemas.microsoft.com/office/powerpoint/2010/main" xmlns="" val="10584095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Occupations leading to asbestosis</a:t>
            </a:r>
            <a:endParaRPr lang="en-IN" dirty="0"/>
          </a:p>
        </p:txBody>
      </p:sp>
      <p:sp>
        <p:nvSpPr>
          <p:cNvPr id="3" name="Content Placeholder 2"/>
          <p:cNvSpPr>
            <a:spLocks noGrp="1"/>
          </p:cNvSpPr>
          <p:nvPr>
            <p:ph sz="quarter" idx="13"/>
          </p:nvPr>
        </p:nvSpPr>
        <p:spPr/>
        <p:txBody>
          <a:bodyPr/>
          <a:lstStyle/>
          <a:p>
            <a:pPr lvl="0"/>
            <a:r>
              <a:rPr lang="en-IN" dirty="0"/>
              <a:t>Ship building or repair, Dockworkers – we have had many Plymouth dockworkers successfully claim through Russell Worth for Asbestosis.</a:t>
            </a:r>
          </a:p>
          <a:p>
            <a:pPr lvl="0"/>
            <a:r>
              <a:rPr lang="en-IN" dirty="0"/>
              <a:t>Boiler makers and insulators,  Construction workers, Floor fitters, Brick layers, Floor layers, Sheet metal workers, Aerospace engineers, Lab techs, Electricians, Coal miners, Welders, Plumbers, Plasterers, Tile layers, Iron workers, Steam fitters, Car mechanics</a:t>
            </a:r>
          </a:p>
          <a:p>
            <a:endParaRPr lang="en-IN" dirty="0"/>
          </a:p>
        </p:txBody>
      </p:sp>
    </p:spTree>
    <p:extLst>
      <p:ext uri="{BB962C8B-B14F-4D97-AF65-F5344CB8AC3E}">
        <p14:creationId xmlns:p14="http://schemas.microsoft.com/office/powerpoint/2010/main" xmlns="" val="417916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symptoms</a:t>
            </a:r>
            <a:endParaRPr lang="en-IN" dirty="0"/>
          </a:p>
        </p:txBody>
      </p:sp>
      <p:sp>
        <p:nvSpPr>
          <p:cNvPr id="3" name="Content Placeholder 2"/>
          <p:cNvSpPr>
            <a:spLocks noGrp="1"/>
          </p:cNvSpPr>
          <p:nvPr>
            <p:ph sz="quarter" idx="13"/>
          </p:nvPr>
        </p:nvSpPr>
        <p:spPr/>
        <p:txBody>
          <a:bodyPr/>
          <a:lstStyle/>
          <a:p>
            <a:pPr lvl="0"/>
            <a:r>
              <a:rPr lang="en-IN" dirty="0"/>
              <a:t>Coughing</a:t>
            </a:r>
          </a:p>
          <a:p>
            <a:pPr lvl="0"/>
            <a:r>
              <a:rPr lang="en-IN" dirty="0"/>
              <a:t>Shortness of breath</a:t>
            </a:r>
          </a:p>
          <a:p>
            <a:pPr lvl="0"/>
            <a:r>
              <a:rPr lang="en-IN" dirty="0"/>
              <a:t>Wheezing</a:t>
            </a:r>
          </a:p>
          <a:p>
            <a:pPr lvl="0"/>
            <a:r>
              <a:rPr lang="en-IN" dirty="0"/>
              <a:t>Inability or reduced ability to exercise</a:t>
            </a:r>
          </a:p>
          <a:p>
            <a:r>
              <a:rPr lang="en-IN" dirty="0"/>
              <a:t>Pain in the chest</a:t>
            </a:r>
          </a:p>
        </p:txBody>
      </p:sp>
    </p:spTree>
    <p:extLst>
      <p:ext uri="{BB962C8B-B14F-4D97-AF65-F5344CB8AC3E}">
        <p14:creationId xmlns:p14="http://schemas.microsoft.com/office/powerpoint/2010/main" xmlns="" val="756444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0" y="-186873"/>
            <a:ext cx="12192000" cy="6998018"/>
          </a:xfrm>
        </p:spPr>
      </p:pic>
    </p:spTree>
    <p:extLst>
      <p:ext uri="{BB962C8B-B14F-4D97-AF65-F5344CB8AC3E}">
        <p14:creationId xmlns:p14="http://schemas.microsoft.com/office/powerpoint/2010/main" xmlns="" val="973192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rmAutofit lnSpcReduction="10000"/>
          </a:bodyPr>
          <a:lstStyle/>
          <a:p>
            <a:r>
              <a:rPr lang="en-IN" sz="2800" dirty="0"/>
              <a:t>may hear inspiratory </a:t>
            </a:r>
            <a:r>
              <a:rPr lang="en-IN" sz="2800" dirty="0" smtClean="0"/>
              <a:t>crackles</a:t>
            </a:r>
          </a:p>
          <a:p>
            <a:r>
              <a:rPr lang="en-IN" sz="2800" dirty="0"/>
              <a:t>reduction in lung volumes, particularly the vital capacity (VC) and total lung capacity (TLC). </a:t>
            </a:r>
            <a:endParaRPr lang="en-IN" sz="2800" dirty="0" smtClean="0"/>
          </a:p>
          <a:p>
            <a:r>
              <a:rPr lang="en-IN" sz="2800" dirty="0" smtClean="0"/>
              <a:t>The </a:t>
            </a:r>
            <a:r>
              <a:rPr lang="en-IN" sz="2800" dirty="0"/>
              <a:t>TLC may be reduced through alveolar wall </a:t>
            </a:r>
            <a:r>
              <a:rPr lang="en-IN" sz="2800" dirty="0" smtClean="0"/>
              <a:t>thickening</a:t>
            </a:r>
          </a:p>
          <a:p>
            <a:r>
              <a:rPr lang="en-IN" sz="2800" dirty="0" smtClean="0"/>
              <a:t>Large </a:t>
            </a:r>
            <a:r>
              <a:rPr lang="en-IN" sz="2800" dirty="0"/>
              <a:t>airway function, as reflected by FEV</a:t>
            </a:r>
            <a:r>
              <a:rPr lang="en-IN" sz="2800" baseline="-25000" dirty="0"/>
              <a:t>1</a:t>
            </a:r>
            <a:r>
              <a:rPr lang="en-IN" sz="2800" dirty="0"/>
              <a:t>/FVC, is generally well </a:t>
            </a:r>
            <a:r>
              <a:rPr lang="en-IN" sz="2800" dirty="0" smtClean="0"/>
              <a:t>preserved.</a:t>
            </a:r>
          </a:p>
          <a:p>
            <a:r>
              <a:rPr lang="en-IN" sz="2800" dirty="0" smtClean="0"/>
              <a:t>in </a:t>
            </a:r>
            <a:r>
              <a:rPr lang="en-IN" sz="2800" dirty="0"/>
              <a:t>severe cases, the drastic reduction in lung function due to the stiffening of the lungs and reduced TLC may induce right-sided heart failure (</a:t>
            </a:r>
            <a:r>
              <a:rPr lang="en-IN" sz="2800" dirty="0" err="1"/>
              <a:t>cor</a:t>
            </a:r>
            <a:r>
              <a:rPr lang="en-IN" sz="2800" dirty="0"/>
              <a:t> </a:t>
            </a:r>
            <a:r>
              <a:rPr lang="en-IN" sz="2800" dirty="0" err="1"/>
              <a:t>pulmonale</a:t>
            </a:r>
            <a:r>
              <a:rPr lang="en-IN" sz="2800" dirty="0" smtClean="0"/>
              <a:t>).</a:t>
            </a:r>
          </a:p>
          <a:p>
            <a:r>
              <a:rPr lang="en-IN" sz="2800" dirty="0" smtClean="0"/>
              <a:t>In </a:t>
            </a:r>
            <a:r>
              <a:rPr lang="en-IN" sz="2800" dirty="0"/>
              <a:t>addition to a restrictive defect, asbestosis may produce reduction in diffusion capacity and a low amount of oxygen in the blood of the arteries.</a:t>
            </a:r>
          </a:p>
          <a:p>
            <a:endParaRPr lang="en-IN" dirty="0"/>
          </a:p>
        </p:txBody>
      </p:sp>
    </p:spTree>
    <p:extLst>
      <p:ext uri="{BB962C8B-B14F-4D97-AF65-F5344CB8AC3E}">
        <p14:creationId xmlns:p14="http://schemas.microsoft.com/office/powerpoint/2010/main" xmlns="" val="21610318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0" y="1"/>
            <a:ext cx="12192000" cy="6858000"/>
          </a:xfrm>
        </p:spPr>
      </p:pic>
    </p:spTree>
    <p:extLst>
      <p:ext uri="{BB962C8B-B14F-4D97-AF65-F5344CB8AC3E}">
        <p14:creationId xmlns:p14="http://schemas.microsoft.com/office/powerpoint/2010/main" xmlns="" val="1727682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Farmer's lung</a:t>
            </a:r>
            <a:endParaRPr lang="en-IN" dirty="0"/>
          </a:p>
        </p:txBody>
      </p:sp>
      <p:sp>
        <p:nvSpPr>
          <p:cNvPr id="3" name="Content Placeholder 2"/>
          <p:cNvSpPr>
            <a:spLocks noGrp="1"/>
          </p:cNvSpPr>
          <p:nvPr>
            <p:ph sz="quarter" idx="13"/>
          </p:nvPr>
        </p:nvSpPr>
        <p:spPr>
          <a:xfrm>
            <a:off x="39716" y="2340197"/>
            <a:ext cx="6860623" cy="4517803"/>
          </a:xfrm>
        </p:spPr>
        <p:txBody>
          <a:bodyPr/>
          <a:lstStyle/>
          <a:p>
            <a:r>
              <a:rPr lang="en-IN" b="1" dirty="0"/>
              <a:t>Farmer's lung</a:t>
            </a:r>
            <a:r>
              <a:rPr lang="en-IN" dirty="0"/>
              <a:t> </a:t>
            </a:r>
            <a:r>
              <a:rPr lang="en-IN" dirty="0" smtClean="0"/>
              <a:t>is </a:t>
            </a:r>
            <a:r>
              <a:rPr lang="en-IN" dirty="0"/>
              <a:t>a hypersensitivity </a:t>
            </a:r>
            <a:r>
              <a:rPr lang="en-IN" dirty="0" smtClean="0"/>
              <a:t>pneumonitis</a:t>
            </a:r>
          </a:p>
          <a:p>
            <a:pPr marL="0" indent="0">
              <a:buNone/>
            </a:pPr>
            <a:r>
              <a:rPr lang="en-IN" dirty="0" smtClean="0"/>
              <a:t>   induced </a:t>
            </a:r>
            <a:r>
              <a:rPr lang="en-IN" dirty="0"/>
              <a:t>by the inhalation of biologic dusts </a:t>
            </a:r>
            <a:r>
              <a:rPr lang="en-IN" dirty="0" smtClean="0"/>
              <a:t>coming</a:t>
            </a:r>
          </a:p>
          <a:p>
            <a:pPr marL="0" indent="0">
              <a:buNone/>
            </a:pPr>
            <a:r>
              <a:rPr lang="en-IN" dirty="0" smtClean="0"/>
              <a:t>   from</a:t>
            </a:r>
            <a:r>
              <a:rPr lang="en-IN" dirty="0"/>
              <a:t> hay dust or </a:t>
            </a:r>
            <a:r>
              <a:rPr lang="en-IN" dirty="0" smtClean="0"/>
              <a:t>mould</a:t>
            </a:r>
            <a:r>
              <a:rPr lang="en-IN" dirty="0"/>
              <a:t> spores or other </a:t>
            </a:r>
            <a:endParaRPr lang="en-IN" dirty="0" smtClean="0"/>
          </a:p>
          <a:p>
            <a:pPr marL="0" indent="0">
              <a:buNone/>
            </a:pPr>
            <a:r>
              <a:rPr lang="en-IN" dirty="0" smtClean="0"/>
              <a:t>   agricultural</a:t>
            </a:r>
            <a:r>
              <a:rPr lang="en-IN" dirty="0"/>
              <a:t> products</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00339" y="3038782"/>
            <a:ext cx="5291661" cy="3819218"/>
          </a:xfrm>
          <a:prstGeom prst="rect">
            <a:avLst/>
          </a:prstGeom>
        </p:spPr>
      </p:pic>
      <p:pic>
        <p:nvPicPr>
          <p:cNvPr id="5" name="Content Placeholder 3"/>
          <p:cNvPicPr>
            <a:picLocks noGrp="1" noChangeAspect="1"/>
          </p:cNvPicPr>
          <p:nvPr>
            <p:ph sz="quarter" idx="13"/>
          </p:nvPr>
        </p:nvPicPr>
        <p:blipFill>
          <a:blip r:embed="rId3">
            <a:extLst>
              <a:ext uri="{28A0092B-C50C-407E-A947-70E740481C1C}">
                <a14:useLocalDpi xmlns:a14="http://schemas.microsoft.com/office/drawing/2010/main" xmlns="" val="0"/>
              </a:ext>
            </a:extLst>
          </a:blip>
          <a:stretch>
            <a:fillRect/>
          </a:stretch>
        </p:blipFill>
        <p:spPr>
          <a:xfrm>
            <a:off x="8481237" y="1"/>
            <a:ext cx="3666565" cy="3038781"/>
          </a:xfrm>
        </p:spPr>
      </p:pic>
    </p:spTree>
    <p:extLst>
      <p:ext uri="{BB962C8B-B14F-4D97-AF65-F5344CB8AC3E}">
        <p14:creationId xmlns:p14="http://schemas.microsoft.com/office/powerpoint/2010/main" xmlns="" val="3481937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Objectives of occupational health</a:t>
            </a:r>
            <a:endParaRPr lang="en-IN" dirty="0"/>
          </a:p>
        </p:txBody>
      </p:sp>
      <p:sp>
        <p:nvSpPr>
          <p:cNvPr id="3" name="Content Placeholder 2"/>
          <p:cNvSpPr>
            <a:spLocks noGrp="1"/>
          </p:cNvSpPr>
          <p:nvPr>
            <p:ph sz="quarter" idx="13"/>
          </p:nvPr>
        </p:nvSpPr>
        <p:spPr>
          <a:xfrm>
            <a:off x="0" y="2367092"/>
            <a:ext cx="12091916" cy="4490908"/>
          </a:xfrm>
        </p:spPr>
        <p:txBody>
          <a:bodyPr>
            <a:normAutofit/>
          </a:bodyPr>
          <a:lstStyle/>
          <a:p>
            <a:r>
              <a:rPr lang="en-IN" dirty="0"/>
              <a:t>(</a:t>
            </a:r>
            <a:r>
              <a:rPr lang="en-IN" dirty="0" err="1"/>
              <a:t>i</a:t>
            </a:r>
            <a:r>
              <a:rPr lang="en-IN" dirty="0"/>
              <a:t>) the maintenance and promotion of workers’ health and working capacity; </a:t>
            </a:r>
            <a:endParaRPr lang="en-IN" dirty="0" smtClean="0"/>
          </a:p>
          <a:p>
            <a:r>
              <a:rPr lang="en-IN" dirty="0" smtClean="0"/>
              <a:t>(</a:t>
            </a:r>
            <a:r>
              <a:rPr lang="en-IN" dirty="0"/>
              <a:t>ii) the improvement of working environment and work to become conducive to safety and health </a:t>
            </a:r>
            <a:endParaRPr lang="en-IN" dirty="0" smtClean="0"/>
          </a:p>
          <a:p>
            <a:r>
              <a:rPr lang="en-IN" dirty="0" smtClean="0"/>
              <a:t>(</a:t>
            </a:r>
            <a:r>
              <a:rPr lang="en-IN" dirty="0"/>
              <a:t>iii) development of work organizations and working cultures in a direction which supports health and safety at work and in doing so also promotes a positive social climate and smooth operation and may enhance productivity of the undertakings. </a:t>
            </a:r>
            <a:endParaRPr lang="en-IN" dirty="0" smtClean="0"/>
          </a:p>
          <a:p>
            <a:r>
              <a:rPr lang="en-IN" dirty="0" smtClean="0"/>
              <a:t>The </a:t>
            </a:r>
            <a:r>
              <a:rPr lang="en-IN" dirty="0"/>
              <a:t>concept of working culture is intended in this context to mean a reflection of the essential value systems adopted by the undertaking concerned. Such a culture is reflected in practice in the managerial systems, personnel policy, principles for participation, training policies and quality management of the undertaking."</a:t>
            </a:r>
          </a:p>
          <a:p>
            <a:endParaRPr lang="en-IN" dirty="0"/>
          </a:p>
        </p:txBody>
      </p:sp>
    </p:spTree>
    <p:extLst>
      <p:ext uri="{BB962C8B-B14F-4D97-AF65-F5344CB8AC3E}">
        <p14:creationId xmlns:p14="http://schemas.microsoft.com/office/powerpoint/2010/main" xmlns="" val="11588942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6" name="Content Placeholder 5"/>
          <p:cNvSpPr>
            <a:spLocks noGrp="1"/>
          </p:cNvSpPr>
          <p:nvPr>
            <p:ph sz="quarter" idx="13"/>
          </p:nvPr>
        </p:nvSpPr>
        <p:spPr>
          <a:xfrm>
            <a:off x="0" y="2367092"/>
            <a:ext cx="12192000" cy="4490908"/>
          </a:xfrm>
        </p:spPr>
        <p:txBody>
          <a:bodyPr>
            <a:normAutofit/>
          </a:bodyPr>
          <a:lstStyle/>
          <a:p>
            <a:r>
              <a:rPr lang="en-IN" dirty="0"/>
              <a:t>type III hypersensitivity inflammatory response and can progress to become a chronic condition which is considered potentially dangerous</a:t>
            </a:r>
            <a:r>
              <a:rPr lang="en-IN" dirty="0" smtClean="0"/>
              <a:t>.</a:t>
            </a:r>
            <a:endParaRPr lang="en-IN" baseline="30000" dirty="0"/>
          </a:p>
          <a:p>
            <a:r>
              <a:rPr lang="en-IN" baseline="30000" dirty="0" smtClean="0"/>
              <a:t> </a:t>
            </a:r>
            <a:r>
              <a:rPr lang="en-IN" dirty="0" smtClean="0"/>
              <a:t>While </a:t>
            </a:r>
            <a:r>
              <a:rPr lang="en-IN" dirty="0"/>
              <a:t>inhaled allergens often provoke the creation of </a:t>
            </a:r>
            <a:r>
              <a:rPr lang="en-IN" dirty="0" err="1"/>
              <a:t>IgE</a:t>
            </a:r>
            <a:r>
              <a:rPr lang="en-IN" dirty="0"/>
              <a:t> antibodies that circulate in the bloodstream, these types of immune response are most often initiated by exposure to thermophilic </a:t>
            </a:r>
            <a:r>
              <a:rPr lang="en-IN" dirty="0" err="1"/>
              <a:t>actinomycetes</a:t>
            </a:r>
            <a:r>
              <a:rPr lang="en-IN" dirty="0"/>
              <a:t> (most commonly </a:t>
            </a:r>
            <a:r>
              <a:rPr lang="en-IN" i="1" dirty="0" err="1"/>
              <a:t>Saccharopolyspora</a:t>
            </a:r>
            <a:r>
              <a:rPr lang="en-IN" i="1" dirty="0"/>
              <a:t> </a:t>
            </a:r>
            <a:r>
              <a:rPr lang="en-IN" i="1" dirty="0" err="1"/>
              <a:t>rectivirgula</a:t>
            </a:r>
            <a:r>
              <a:rPr lang="en-IN" dirty="0"/>
              <a:t>), which generates IgG-type antibodies. </a:t>
            </a:r>
            <a:endParaRPr lang="en-IN" dirty="0" smtClean="0"/>
          </a:p>
          <a:p>
            <a:r>
              <a:rPr lang="en-IN" dirty="0" smtClean="0"/>
              <a:t>Following </a:t>
            </a:r>
            <a:r>
              <a:rPr lang="en-IN" dirty="0"/>
              <a:t>a subsequent exposure, </a:t>
            </a:r>
            <a:r>
              <a:rPr lang="en-IN" dirty="0" smtClean="0"/>
              <a:t>IgG antibodies</a:t>
            </a:r>
            <a:r>
              <a:rPr lang="en-IN" dirty="0"/>
              <a:t> combine with the inhaled allergen to form immune complexes in the walls of </a:t>
            </a:r>
            <a:r>
              <a:rPr lang="en-IN" dirty="0" smtClean="0"/>
              <a:t>the alveoli</a:t>
            </a:r>
            <a:r>
              <a:rPr lang="en-IN" dirty="0"/>
              <a:t> in the lungs. </a:t>
            </a:r>
            <a:endParaRPr lang="en-IN" dirty="0" smtClean="0"/>
          </a:p>
          <a:p>
            <a:r>
              <a:rPr lang="en-IN" dirty="0" smtClean="0"/>
              <a:t>This </a:t>
            </a:r>
            <a:r>
              <a:rPr lang="en-IN" dirty="0"/>
              <a:t>causes fluid, protein, and cells to accumulate in the alveolar wall which slows blood-gas interchange and compromises the function of the lung.</a:t>
            </a:r>
          </a:p>
        </p:txBody>
      </p:sp>
    </p:spTree>
    <p:extLst>
      <p:ext uri="{BB962C8B-B14F-4D97-AF65-F5344CB8AC3E}">
        <p14:creationId xmlns:p14="http://schemas.microsoft.com/office/powerpoint/2010/main" xmlns="" val="10712977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Symptoms</a:t>
            </a:r>
          </a:p>
        </p:txBody>
      </p:sp>
      <p:sp>
        <p:nvSpPr>
          <p:cNvPr id="3" name="Content Placeholder 2"/>
          <p:cNvSpPr>
            <a:spLocks noGrp="1"/>
          </p:cNvSpPr>
          <p:nvPr>
            <p:ph sz="quarter" idx="13"/>
          </p:nvPr>
        </p:nvSpPr>
        <p:spPr>
          <a:xfrm>
            <a:off x="0" y="1976718"/>
            <a:ext cx="12192000" cy="4787153"/>
          </a:xfrm>
        </p:spPr>
        <p:txBody>
          <a:bodyPr>
            <a:normAutofit/>
          </a:bodyPr>
          <a:lstStyle/>
          <a:p>
            <a:r>
              <a:rPr lang="en-IN" dirty="0" smtClean="0"/>
              <a:t>often </a:t>
            </a:r>
            <a:r>
              <a:rPr lang="en-IN" dirty="0"/>
              <a:t>spontaneously resolve within 12 hours to days if antigen exposure is eliminated or avoided. </a:t>
            </a:r>
            <a:endParaRPr lang="en-IN" dirty="0" smtClean="0"/>
          </a:p>
          <a:p>
            <a:r>
              <a:rPr lang="en-IN" b="1" dirty="0" smtClean="0"/>
              <a:t>Acute </a:t>
            </a:r>
            <a:r>
              <a:rPr lang="en-IN" b="1" dirty="0"/>
              <a:t>farmer's lung </a:t>
            </a:r>
            <a:r>
              <a:rPr lang="en-IN" dirty="0"/>
              <a:t>manifests as new onset of fever, chills, </a:t>
            </a:r>
            <a:r>
              <a:rPr lang="en-IN" dirty="0" smtClean="0"/>
              <a:t>Tachycardia, non productive </a:t>
            </a:r>
            <a:r>
              <a:rPr lang="en-IN" dirty="0"/>
              <a:t>cough, chest tightness, </a:t>
            </a:r>
            <a:r>
              <a:rPr lang="en-IN" dirty="0" smtClean="0"/>
              <a:t>dyspnoea</a:t>
            </a:r>
            <a:r>
              <a:rPr lang="en-IN" dirty="0"/>
              <a:t>, </a:t>
            </a:r>
            <a:r>
              <a:rPr lang="en-IN" dirty="0" smtClean="0"/>
              <a:t>Rales, headache</a:t>
            </a:r>
            <a:r>
              <a:rPr lang="en-IN" dirty="0"/>
              <a:t>, and malaise. </a:t>
            </a:r>
            <a:endParaRPr lang="en-IN" dirty="0" smtClean="0"/>
          </a:p>
          <a:p>
            <a:r>
              <a:rPr lang="en-IN" dirty="0" smtClean="0"/>
              <a:t>If </a:t>
            </a:r>
            <a:r>
              <a:rPr lang="en-IN" dirty="0"/>
              <a:t>the inhalational exposure is large, patients may develop acute respiratory failure.</a:t>
            </a:r>
          </a:p>
          <a:p>
            <a:pPr lvl="0"/>
            <a:r>
              <a:rPr lang="en-IN" b="1" dirty="0"/>
              <a:t>Subacute farmer's lung </a:t>
            </a:r>
            <a:r>
              <a:rPr lang="en-IN" dirty="0"/>
              <a:t>manifests as </a:t>
            </a:r>
            <a:r>
              <a:rPr lang="en-IN" dirty="0" smtClean="0"/>
              <a:t>chronic non productive </a:t>
            </a:r>
            <a:r>
              <a:rPr lang="en-IN" dirty="0"/>
              <a:t>cough, </a:t>
            </a:r>
            <a:r>
              <a:rPr lang="en-IN" dirty="0" smtClean="0"/>
              <a:t>dyspnoea</a:t>
            </a:r>
            <a:r>
              <a:rPr lang="en-IN" dirty="0"/>
              <a:t>, anorexia, and weight </a:t>
            </a:r>
            <a:r>
              <a:rPr lang="en-IN" dirty="0" smtClean="0"/>
              <a:t>loss, Generalized fatigue. Subacute </a:t>
            </a:r>
            <a:r>
              <a:rPr lang="en-IN" dirty="0"/>
              <a:t>disease is insidious in onset and may occur over weeks to months.</a:t>
            </a:r>
          </a:p>
          <a:p>
            <a:pPr lvl="0"/>
            <a:r>
              <a:rPr lang="en-IN" b="1" dirty="0"/>
              <a:t>chronic farmer's </a:t>
            </a:r>
            <a:r>
              <a:rPr lang="en-IN" b="1" dirty="0" smtClean="0"/>
              <a:t>lung- </a:t>
            </a:r>
            <a:r>
              <a:rPr lang="en-IN" dirty="0" smtClean="0"/>
              <a:t>Bibasilar rales, Clubbing </a:t>
            </a:r>
            <a:r>
              <a:rPr lang="en-IN" dirty="0"/>
              <a:t>- More often observed in patients with chronic farmer's lung with long-standing hypoxemia and parenchymal </a:t>
            </a:r>
            <a:r>
              <a:rPr lang="en-IN" dirty="0" err="1" smtClean="0"/>
              <a:t>damage,Anorexia</a:t>
            </a:r>
            <a:r>
              <a:rPr lang="en-IN" dirty="0" smtClean="0"/>
              <a:t>, More </a:t>
            </a:r>
            <a:r>
              <a:rPr lang="en-IN" dirty="0"/>
              <a:t>severe </a:t>
            </a:r>
            <a:r>
              <a:rPr lang="en-IN" dirty="0" err="1" smtClean="0"/>
              <a:t>dyspnoea,Weight</a:t>
            </a:r>
            <a:r>
              <a:rPr lang="en-IN" dirty="0" smtClean="0"/>
              <a:t> loss, Impaired </a:t>
            </a:r>
            <a:r>
              <a:rPr lang="en-IN" dirty="0"/>
              <a:t>exercise tolerance</a:t>
            </a:r>
          </a:p>
          <a:p>
            <a:endParaRPr lang="en-IN" dirty="0"/>
          </a:p>
        </p:txBody>
      </p:sp>
    </p:spTree>
    <p:extLst>
      <p:ext uri="{BB962C8B-B14F-4D97-AF65-F5344CB8AC3E}">
        <p14:creationId xmlns:p14="http://schemas.microsoft.com/office/powerpoint/2010/main" xmlns="" val="2767763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479175"/>
          </a:xfrm>
        </p:spPr>
        <p:txBody>
          <a:bodyPr/>
          <a:lstStyle/>
          <a:p>
            <a:r>
              <a:rPr lang="en-IN" dirty="0" err="1" smtClean="0"/>
              <a:t>bagassosis</a:t>
            </a:r>
            <a:endParaRPr lang="en-IN" dirty="0"/>
          </a:p>
        </p:txBody>
      </p:sp>
      <p:sp>
        <p:nvSpPr>
          <p:cNvPr id="3" name="Content Placeholder 2"/>
          <p:cNvSpPr>
            <a:spLocks noGrp="1"/>
          </p:cNvSpPr>
          <p:nvPr>
            <p:ph sz="quarter" idx="13"/>
          </p:nvPr>
        </p:nvSpPr>
        <p:spPr>
          <a:xfrm>
            <a:off x="0" y="1385047"/>
            <a:ext cx="12192000" cy="5472953"/>
          </a:xfrm>
        </p:spPr>
        <p:txBody>
          <a:bodyPr/>
          <a:lstStyle/>
          <a:p>
            <a:r>
              <a:rPr lang="en-IN" dirty="0" err="1"/>
              <a:t>Bagassosis</a:t>
            </a:r>
            <a:r>
              <a:rPr lang="en-IN" dirty="0"/>
              <a:t> is caused by a substance called bagasse which is produced when juice is taken out from sugarcane. </a:t>
            </a:r>
            <a:endParaRPr lang="en-IN" dirty="0" smtClean="0"/>
          </a:p>
          <a:p>
            <a:r>
              <a:rPr lang="en-IN" dirty="0" smtClean="0"/>
              <a:t>This </a:t>
            </a:r>
            <a:r>
              <a:rPr lang="en-IN" dirty="0"/>
              <a:t>substance is used for making paper. It is believed that a fungus is possibly involved in development of </a:t>
            </a:r>
            <a:r>
              <a:rPr lang="en-IN" dirty="0" err="1"/>
              <a:t>Bagassosis</a:t>
            </a:r>
            <a:r>
              <a:rPr lang="en-IN" dirty="0"/>
              <a:t>.</a:t>
            </a:r>
          </a:p>
          <a:p>
            <a:pPr lvl="0"/>
            <a:r>
              <a:rPr lang="en-IN" dirty="0"/>
              <a:t>Shortness of </a:t>
            </a:r>
            <a:r>
              <a:rPr lang="en-IN" dirty="0" smtClean="0"/>
              <a:t>breath, Cough, Coughing blood, Low </a:t>
            </a:r>
            <a:r>
              <a:rPr lang="en-IN" dirty="0"/>
              <a:t>grade fever</a:t>
            </a:r>
          </a:p>
          <a:p>
            <a:r>
              <a:rPr lang="en-IN" dirty="0"/>
              <a:t>Hypersensitivity Pneumonitis caused due to inhalation of sugarcane </a:t>
            </a:r>
            <a:r>
              <a:rPr lang="en-IN" dirty="0" err="1"/>
              <a:t>fiber</a:t>
            </a:r>
            <a:r>
              <a:rPr lang="en-IN" dirty="0"/>
              <a:t> waste</a:t>
            </a:r>
          </a:p>
        </p:txBody>
      </p:sp>
    </p:spTree>
    <p:extLst>
      <p:ext uri="{BB962C8B-B14F-4D97-AF65-F5344CB8AC3E}">
        <p14:creationId xmlns:p14="http://schemas.microsoft.com/office/powerpoint/2010/main" xmlns="" val="1355966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763871"/>
          </a:xfrm>
        </p:spPr>
        <p:txBody>
          <a:bodyPr>
            <a:normAutofit/>
          </a:bodyPr>
          <a:lstStyle/>
          <a:p>
            <a:r>
              <a:rPr lang="en-IN" b="1" dirty="0"/>
              <a:t>Byssinosis</a:t>
            </a:r>
            <a:r>
              <a:rPr lang="en-IN" dirty="0"/>
              <a:t>, also called "brown lung disease" or "Monday fever", is an occupational lung disease caused by exposure to cotton dust in inadequately ventilated working </a:t>
            </a:r>
            <a:r>
              <a:rPr lang="en-IN" dirty="0" smtClean="0"/>
              <a:t>environments.</a:t>
            </a:r>
          </a:p>
          <a:p>
            <a:r>
              <a:rPr lang="en-IN" dirty="0" smtClean="0"/>
              <a:t>Byssinosis </a:t>
            </a:r>
            <a:r>
              <a:rPr lang="en-IN" dirty="0"/>
              <a:t>commonly occurs in workers who are employed in yarn and </a:t>
            </a:r>
            <a:r>
              <a:rPr lang="en-IN" dirty="0" smtClean="0"/>
              <a:t>fabric manufacture </a:t>
            </a:r>
            <a:r>
              <a:rPr lang="en-IN" dirty="0"/>
              <a:t>industries</a:t>
            </a:r>
            <a:r>
              <a:rPr lang="en-IN" dirty="0" smtClean="0"/>
              <a:t>.</a:t>
            </a:r>
          </a:p>
          <a:p>
            <a:r>
              <a:rPr lang="en-IN" dirty="0" smtClean="0"/>
              <a:t>It </a:t>
            </a:r>
            <a:r>
              <a:rPr lang="en-IN" dirty="0"/>
              <a:t>is now thought that the cotton dust directly causes the disease and some believe that the causative agents are endotoxins that come from the cell walls of gram negative bacteria that grow on the </a:t>
            </a:r>
            <a:r>
              <a:rPr lang="en-IN" dirty="0" smtClean="0"/>
              <a:t>cotton.</a:t>
            </a:r>
          </a:p>
          <a:p>
            <a:r>
              <a:rPr lang="en-IN" dirty="0" smtClean="0"/>
              <a:t>Although </a:t>
            </a:r>
            <a:r>
              <a:rPr lang="en-IN" dirty="0"/>
              <a:t>bacterial endotoxin is a likely cause, the absence of similar symptoms in workers in other industries exposed to endotoxins makes this </a:t>
            </a:r>
            <a:r>
              <a:rPr lang="en-IN" dirty="0" smtClean="0"/>
              <a:t>uncertain.</a:t>
            </a:r>
          </a:p>
          <a:p>
            <a:pPr lvl="0"/>
            <a:r>
              <a:rPr lang="en-IN" dirty="0"/>
              <a:t>Breathing </a:t>
            </a:r>
            <a:r>
              <a:rPr lang="en-IN" dirty="0" smtClean="0"/>
              <a:t>difficulties, Chest tightness, Wheezing, Cough</a:t>
            </a:r>
            <a:endParaRPr lang="en-IN" dirty="0"/>
          </a:p>
          <a:p>
            <a:endParaRPr lang="en-IN" dirty="0"/>
          </a:p>
        </p:txBody>
      </p:sp>
    </p:spTree>
    <p:extLst>
      <p:ext uri="{BB962C8B-B14F-4D97-AF65-F5344CB8AC3E}">
        <p14:creationId xmlns:p14="http://schemas.microsoft.com/office/powerpoint/2010/main" xmlns="" val="1895175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277470"/>
          </a:xfrm>
        </p:spPr>
        <p:txBody>
          <a:bodyPr/>
          <a:lstStyle/>
          <a:p>
            <a:r>
              <a:rPr lang="en-IN" dirty="0"/>
              <a:t>Occupational cancer </a:t>
            </a:r>
          </a:p>
        </p:txBody>
      </p:sp>
      <p:sp>
        <p:nvSpPr>
          <p:cNvPr id="3" name="Content Placeholder 2"/>
          <p:cNvSpPr>
            <a:spLocks noGrp="1"/>
          </p:cNvSpPr>
          <p:nvPr>
            <p:ph sz="quarter" idx="13"/>
          </p:nvPr>
        </p:nvSpPr>
        <p:spPr>
          <a:xfrm>
            <a:off x="0" y="1411941"/>
            <a:ext cx="12192000" cy="5446059"/>
          </a:xfrm>
        </p:spPr>
        <p:txBody>
          <a:bodyPr>
            <a:normAutofit/>
          </a:bodyPr>
          <a:lstStyle/>
          <a:p>
            <a:r>
              <a:rPr lang="en-IN" dirty="0" smtClean="0"/>
              <a:t>caused </a:t>
            </a:r>
            <a:r>
              <a:rPr lang="en-IN" dirty="0"/>
              <a:t>by exposure to carcinogens in the workplace. Carcinogens are agents that cause the development or increase the incidence of cancer</a:t>
            </a:r>
            <a:r>
              <a:rPr lang="en-IN" dirty="0" smtClean="0"/>
              <a:t>.</a:t>
            </a:r>
          </a:p>
          <a:p>
            <a:r>
              <a:rPr lang="en-IN" dirty="0" smtClean="0"/>
              <a:t>There </a:t>
            </a:r>
            <a:r>
              <a:rPr lang="en-IN" dirty="0"/>
              <a:t>are three different types of occupational carcinogens</a:t>
            </a:r>
            <a:r>
              <a:rPr lang="en-IN" dirty="0" smtClean="0"/>
              <a:t>:</a:t>
            </a:r>
          </a:p>
          <a:p>
            <a:pPr fontAlgn="base"/>
            <a:r>
              <a:rPr lang="en-IN" b="1" dirty="0"/>
              <a:t>Biological carcinogens </a:t>
            </a:r>
            <a:r>
              <a:rPr lang="en-IN" dirty="0"/>
              <a:t>– some micro-organisms such as viruses have been known to cause cancer, either by damaging cells directly or by decreasing the body's ability to control abnormal cells, for example Hepatitis B, HIV viruses and so on.</a:t>
            </a:r>
          </a:p>
          <a:p>
            <a:pPr fontAlgn="base"/>
            <a:r>
              <a:rPr lang="en-IN" b="1" dirty="0"/>
              <a:t>Chemical carcinogens</a:t>
            </a:r>
            <a:r>
              <a:rPr lang="en-IN" dirty="0"/>
              <a:t> – a number of chemicals are known to be carcinogenic. These chemicals may occur naturally, such as asbestos, be manufactured like vinyl chloride, or be by-products of industrial processes, for example, polycyclic aromatic hydrocarbons.</a:t>
            </a:r>
          </a:p>
          <a:p>
            <a:pPr fontAlgn="base"/>
            <a:r>
              <a:rPr lang="en-IN" b="1" dirty="0"/>
              <a:t>Physical carcinogens </a:t>
            </a:r>
            <a:r>
              <a:rPr lang="en-IN" dirty="0"/>
              <a:t>– agents such as ionising and ultraviolet (UV) radiation have the potential to cause cancer. Examples of ionising radiation include X-rays and alpha, beta and gamma radiation. UV radiation can be divided into a number of bands such as UV-B, UV-C </a:t>
            </a:r>
            <a:r>
              <a:rPr lang="en-IN" dirty="0" err="1"/>
              <a:t>etc</a:t>
            </a:r>
            <a:r>
              <a:rPr lang="en-IN" dirty="0"/>
              <a:t>, some of which are known to cause skin cancer. </a:t>
            </a:r>
          </a:p>
          <a:p>
            <a:endParaRPr lang="en-IN" dirty="0"/>
          </a:p>
          <a:p>
            <a:endParaRPr lang="en-IN" dirty="0"/>
          </a:p>
        </p:txBody>
      </p:sp>
    </p:spTree>
    <p:extLst>
      <p:ext uri="{BB962C8B-B14F-4D97-AF65-F5344CB8AC3E}">
        <p14:creationId xmlns:p14="http://schemas.microsoft.com/office/powerpoint/2010/main" xmlns="" val="12768260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2192000" cy="6858000"/>
          </a:xfrm>
        </p:spPr>
        <p:txBody>
          <a:bodyPr>
            <a:normAutofit/>
          </a:bodyPr>
          <a:lstStyle/>
          <a:p>
            <a:pPr marL="0" indent="0">
              <a:buNone/>
            </a:pPr>
            <a:r>
              <a:rPr lang="en-IN" b="1" dirty="0"/>
              <a:t>Occupational cancer can arise from exposure to many substances or from certain occupational circumstances such as:</a:t>
            </a:r>
            <a:br>
              <a:rPr lang="en-IN" b="1" dirty="0"/>
            </a:br>
            <a:r>
              <a:rPr lang="en-IN" dirty="0"/>
              <a:t>• asbestos fibres (</a:t>
            </a:r>
            <a:r>
              <a:rPr lang="en-IN" dirty="0" err="1"/>
              <a:t>colorectum</a:t>
            </a:r>
            <a:r>
              <a:rPr lang="en-IN" dirty="0"/>
              <a:t>, larynx, lung, ovary, pharynx, stomach cancers, mesothelioma)</a:t>
            </a:r>
            <a:br>
              <a:rPr lang="en-IN" dirty="0"/>
            </a:br>
            <a:r>
              <a:rPr lang="en-IN" dirty="0"/>
              <a:t>• wood dusts (nasopharynx, </a:t>
            </a:r>
            <a:r>
              <a:rPr lang="en-IN" dirty="0" err="1"/>
              <a:t>sinonasal</a:t>
            </a:r>
            <a:r>
              <a:rPr lang="en-IN" dirty="0"/>
              <a:t> cancers)</a:t>
            </a:r>
            <a:br>
              <a:rPr lang="en-IN" dirty="0"/>
            </a:br>
            <a:r>
              <a:rPr lang="en-IN" dirty="0"/>
              <a:t>• UV radiation from sunlight (skin cancers)</a:t>
            </a:r>
            <a:br>
              <a:rPr lang="en-IN" dirty="0"/>
            </a:br>
            <a:r>
              <a:rPr lang="en-IN" dirty="0"/>
              <a:t>• metalworking fluids and mineral oils (bladder, lung, </a:t>
            </a:r>
            <a:r>
              <a:rPr lang="en-IN" dirty="0" err="1"/>
              <a:t>sinonasal</a:t>
            </a:r>
            <a:r>
              <a:rPr lang="en-IN" dirty="0"/>
              <a:t>,  skin cancers)</a:t>
            </a:r>
            <a:br>
              <a:rPr lang="en-IN" dirty="0"/>
            </a:br>
            <a:r>
              <a:rPr lang="en-IN" dirty="0"/>
              <a:t>• silica dust (lung cancer)</a:t>
            </a:r>
            <a:br>
              <a:rPr lang="en-IN" dirty="0"/>
            </a:br>
            <a:r>
              <a:rPr lang="en-IN" dirty="0"/>
              <a:t>• diesel engine exhaust (bladder, lung cancers)</a:t>
            </a:r>
            <a:br>
              <a:rPr lang="en-IN" dirty="0"/>
            </a:br>
            <a:r>
              <a:rPr lang="en-IN" dirty="0"/>
              <a:t>• coal tars and pitches (non-melanoma skin cancer)</a:t>
            </a:r>
            <a:br>
              <a:rPr lang="en-IN" dirty="0"/>
            </a:br>
            <a:r>
              <a:rPr lang="en-IN" dirty="0"/>
              <a:t>• arsenic (bladder, lung, skin cancers)</a:t>
            </a:r>
            <a:br>
              <a:rPr lang="en-IN" dirty="0"/>
            </a:br>
            <a:r>
              <a:rPr lang="en-IN" dirty="0"/>
              <a:t>• dioxins (lung cancer)</a:t>
            </a:r>
            <a:br>
              <a:rPr lang="en-IN" dirty="0"/>
            </a:br>
            <a:r>
              <a:rPr lang="en-IN" dirty="0"/>
              <a:t>• environmental tobacco smoke (passive smoke) (lung cancer)</a:t>
            </a:r>
            <a:br>
              <a:rPr lang="en-IN" dirty="0"/>
            </a:br>
            <a:r>
              <a:rPr lang="en-IN" dirty="0"/>
              <a:t>• naturally occurring radon (lung cancer)</a:t>
            </a:r>
            <a:br>
              <a:rPr lang="en-IN" dirty="0"/>
            </a:br>
            <a:r>
              <a:rPr lang="en-IN" dirty="0"/>
              <a:t>• tetrachloroethylene (cervix, non-</a:t>
            </a:r>
            <a:r>
              <a:rPr lang="en-IN" dirty="0" err="1"/>
              <a:t>hodgkin’s</a:t>
            </a:r>
            <a:r>
              <a:rPr lang="en-IN" dirty="0"/>
              <a:t> lymphoma, oesophagus cancers)</a:t>
            </a:r>
            <a:br>
              <a:rPr lang="en-IN" dirty="0"/>
            </a:br>
            <a:r>
              <a:rPr lang="en-IN" dirty="0"/>
              <a:t>• work as a painter (bladder, lung)</a:t>
            </a:r>
            <a:br>
              <a:rPr lang="en-IN" dirty="0"/>
            </a:br>
            <a:r>
              <a:rPr lang="en-IN" dirty="0"/>
              <a:t>• work as a welder (lung cancer, melanoma of the eye)</a:t>
            </a:r>
            <a:br>
              <a:rPr lang="en-IN" dirty="0"/>
            </a:br>
            <a:r>
              <a:rPr lang="en-IN" dirty="0"/>
              <a:t>• shift (night) work (breast cancer).</a:t>
            </a:r>
          </a:p>
          <a:p>
            <a:endParaRPr lang="en-IN" dirty="0"/>
          </a:p>
        </p:txBody>
      </p:sp>
    </p:spTree>
    <p:extLst>
      <p:ext uri="{BB962C8B-B14F-4D97-AF65-F5344CB8AC3E}">
        <p14:creationId xmlns:p14="http://schemas.microsoft.com/office/powerpoint/2010/main" xmlns="" val="1778095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1237128"/>
          </a:xfrm>
        </p:spPr>
        <p:txBody>
          <a:bodyPr/>
          <a:lstStyle/>
          <a:p>
            <a:r>
              <a:rPr lang="en-IN" dirty="0"/>
              <a:t>Symptoms</a:t>
            </a:r>
            <a:r>
              <a:rPr lang="en-IN" b="1" dirty="0"/>
              <a:t/>
            </a:r>
            <a:br>
              <a:rPr lang="en-IN" b="1" dirty="0"/>
            </a:br>
            <a:endParaRPr lang="en-IN" dirty="0"/>
          </a:p>
        </p:txBody>
      </p:sp>
      <p:sp>
        <p:nvSpPr>
          <p:cNvPr id="3" name="Content Placeholder 2"/>
          <p:cNvSpPr>
            <a:spLocks noGrp="1"/>
          </p:cNvSpPr>
          <p:nvPr>
            <p:ph sz="quarter" idx="13"/>
          </p:nvPr>
        </p:nvSpPr>
        <p:spPr>
          <a:xfrm>
            <a:off x="0" y="941294"/>
            <a:ext cx="12192000" cy="5916706"/>
          </a:xfrm>
        </p:spPr>
        <p:txBody>
          <a:bodyPr>
            <a:normAutofit/>
          </a:bodyPr>
          <a:lstStyle/>
          <a:p>
            <a:pPr fontAlgn="base"/>
            <a:r>
              <a:rPr lang="en-IN" sz="2400" dirty="0" smtClean="0"/>
              <a:t>It </a:t>
            </a:r>
            <a:r>
              <a:rPr lang="en-IN" sz="2400" dirty="0"/>
              <a:t>can take many years for symptoms of cancer to be noticeable and these usually differ depending on the type of cancer. It’s not possible to list all the symptoms that could be caused by every type of cancer, but some common symptoms </a:t>
            </a:r>
            <a:r>
              <a:rPr lang="en-IN" sz="2400" dirty="0" smtClean="0"/>
              <a:t>include:</a:t>
            </a:r>
            <a:endParaRPr lang="en-IN" sz="2400" dirty="0"/>
          </a:p>
          <a:p>
            <a:pPr fontAlgn="base"/>
            <a:r>
              <a:rPr lang="en-IN" sz="2800" dirty="0" smtClean="0"/>
              <a:t>fever, general weakness, weight loss, loss </a:t>
            </a:r>
            <a:r>
              <a:rPr lang="en-IN" sz="2800" dirty="0"/>
              <a:t>of </a:t>
            </a:r>
            <a:r>
              <a:rPr lang="en-IN" sz="2800" dirty="0" smtClean="0"/>
              <a:t>appetite, fatigue, anxiety, muscle, aches/unexplained pain, shortness </a:t>
            </a:r>
            <a:r>
              <a:rPr lang="en-IN" sz="2800" dirty="0"/>
              <a:t>of breath (lung related cancers</a:t>
            </a:r>
            <a:r>
              <a:rPr lang="en-IN" sz="2800" dirty="0" smtClean="0"/>
              <a:t>),</a:t>
            </a:r>
            <a:r>
              <a:rPr lang="en-IN" sz="2800" dirty="0"/>
              <a:t> persistent cough or </a:t>
            </a:r>
            <a:r>
              <a:rPr lang="en-IN" sz="2800" dirty="0" smtClean="0"/>
              <a:t>hoarseness, difficulty </a:t>
            </a:r>
            <a:r>
              <a:rPr lang="en-IN" sz="2800" dirty="0"/>
              <a:t>in </a:t>
            </a:r>
            <a:r>
              <a:rPr lang="en-IN" sz="2800" dirty="0" smtClean="0"/>
              <a:t>swallowing, altered </a:t>
            </a:r>
            <a:r>
              <a:rPr lang="en-IN" sz="2800" dirty="0"/>
              <a:t>bowel </a:t>
            </a:r>
            <a:r>
              <a:rPr lang="en-IN" sz="2800" dirty="0" smtClean="0"/>
              <a:t>habits, lump </a:t>
            </a:r>
            <a:r>
              <a:rPr lang="en-IN" sz="2800" dirty="0"/>
              <a:t>somewhere on the </a:t>
            </a:r>
            <a:r>
              <a:rPr lang="en-IN" sz="2800" dirty="0" smtClean="0"/>
              <a:t>body, night sweats, reddish</a:t>
            </a:r>
            <a:r>
              <a:rPr lang="en-IN" sz="2800" dirty="0"/>
              <a:t>, scaly patchy </a:t>
            </a:r>
            <a:r>
              <a:rPr lang="en-IN" sz="2800" dirty="0" smtClean="0"/>
              <a:t>skin, abnormal </a:t>
            </a:r>
            <a:r>
              <a:rPr lang="en-IN" sz="2800" dirty="0"/>
              <a:t>bleeding.</a:t>
            </a:r>
          </a:p>
          <a:p>
            <a:endParaRPr lang="en-IN" dirty="0"/>
          </a:p>
        </p:txBody>
      </p:sp>
    </p:spTree>
    <p:extLst>
      <p:ext uri="{BB962C8B-B14F-4D97-AF65-F5344CB8AC3E}">
        <p14:creationId xmlns:p14="http://schemas.microsoft.com/office/powerpoint/2010/main" xmlns="" val="2244734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23370" cy="6858001"/>
          </a:xfrm>
          <a:prstGeom prst="rect">
            <a:avLst/>
          </a:prstGeom>
        </p:spPr>
      </p:pic>
      <p:sp>
        <p:nvSpPr>
          <p:cNvPr id="2" name="Title 1"/>
          <p:cNvSpPr>
            <a:spLocks noGrp="1"/>
          </p:cNvSpPr>
          <p:nvPr>
            <p:ph type="title"/>
          </p:nvPr>
        </p:nvSpPr>
        <p:spPr/>
        <p:txBody>
          <a:bodyPr/>
          <a:lstStyle/>
          <a:p>
            <a:endParaRPr lang="en-IN" dirty="0"/>
          </a:p>
        </p:txBody>
      </p:sp>
      <p:sp>
        <p:nvSpPr>
          <p:cNvPr id="3" name="Content Placeholder 2"/>
          <p:cNvSpPr>
            <a:spLocks noGrp="1"/>
          </p:cNvSpPr>
          <p:nvPr>
            <p:ph sz="quarter" idx="13"/>
          </p:nvPr>
        </p:nvSpPr>
        <p:spPr/>
        <p:txBody>
          <a:bodyPr/>
          <a:lstStyle/>
          <a:p>
            <a:endParaRPr lang="en-IN" dirty="0"/>
          </a:p>
        </p:txBody>
      </p:sp>
    </p:spTree>
    <p:extLst>
      <p:ext uri="{BB962C8B-B14F-4D97-AF65-F5344CB8AC3E}">
        <p14:creationId xmlns:p14="http://schemas.microsoft.com/office/powerpoint/2010/main" xmlns="" val="8151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sz="quarter" idx="13"/>
          </p:nvPr>
        </p:nvPicPr>
        <p:blipFill>
          <a:blip r:embed="rId2"/>
          <a:stretch>
            <a:fillRect/>
          </a:stretch>
        </p:blipFill>
        <p:spPr>
          <a:xfrm>
            <a:off x="52456" y="0"/>
            <a:ext cx="12136580" cy="6846151"/>
          </a:xfrm>
          <a:prstGeom prst="rect">
            <a:avLst/>
          </a:prstGeom>
        </p:spPr>
      </p:pic>
    </p:spTree>
    <p:extLst>
      <p:ext uri="{BB962C8B-B14F-4D97-AF65-F5344CB8AC3E}">
        <p14:creationId xmlns:p14="http://schemas.microsoft.com/office/powerpoint/2010/main" xmlns="" val="1703524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sz="quarter" idx="13"/>
          </p:nvPr>
        </p:nvPicPr>
        <p:blipFill>
          <a:blip r:embed="rId2"/>
          <a:stretch>
            <a:fillRect/>
          </a:stretch>
        </p:blipFill>
        <p:spPr>
          <a:xfrm>
            <a:off x="82517" y="0"/>
            <a:ext cx="12026966" cy="2111188"/>
          </a:xfrm>
          <a:prstGeom prst="rect">
            <a:avLst/>
          </a:prstGeom>
        </p:spPr>
      </p:pic>
      <p:pic>
        <p:nvPicPr>
          <p:cNvPr id="5" name="Picture 4"/>
          <p:cNvPicPr>
            <a:picLocks noChangeAspect="1"/>
          </p:cNvPicPr>
          <p:nvPr/>
        </p:nvPicPr>
        <p:blipFill>
          <a:blip r:embed="rId3"/>
          <a:stretch>
            <a:fillRect/>
          </a:stretch>
        </p:blipFill>
        <p:spPr>
          <a:xfrm>
            <a:off x="82517" y="2111188"/>
            <a:ext cx="12026966" cy="4608584"/>
          </a:xfrm>
          <a:prstGeom prst="rect">
            <a:avLst/>
          </a:prstGeom>
        </p:spPr>
      </p:pic>
    </p:spTree>
    <p:extLst>
      <p:ext uri="{BB962C8B-B14F-4D97-AF65-F5344CB8AC3E}">
        <p14:creationId xmlns:p14="http://schemas.microsoft.com/office/powerpoint/2010/main" xmlns="" val="3729692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field of occupational health</a:t>
            </a:r>
          </a:p>
        </p:txBody>
      </p:sp>
      <p:sp>
        <p:nvSpPr>
          <p:cNvPr id="3" name="Content Placeholder 2"/>
          <p:cNvSpPr>
            <a:spLocks noGrp="1"/>
          </p:cNvSpPr>
          <p:nvPr>
            <p:ph sz="quarter" idx="13"/>
          </p:nvPr>
        </p:nvSpPr>
        <p:spPr/>
        <p:txBody>
          <a:bodyPr/>
          <a:lstStyle/>
          <a:p>
            <a:r>
              <a:rPr lang="en-IN" dirty="0" smtClean="0"/>
              <a:t>occupational </a:t>
            </a:r>
            <a:r>
              <a:rPr lang="en-IN" dirty="0"/>
              <a:t>health come from a wide range of disciplines and professions including medicine, psychology, epidemiology, physiotherapy and rehabilitation</a:t>
            </a:r>
            <a:r>
              <a:rPr lang="en-IN" dirty="0" smtClean="0"/>
              <a:t>, occupational</a:t>
            </a:r>
            <a:r>
              <a:rPr lang="en-IN" u="sng" dirty="0" smtClean="0"/>
              <a:t> </a:t>
            </a:r>
            <a:r>
              <a:rPr lang="en-IN" dirty="0"/>
              <a:t>therapy, occupational </a:t>
            </a:r>
            <a:r>
              <a:rPr lang="en-IN" dirty="0" smtClean="0"/>
              <a:t>medicine</a:t>
            </a:r>
            <a:r>
              <a:rPr lang="en-IN" dirty="0"/>
              <a:t>, human factors and </a:t>
            </a:r>
            <a:r>
              <a:rPr lang="en-IN" dirty="0" smtClean="0"/>
              <a:t>ergonomics</a:t>
            </a:r>
          </a:p>
          <a:p>
            <a:r>
              <a:rPr lang="en-IN" dirty="0"/>
              <a:t>These include how to avoid particular pre-existing conditions causing a problem in the occupation, correct posture for the work, frequency of rest breaks, preventative action that can be undertaken, and so forth.</a:t>
            </a:r>
          </a:p>
          <a:p>
            <a:endParaRPr lang="en-IN" dirty="0" smtClean="0"/>
          </a:p>
          <a:p>
            <a:endParaRPr lang="en-IN" dirty="0"/>
          </a:p>
        </p:txBody>
      </p:sp>
    </p:spTree>
    <p:extLst>
      <p:ext uri="{BB962C8B-B14F-4D97-AF65-F5344CB8AC3E}">
        <p14:creationId xmlns:p14="http://schemas.microsoft.com/office/powerpoint/2010/main" xmlns="" val="8614803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sz="quarter" idx="13"/>
          </p:nvPr>
        </p:nvPicPr>
        <p:blipFill>
          <a:blip r:embed="rId2"/>
          <a:stretch>
            <a:fillRect/>
          </a:stretch>
        </p:blipFill>
        <p:spPr>
          <a:xfrm>
            <a:off x="8052" y="0"/>
            <a:ext cx="12150266" cy="6857999"/>
          </a:xfrm>
          <a:prstGeom prst="rect">
            <a:avLst/>
          </a:prstGeom>
        </p:spPr>
      </p:pic>
    </p:spTree>
    <p:extLst>
      <p:ext uri="{BB962C8B-B14F-4D97-AF65-F5344CB8AC3E}">
        <p14:creationId xmlns:p14="http://schemas.microsoft.com/office/powerpoint/2010/main" xmlns="" val="12201594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3"/>
          </p:nvPr>
        </p:nvSpPr>
        <p:spPr/>
        <p:txBody>
          <a:bodyPr/>
          <a:lstStyle/>
          <a:p>
            <a:endParaRPr lang="en-IN" dirty="0"/>
          </a:p>
        </p:txBody>
      </p:sp>
      <p:sp>
        <p:nvSpPr>
          <p:cNvPr id="4" name="Rectangle 3"/>
          <p:cNvSpPr/>
          <p:nvPr/>
        </p:nvSpPr>
        <p:spPr>
          <a:xfrm>
            <a:off x="2734954" y="2967335"/>
            <a:ext cx="6722097" cy="1569660"/>
          </a:xfrm>
          <a:prstGeom prst="rect">
            <a:avLst/>
          </a:prstGeom>
          <a:noFill/>
        </p:spPr>
        <p:txBody>
          <a:bodyPr wrap="none" lIns="91440" tIns="45720" rIns="91440" bIns="45720">
            <a:spAutoFit/>
          </a:bodyPr>
          <a:lstStyle/>
          <a:p>
            <a:pPr algn="ctr"/>
            <a:r>
              <a:rPr lang="en-US" sz="9600" b="1" cap="none" spc="0" dirty="0" smtClean="0">
                <a:ln w="22225">
                  <a:solidFill>
                    <a:schemeClr val="accent2"/>
                  </a:solidFill>
                  <a:prstDash val="solid"/>
                </a:ln>
                <a:solidFill>
                  <a:schemeClr val="accent2">
                    <a:lumMod val="40000"/>
                    <a:lumOff val="60000"/>
                  </a:schemeClr>
                </a:solidFill>
                <a:effectLst/>
              </a:rPr>
              <a:t>THANK YOU</a:t>
            </a:r>
            <a:endParaRPr lang="en-US" sz="9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xmlns="" val="3345835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Occupational health should aim at</a:t>
            </a:r>
          </a:p>
        </p:txBody>
      </p:sp>
      <p:sp>
        <p:nvSpPr>
          <p:cNvPr id="3" name="Content Placeholder 2"/>
          <p:cNvSpPr>
            <a:spLocks noGrp="1"/>
          </p:cNvSpPr>
          <p:nvPr>
            <p:ph sz="quarter" idx="13"/>
          </p:nvPr>
        </p:nvSpPr>
        <p:spPr>
          <a:xfrm>
            <a:off x="0" y="1924334"/>
            <a:ext cx="12192000" cy="4933666"/>
          </a:xfrm>
        </p:spPr>
        <p:txBody>
          <a:bodyPr/>
          <a:lstStyle/>
          <a:p>
            <a:r>
              <a:rPr lang="en-IN" dirty="0" smtClean="0"/>
              <a:t>"the </a:t>
            </a:r>
            <a:r>
              <a:rPr lang="en-IN" dirty="0"/>
              <a:t>promotion and maintenance of the highest degree of physical, mental and social well-being of workers in all </a:t>
            </a:r>
            <a:r>
              <a:rPr lang="en-IN" dirty="0" smtClean="0"/>
              <a:t>occupations</a:t>
            </a:r>
          </a:p>
          <a:p>
            <a:r>
              <a:rPr lang="en-IN" dirty="0" smtClean="0"/>
              <a:t>the </a:t>
            </a:r>
            <a:r>
              <a:rPr lang="en-IN" dirty="0"/>
              <a:t>prevention amongst workers of departures from health caused by their working </a:t>
            </a:r>
            <a:r>
              <a:rPr lang="en-IN" dirty="0" smtClean="0"/>
              <a:t>conditions;</a:t>
            </a:r>
          </a:p>
          <a:p>
            <a:r>
              <a:rPr lang="en-IN" dirty="0" smtClean="0"/>
              <a:t>the </a:t>
            </a:r>
            <a:r>
              <a:rPr lang="en-IN" dirty="0"/>
              <a:t>protection of workers in their employment from risks resulting from factors adverse to </a:t>
            </a:r>
            <a:r>
              <a:rPr lang="en-IN" dirty="0" smtClean="0"/>
              <a:t>health</a:t>
            </a:r>
          </a:p>
          <a:p>
            <a:r>
              <a:rPr lang="en-IN" dirty="0" smtClean="0"/>
              <a:t>the </a:t>
            </a:r>
            <a:r>
              <a:rPr lang="en-IN" dirty="0"/>
              <a:t>placing and maintenance of the worker in an occupational environment adapted to his physiological and psychological </a:t>
            </a:r>
            <a:r>
              <a:rPr lang="en-IN" dirty="0" smtClean="0"/>
              <a:t>capabilities</a:t>
            </a:r>
          </a:p>
          <a:p>
            <a:r>
              <a:rPr lang="en-IN" dirty="0" smtClean="0"/>
              <a:t>to </a:t>
            </a:r>
            <a:r>
              <a:rPr lang="en-IN" dirty="0"/>
              <a:t>summarize, the adaptation of work to man and of each man to his job.</a:t>
            </a:r>
          </a:p>
          <a:p>
            <a:endParaRPr lang="en-IN" dirty="0"/>
          </a:p>
        </p:txBody>
      </p:sp>
    </p:spTree>
    <p:extLst>
      <p:ext uri="{BB962C8B-B14F-4D97-AF65-F5344CB8AC3E}">
        <p14:creationId xmlns:p14="http://schemas.microsoft.com/office/powerpoint/2010/main" xmlns="" val="2303535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occupational health and safety management system</a:t>
            </a:r>
          </a:p>
        </p:txBody>
      </p:sp>
      <p:sp>
        <p:nvSpPr>
          <p:cNvPr id="3" name="Content Placeholder 2"/>
          <p:cNvSpPr>
            <a:spLocks noGrp="1"/>
          </p:cNvSpPr>
          <p:nvPr>
            <p:ph sz="quarter" idx="13"/>
          </p:nvPr>
        </p:nvSpPr>
        <p:spPr>
          <a:xfrm>
            <a:off x="0" y="2060812"/>
            <a:ext cx="12192000" cy="4797188"/>
          </a:xfrm>
        </p:spPr>
        <p:txBody>
          <a:bodyPr>
            <a:normAutofit/>
          </a:bodyPr>
          <a:lstStyle/>
          <a:p>
            <a:r>
              <a:rPr lang="en-IN" dirty="0" smtClean="0"/>
              <a:t>the basis</a:t>
            </a:r>
          </a:p>
          <a:p>
            <a:r>
              <a:rPr lang="en-IN" dirty="0" smtClean="0"/>
              <a:t>policy,</a:t>
            </a:r>
          </a:p>
          <a:p>
            <a:r>
              <a:rPr lang="en-IN" dirty="0" smtClean="0"/>
              <a:t>Planning</a:t>
            </a:r>
          </a:p>
          <a:p>
            <a:r>
              <a:rPr lang="en-IN" dirty="0" smtClean="0"/>
              <a:t>Implementation</a:t>
            </a:r>
          </a:p>
          <a:p>
            <a:r>
              <a:rPr lang="en-IN" dirty="0" smtClean="0"/>
              <a:t>Operation</a:t>
            </a:r>
          </a:p>
          <a:p>
            <a:r>
              <a:rPr lang="en-IN" dirty="0" smtClean="0"/>
              <a:t>checking </a:t>
            </a:r>
            <a:r>
              <a:rPr lang="en-IN" dirty="0"/>
              <a:t>and corrective </a:t>
            </a:r>
            <a:r>
              <a:rPr lang="en-IN" dirty="0" smtClean="0"/>
              <a:t>action</a:t>
            </a:r>
          </a:p>
          <a:p>
            <a:r>
              <a:rPr lang="en-IN" dirty="0" smtClean="0"/>
              <a:t>management review</a:t>
            </a:r>
          </a:p>
          <a:p>
            <a:r>
              <a:rPr lang="en-IN" dirty="0" smtClean="0"/>
              <a:t>continual </a:t>
            </a:r>
            <a:r>
              <a:rPr lang="en-IN" dirty="0"/>
              <a:t>improvement</a:t>
            </a:r>
          </a:p>
        </p:txBody>
      </p:sp>
    </p:spTree>
    <p:extLst>
      <p:ext uri="{BB962C8B-B14F-4D97-AF65-F5344CB8AC3E}">
        <p14:creationId xmlns:p14="http://schemas.microsoft.com/office/powerpoint/2010/main" xmlns="" val="2575254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 </a:t>
            </a:r>
            <a:r>
              <a:rPr lang="en-IN" dirty="0" smtClean="0"/>
              <a:t>India</a:t>
            </a:r>
            <a:endParaRPr lang="en-IN" dirty="0"/>
          </a:p>
        </p:txBody>
      </p:sp>
      <p:sp>
        <p:nvSpPr>
          <p:cNvPr id="3" name="Content Placeholder 2"/>
          <p:cNvSpPr>
            <a:spLocks noGrp="1"/>
          </p:cNvSpPr>
          <p:nvPr>
            <p:ph sz="quarter" idx="13"/>
          </p:nvPr>
        </p:nvSpPr>
        <p:spPr>
          <a:xfrm>
            <a:off x="0" y="1801504"/>
            <a:ext cx="12192000" cy="5056496"/>
          </a:xfrm>
        </p:spPr>
        <p:txBody>
          <a:bodyPr>
            <a:normAutofit/>
          </a:bodyPr>
          <a:lstStyle/>
          <a:p>
            <a:r>
              <a:rPr lang="en-IN" b="1" dirty="0" smtClean="0"/>
              <a:t>the </a:t>
            </a:r>
            <a:r>
              <a:rPr lang="en-IN" b="1" dirty="0"/>
              <a:t>Labour Ministry </a:t>
            </a:r>
            <a:endParaRPr lang="en-IN" b="1" dirty="0" smtClean="0"/>
          </a:p>
          <a:p>
            <a:r>
              <a:rPr lang="en-IN" dirty="0" smtClean="0"/>
              <a:t>formulates </a:t>
            </a:r>
            <a:r>
              <a:rPr lang="en-IN" dirty="0"/>
              <a:t>national policies on occupational safety and health in factories and docks with advice and assistance from Directorate General of Factory Advice Service and Labour Institutes (</a:t>
            </a:r>
            <a:r>
              <a:rPr lang="en-IN" dirty="0" smtClean="0"/>
              <a:t>DGFASLI)</a:t>
            </a:r>
          </a:p>
          <a:p>
            <a:r>
              <a:rPr lang="en-IN" dirty="0" smtClean="0"/>
              <a:t>enforces </a:t>
            </a:r>
            <a:r>
              <a:rPr lang="en-IN" dirty="0"/>
              <a:t>its Policies through inspectorates of factories and inspectorates of dock </a:t>
            </a:r>
            <a:r>
              <a:rPr lang="en-IN" dirty="0" smtClean="0"/>
              <a:t>safety.</a:t>
            </a:r>
          </a:p>
          <a:p>
            <a:r>
              <a:rPr lang="en-IN" dirty="0" smtClean="0"/>
              <a:t>DGFASLI </a:t>
            </a:r>
            <a:r>
              <a:rPr lang="en-IN" dirty="0"/>
              <a:t>is the technical arm of the Ministry of Labour &amp; Employment, Government of India and advises the factories on various problems concerning safety, health, efficiency and well - being of the persons at work </a:t>
            </a:r>
            <a:r>
              <a:rPr lang="en-IN" dirty="0" smtClean="0"/>
              <a:t>places.</a:t>
            </a:r>
          </a:p>
          <a:p>
            <a:r>
              <a:rPr lang="en-IN" dirty="0" smtClean="0"/>
              <a:t>The </a:t>
            </a:r>
            <a:r>
              <a:rPr lang="en-IN" dirty="0"/>
              <a:t>DGFASLI provides technical support in formulating rules, conducting occupational safety surveys and also for conducting occupational safety training programs</a:t>
            </a:r>
          </a:p>
        </p:txBody>
      </p:sp>
    </p:spTree>
    <p:extLst>
      <p:ext uri="{BB962C8B-B14F-4D97-AF65-F5344CB8AC3E}">
        <p14:creationId xmlns:p14="http://schemas.microsoft.com/office/powerpoint/2010/main" xmlns="" val="927648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awareness</a:t>
            </a:r>
            <a:endParaRPr lang="en-IN" dirty="0"/>
          </a:p>
        </p:txBody>
      </p:sp>
      <p:sp>
        <p:nvSpPr>
          <p:cNvPr id="3" name="Content Placeholder 2"/>
          <p:cNvSpPr>
            <a:spLocks noGrp="1"/>
          </p:cNvSpPr>
          <p:nvPr>
            <p:ph sz="quarter" idx="13"/>
          </p:nvPr>
        </p:nvSpPr>
        <p:spPr/>
        <p:txBody>
          <a:bodyPr/>
          <a:lstStyle/>
          <a:p>
            <a:r>
              <a:rPr lang="en-IN" dirty="0"/>
              <a:t>On April 28 The International Labour Organisation celebrates "World Day for Safety and Health"</a:t>
            </a:r>
          </a:p>
        </p:txBody>
      </p:sp>
    </p:spTree>
    <p:extLst>
      <p:ext uri="{BB962C8B-B14F-4D97-AF65-F5344CB8AC3E}">
        <p14:creationId xmlns:p14="http://schemas.microsoft.com/office/powerpoint/2010/main" xmlns="" val="3194046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569</TotalTime>
  <Words>1560</Words>
  <Application>Microsoft Office PowerPoint</Application>
  <PresentationFormat>Custom</PresentationFormat>
  <Paragraphs>217</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Droplet</vt:lpstr>
      <vt:lpstr>PREVENTION OF OCCUPATIONAL DISEASES</vt:lpstr>
      <vt:lpstr>definition</vt:lpstr>
      <vt:lpstr>occupational health definition</vt:lpstr>
      <vt:lpstr>Objectives of occupational health</vt:lpstr>
      <vt:lpstr>field of occupational health</vt:lpstr>
      <vt:lpstr>Occupational health should aim at</vt:lpstr>
      <vt:lpstr>occupational health and safety management system</vt:lpstr>
      <vt:lpstr>In India</vt:lpstr>
      <vt:lpstr>awareness</vt:lpstr>
      <vt:lpstr>types of Occupational hazards</vt:lpstr>
      <vt:lpstr>Chemical hazards</vt:lpstr>
      <vt:lpstr>Chemicals and hazards</vt:lpstr>
      <vt:lpstr>Biological hazards</vt:lpstr>
      <vt:lpstr>Slide 14</vt:lpstr>
      <vt:lpstr>Environmental hazards</vt:lpstr>
      <vt:lpstr>Psychosocial hazards</vt:lpstr>
      <vt:lpstr>Slide 17</vt:lpstr>
      <vt:lpstr>Physical hazards</vt:lpstr>
      <vt:lpstr>Pneumoconiosis</vt:lpstr>
      <vt:lpstr>Slide 20</vt:lpstr>
      <vt:lpstr>Types based on the type of dust inhaled</vt:lpstr>
      <vt:lpstr>Slide 22</vt:lpstr>
      <vt:lpstr>silicosis</vt:lpstr>
      <vt:lpstr>Slide 24</vt:lpstr>
      <vt:lpstr>Slide 25</vt:lpstr>
      <vt:lpstr>Slide 26</vt:lpstr>
      <vt:lpstr>prevention</vt:lpstr>
      <vt:lpstr>anthracosis</vt:lpstr>
      <vt:lpstr>Slide 29</vt:lpstr>
      <vt:lpstr>anthracosis</vt:lpstr>
      <vt:lpstr>Slide 31</vt:lpstr>
      <vt:lpstr>berylliosis</vt:lpstr>
      <vt:lpstr>Asbestosis</vt:lpstr>
      <vt:lpstr>Occupations leading to asbestosis</vt:lpstr>
      <vt:lpstr>symptoms</vt:lpstr>
      <vt:lpstr>Slide 36</vt:lpstr>
      <vt:lpstr>Slide 37</vt:lpstr>
      <vt:lpstr>Slide 38</vt:lpstr>
      <vt:lpstr>Farmer's lung</vt:lpstr>
      <vt:lpstr>Slide 40</vt:lpstr>
      <vt:lpstr>Symptoms</vt:lpstr>
      <vt:lpstr>bagassosis</vt:lpstr>
      <vt:lpstr>Slide 43</vt:lpstr>
      <vt:lpstr>Occupational cancer </vt:lpstr>
      <vt:lpstr>Slide 45</vt:lpstr>
      <vt:lpstr>Symptoms </vt:lpstr>
      <vt:lpstr>Slide 47</vt:lpstr>
      <vt:lpstr>Slide 48</vt:lpstr>
      <vt:lpstr>Slide 49</vt:lpstr>
      <vt:lpstr>Slide 50</vt:lpstr>
      <vt:lpstr>Slide 51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Mangala</dc:creator>
  <cp:lastModifiedBy>Hp</cp:lastModifiedBy>
  <cp:revision>34</cp:revision>
  <dcterms:created xsi:type="dcterms:W3CDTF">2016-10-12T16:01:37Z</dcterms:created>
  <dcterms:modified xsi:type="dcterms:W3CDTF">2023-04-04T12:08:15Z</dcterms:modified>
</cp:coreProperties>
</file>