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6/5/2021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D2061-DCFE-894E-BE69-28E990966E75}"/>
              </a:ext>
            </a:extLst>
          </p:cNvPr>
          <p:cNvSpPr>
            <a:spLocks noGrp="1"/>
          </p:cNvSpPr>
          <p:nvPr>
            <p:ph type="ctrTitle"/>
          </p:nvPr>
        </p:nvSpPr>
        <p:spPr>
          <a:xfrm>
            <a:off x="1985617" y="63966"/>
            <a:ext cx="7766936" cy="1646302"/>
          </a:xfrm>
        </p:spPr>
        <p:txBody>
          <a:bodyPr anchor="ctr"/>
          <a:lstStyle/>
          <a:p>
            <a:pPr algn="ctr"/>
            <a:r>
              <a:rPr lang="en-US" sz="7200" b="1" i="1" u="sng">
                <a:solidFill>
                  <a:srgbClr val="002060"/>
                </a:solidFill>
              </a:rPr>
              <a:t>** चित्रक **</a:t>
            </a:r>
          </a:p>
        </p:txBody>
      </p:sp>
      <p:sp>
        <p:nvSpPr>
          <p:cNvPr id="3" name="Subtitle 2">
            <a:extLst>
              <a:ext uri="{FF2B5EF4-FFF2-40B4-BE49-F238E27FC236}">
                <a16:creationId xmlns:a16="http://schemas.microsoft.com/office/drawing/2014/main" id="{074D959C-5523-FC4D-BBFE-DCF3009C29BF}"/>
              </a:ext>
            </a:extLst>
          </p:cNvPr>
          <p:cNvSpPr>
            <a:spLocks noGrp="1"/>
          </p:cNvSpPr>
          <p:nvPr>
            <p:ph type="subTitle" idx="1"/>
          </p:nvPr>
        </p:nvSpPr>
        <p:spPr>
          <a:xfrm>
            <a:off x="454010" y="2147343"/>
            <a:ext cx="11166183" cy="4012463"/>
          </a:xfrm>
        </p:spPr>
        <p:txBody>
          <a:bodyPr anchor="t">
            <a:normAutofit/>
          </a:bodyPr>
          <a:lstStyle/>
          <a:p>
            <a:pPr marL="514350" indent="-514350" algn="l">
              <a:buAutoNum type="arabicPeriod"/>
            </a:pPr>
            <a:r>
              <a:rPr lang="en-US" sz="2800">
                <a:solidFill>
                  <a:srgbClr val="00B050"/>
                </a:solidFill>
              </a:rPr>
              <a:t>गण :   </a:t>
            </a:r>
            <a:r>
              <a:rPr lang="en-US" sz="2800">
                <a:solidFill>
                  <a:schemeClr val="tx1"/>
                </a:solidFill>
              </a:rPr>
              <a:t>दिपनिय,भेदनिय ,शुलप्रशमन,लेखणीय </a:t>
            </a:r>
          </a:p>
          <a:p>
            <a:pPr marL="514350" indent="-514350" algn="l">
              <a:buAutoNum type="arabicPeriod"/>
            </a:pPr>
            <a:endParaRPr lang="en-US" sz="2800">
              <a:solidFill>
                <a:schemeClr val="tx1"/>
              </a:solidFill>
            </a:endParaRPr>
          </a:p>
          <a:p>
            <a:pPr marL="514350" indent="-514350" algn="l">
              <a:buAutoNum type="arabicPeriod"/>
            </a:pPr>
            <a:r>
              <a:rPr lang="en-US" sz="2800">
                <a:solidFill>
                  <a:srgbClr val="00B050"/>
                </a:solidFill>
              </a:rPr>
              <a:t>कुल:-.  </a:t>
            </a:r>
            <a:r>
              <a:rPr lang="en-US" sz="2800">
                <a:solidFill>
                  <a:schemeClr val="tx1"/>
                </a:solidFill>
              </a:rPr>
              <a:t>चित्रक</a:t>
            </a:r>
            <a:r>
              <a:rPr lang="en-US" sz="2800">
                <a:solidFill>
                  <a:srgbClr val="00B050"/>
                </a:solidFill>
              </a:rPr>
              <a:t> </a:t>
            </a:r>
            <a:r>
              <a:rPr lang="en-US" sz="2800">
                <a:solidFill>
                  <a:schemeClr val="tx1"/>
                </a:solidFill>
              </a:rPr>
              <a:t>कुल (plumbaginaceae)</a:t>
            </a:r>
          </a:p>
          <a:p>
            <a:pPr marL="514350" indent="-514350" algn="l">
              <a:buAutoNum type="arabicPeriod"/>
            </a:pPr>
            <a:endParaRPr lang="en-US" sz="2800">
              <a:solidFill>
                <a:schemeClr val="tx1"/>
              </a:solidFill>
            </a:endParaRPr>
          </a:p>
          <a:p>
            <a:pPr marL="514350" indent="-514350" algn="l">
              <a:buAutoNum type="arabicPeriod"/>
            </a:pPr>
            <a:r>
              <a:rPr lang="en-US" sz="2800">
                <a:solidFill>
                  <a:schemeClr val="accent2"/>
                </a:solidFill>
              </a:rPr>
              <a:t>Latin name :- plumbago zeylanica hook
पर्याय :-</a:t>
            </a:r>
            <a:r>
              <a:rPr lang="en-US" sz="2800">
                <a:solidFill>
                  <a:schemeClr val="tx1"/>
                </a:solidFill>
              </a:rPr>
              <a:t> चित्रक, अग्नि, अनल पावक, हुताशन, ज्योती</a:t>
            </a:r>
          </a:p>
          <a:p>
            <a:pPr marL="514350" indent="-514350" algn="l">
              <a:buAutoNum type="arabicPeriod"/>
            </a:pPr>
            <a:endParaRPr lang="en-US" sz="2800">
              <a:solidFill>
                <a:schemeClr val="accent2"/>
              </a:solidFill>
            </a:endParaRPr>
          </a:p>
        </p:txBody>
      </p:sp>
    </p:spTree>
    <p:extLst>
      <p:ext uri="{BB962C8B-B14F-4D97-AF65-F5344CB8AC3E}">
        <p14:creationId xmlns:p14="http://schemas.microsoft.com/office/powerpoint/2010/main" val="361516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1FF44-6DB4-8F4F-AE40-D28BA0349EC6}"/>
              </a:ext>
            </a:extLst>
          </p:cNvPr>
          <p:cNvSpPr>
            <a:spLocks noGrp="1"/>
          </p:cNvSpPr>
          <p:nvPr>
            <p:ph type="title"/>
          </p:nvPr>
        </p:nvSpPr>
        <p:spPr>
          <a:xfrm>
            <a:off x="296947" y="563831"/>
            <a:ext cx="11102376" cy="5730337"/>
          </a:xfrm>
        </p:spPr>
        <p:txBody>
          <a:bodyPr/>
          <a:lstStyle/>
          <a:p>
            <a:r>
              <a:rPr lang="en-US"/>
              <a:t>रसायण :-</a:t>
            </a:r>
            <a:br>
              <a:rPr lang="en-US"/>
            </a:br>
            <a:r>
              <a:rPr lang="en-US"/>
              <a:t>            </a:t>
            </a:r>
            <a:r>
              <a:rPr lang="en-US">
                <a:solidFill>
                  <a:schemeClr val="tx1"/>
                </a:solidFill>
              </a:rPr>
              <a:t>ज्वरोत्तर दौर्बल्यात चित्रकचा कटूपोस्टिक  म्हणुन चांगला </a:t>
            </a:r>
            <a:br>
              <a:rPr lang="en-US">
                <a:solidFill>
                  <a:schemeClr val="tx1"/>
                </a:solidFill>
              </a:rPr>
            </a:br>
            <a:r>
              <a:rPr lang="en-US">
                <a:solidFill>
                  <a:schemeClr val="tx1"/>
                </a:solidFill>
              </a:rPr>
              <a:t>             उपयोग.</a:t>
            </a:r>
            <a:br>
              <a:rPr lang="en-US">
                <a:solidFill>
                  <a:schemeClr val="tx1"/>
                </a:solidFill>
              </a:rPr>
            </a:br>
            <a:br>
              <a:rPr lang="en-US">
                <a:solidFill>
                  <a:schemeClr val="tx1"/>
                </a:solidFill>
              </a:rPr>
            </a:br>
            <a:r>
              <a:rPr lang="en-US">
                <a:solidFill>
                  <a:schemeClr val="accent2"/>
                </a:solidFill>
              </a:rPr>
              <a:t>दुष्परिणाम व विषलकक्षणे  :-  </a:t>
            </a:r>
            <a:br>
              <a:rPr lang="en-US">
                <a:solidFill>
                  <a:schemeClr val="accent2"/>
                </a:solidFill>
              </a:rPr>
            </a:br>
            <a:r>
              <a:rPr lang="en-US">
                <a:solidFill>
                  <a:schemeClr val="accent2"/>
                </a:solidFill>
              </a:rPr>
              <a:t>             </a:t>
            </a:r>
            <a:br>
              <a:rPr lang="en-US">
                <a:solidFill>
                  <a:schemeClr val="accent2"/>
                </a:solidFill>
              </a:rPr>
            </a:br>
            <a:r>
              <a:rPr lang="en-US">
                <a:solidFill>
                  <a:schemeClr val="accent2"/>
                </a:solidFill>
              </a:rPr>
              <a:t> </a:t>
            </a:r>
            <a:r>
              <a:rPr lang="en-US">
                <a:solidFill>
                  <a:schemeClr val="tx1"/>
                </a:solidFill>
              </a:rPr>
              <a:t>अतीमात्रेत उपयोग केल्याने आंत्र दाह होऊन छर्दी, अतिसार</a:t>
            </a:r>
            <a:br>
              <a:rPr lang="en-US">
                <a:solidFill>
                  <a:schemeClr val="tx1"/>
                </a:solidFill>
              </a:rPr>
            </a:br>
            <a:r>
              <a:rPr lang="en-US">
                <a:solidFill>
                  <a:schemeClr val="tx1"/>
                </a:solidFill>
              </a:rPr>
              <a:t> रक्त अतिसार , गळा व अमाशय या ठिकाणी दाह होतो. कारण चित्रक </a:t>
            </a:r>
            <a:br>
              <a:rPr lang="en-US">
                <a:solidFill>
                  <a:schemeClr val="tx1"/>
                </a:solidFill>
              </a:rPr>
            </a:br>
            <a:r>
              <a:rPr lang="en-US">
                <a:solidFill>
                  <a:schemeClr val="tx1"/>
                </a:solidFill>
              </a:rPr>
              <a:t>हे क्षोभकर व</a:t>
            </a:r>
            <a:r>
              <a:rPr lang="en-US" u="sng">
                <a:solidFill>
                  <a:schemeClr val="tx1"/>
                </a:solidFill>
              </a:rPr>
              <a:t> मदकविष आहे.</a:t>
            </a:r>
            <a:endParaRPr lang="en-US"/>
          </a:p>
        </p:txBody>
      </p:sp>
    </p:spTree>
    <p:extLst>
      <p:ext uri="{BB962C8B-B14F-4D97-AF65-F5344CB8AC3E}">
        <p14:creationId xmlns:p14="http://schemas.microsoft.com/office/powerpoint/2010/main" val="3071378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364A2-0507-8445-AA31-4078D99E1F30}"/>
              </a:ext>
            </a:extLst>
          </p:cNvPr>
          <p:cNvSpPr>
            <a:spLocks noGrp="1"/>
          </p:cNvSpPr>
          <p:nvPr>
            <p:ph type="title"/>
          </p:nvPr>
        </p:nvSpPr>
        <p:spPr>
          <a:xfrm>
            <a:off x="282222" y="609599"/>
            <a:ext cx="10196812" cy="5145279"/>
          </a:xfrm>
        </p:spPr>
        <p:txBody>
          <a:bodyPr/>
          <a:lstStyle/>
          <a:p>
            <a:r>
              <a:rPr lang="en-US"/>
              <a:t> चिकिस्ता :-   </a:t>
            </a:r>
            <a:br>
              <a:rPr lang="en-US"/>
            </a:br>
            <a:r>
              <a:rPr lang="en-US"/>
              <a:t>                  </a:t>
            </a:r>
            <a:r>
              <a:rPr lang="en-US">
                <a:solidFill>
                  <a:schemeClr val="tx1"/>
                </a:solidFill>
              </a:rPr>
              <a:t>विष लक्षणाचा उपशमन करण्यासाठी चित्रकाचा
 वापर बंद करून दूध ,तूप लोणी यासारख्या स्निग्ध पदार्थांचे सेवन व  सुवर्ण भस्म घ्यावे. </a:t>
            </a:r>
            <a:br>
              <a:rPr lang="en-US">
                <a:solidFill>
                  <a:schemeClr val="tx1"/>
                </a:solidFill>
              </a:rPr>
            </a:br>
            <a:br>
              <a:rPr lang="en-US">
                <a:solidFill>
                  <a:schemeClr val="tx1"/>
                </a:solidFill>
              </a:rPr>
            </a:br>
            <a:br>
              <a:rPr lang="en-US">
                <a:solidFill>
                  <a:schemeClr val="tx1"/>
                </a:solidFill>
              </a:rPr>
            </a:br>
            <a:r>
              <a:rPr lang="en-US">
                <a:solidFill>
                  <a:schemeClr val="accent2"/>
                </a:solidFill>
              </a:rPr>
              <a:t>मात्रा:- </a:t>
            </a:r>
            <a:r>
              <a:rPr lang="en-US">
                <a:solidFill>
                  <a:schemeClr val="tx1"/>
                </a:solidFill>
              </a:rPr>
              <a:t>    चूर्ण. 0.5  ते  1.5  gm.</a:t>
            </a:r>
            <a:r>
              <a:rPr lang="en-US">
                <a:solidFill>
                  <a:schemeClr val="accent2"/>
                </a:solidFill>
              </a:rPr>
              <a:t>
</a:t>
            </a:r>
          </a:p>
        </p:txBody>
      </p:sp>
    </p:spTree>
    <p:extLst>
      <p:ext uri="{BB962C8B-B14F-4D97-AF65-F5344CB8AC3E}">
        <p14:creationId xmlns:p14="http://schemas.microsoft.com/office/powerpoint/2010/main" val="1770907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D1A24-2596-C949-8050-31AB08247924}"/>
              </a:ext>
            </a:extLst>
          </p:cNvPr>
          <p:cNvSpPr>
            <a:spLocks noGrp="1"/>
          </p:cNvSpPr>
          <p:nvPr>
            <p:ph type="title"/>
          </p:nvPr>
        </p:nvSpPr>
        <p:spPr>
          <a:xfrm>
            <a:off x="677333" y="609600"/>
            <a:ext cx="11175999" cy="4887598"/>
          </a:xfrm>
        </p:spPr>
        <p:txBody>
          <a:bodyPr/>
          <a:lstStyle/>
          <a:p>
            <a:r>
              <a:rPr lang="en-US">
                <a:solidFill>
                  <a:schemeClr val="accent2"/>
                </a:solidFill>
              </a:rPr>
              <a:t>कल्प :- </a:t>
            </a:r>
            <a:br>
              <a:rPr lang="en-US">
                <a:solidFill>
                  <a:schemeClr val="accent2"/>
                </a:solidFill>
              </a:rPr>
            </a:br>
            <a:br>
              <a:rPr lang="en-US">
                <a:solidFill>
                  <a:schemeClr val="accent2"/>
                </a:solidFill>
              </a:rPr>
            </a:br>
            <a:r>
              <a:rPr lang="en-US">
                <a:solidFill>
                  <a:schemeClr val="accent2"/>
                </a:solidFill>
              </a:rPr>
              <a:t>    १. </a:t>
            </a:r>
            <a:r>
              <a:rPr lang="en-US">
                <a:solidFill>
                  <a:srgbClr val="00B0F0"/>
                </a:solidFill>
              </a:rPr>
              <a:t>चित्रकादि गुटिका
    २. चित्रक हरीतकी</a:t>
            </a:r>
            <a:br>
              <a:rPr lang="en-US">
                <a:solidFill>
                  <a:srgbClr val="00B0F0"/>
                </a:solidFill>
              </a:rPr>
            </a:br>
            <a:r>
              <a:rPr lang="en-US">
                <a:solidFill>
                  <a:srgbClr val="00B0F0"/>
                </a:solidFill>
              </a:rPr>
              <a:t>    ३.चित्रक घृत </a:t>
            </a:r>
            <a:br>
              <a:rPr lang="en-US">
                <a:solidFill>
                  <a:srgbClr val="00B0F0"/>
                </a:solidFill>
              </a:rPr>
            </a:br>
            <a:r>
              <a:rPr lang="en-US">
                <a:solidFill>
                  <a:srgbClr val="00B0F0"/>
                </a:solidFill>
              </a:rPr>
              <a:t>    ४. चित्रकादि चुर्ण</a:t>
            </a:r>
            <a:br>
              <a:rPr lang="en-US">
                <a:solidFill>
                  <a:srgbClr val="00B0F0"/>
                </a:solidFill>
              </a:rPr>
            </a:br>
            <a:r>
              <a:rPr lang="en-US">
                <a:solidFill>
                  <a:srgbClr val="00B0F0"/>
                </a:solidFill>
              </a:rPr>
              <a:t>    ५. चित्रक अवलेह
    ६. चित्रक क्वाथ.</a:t>
            </a:r>
            <a:endParaRPr lang="en-US">
              <a:solidFill>
                <a:schemeClr val="accent2"/>
              </a:solidFill>
            </a:endParaRPr>
          </a:p>
        </p:txBody>
      </p:sp>
    </p:spTree>
    <p:extLst>
      <p:ext uri="{BB962C8B-B14F-4D97-AF65-F5344CB8AC3E}">
        <p14:creationId xmlns:p14="http://schemas.microsoft.com/office/powerpoint/2010/main" val="3078880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5B2C4-C52F-A043-AC98-90F7647ACA1B}"/>
              </a:ext>
            </a:extLst>
          </p:cNvPr>
          <p:cNvSpPr>
            <a:spLocks noGrp="1"/>
          </p:cNvSpPr>
          <p:nvPr>
            <p:ph type="title"/>
          </p:nvPr>
        </p:nvSpPr>
        <p:spPr>
          <a:xfrm>
            <a:off x="957101" y="564445"/>
            <a:ext cx="12920870" cy="7350047"/>
          </a:xfrm>
        </p:spPr>
        <p:txBody>
          <a:bodyPr/>
          <a:lstStyle/>
          <a:p>
            <a:r>
              <a:rPr lang="en-US">
                <a:solidFill>
                  <a:srgbClr val="FF0000"/>
                </a:solidFill>
              </a:rPr>
              <a:t>चित्रक: कटुक: पाके वहनिकृत पाचानो लघू: |</a:t>
            </a:r>
            <a:br>
              <a:rPr lang="en-US">
                <a:solidFill>
                  <a:srgbClr val="FF0000"/>
                </a:solidFill>
              </a:rPr>
            </a:br>
            <a:r>
              <a:rPr lang="en-US">
                <a:solidFill>
                  <a:srgbClr val="FF0000"/>
                </a:solidFill>
              </a:rPr>
              <a:t>रुक्षोष्णो ग्रहणीकुस्तशोथार्श:कृमिकासनुत्.   ||</a:t>
            </a:r>
            <a:br>
              <a:rPr lang="en-US">
                <a:solidFill>
                  <a:srgbClr val="FF0000"/>
                </a:solidFill>
              </a:rPr>
            </a:br>
            <a:r>
              <a:rPr lang="en-US">
                <a:solidFill>
                  <a:srgbClr val="FF0000"/>
                </a:solidFill>
              </a:rPr>
              <a:t>                                                                 भा.प्र.</a:t>
            </a:r>
          </a:p>
        </p:txBody>
      </p:sp>
    </p:spTree>
    <p:extLst>
      <p:ext uri="{BB962C8B-B14F-4D97-AF65-F5344CB8AC3E}">
        <p14:creationId xmlns:p14="http://schemas.microsoft.com/office/powerpoint/2010/main" val="807734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D2291-0D9F-1A48-84BB-AB41806CEFF1}"/>
              </a:ext>
            </a:extLst>
          </p:cNvPr>
          <p:cNvSpPr>
            <a:spLocks noGrp="1"/>
          </p:cNvSpPr>
          <p:nvPr>
            <p:ph type="title"/>
          </p:nvPr>
        </p:nvSpPr>
        <p:spPr>
          <a:xfrm>
            <a:off x="677334" y="609599"/>
            <a:ext cx="10881508" cy="5881511"/>
          </a:xfrm>
        </p:spPr>
        <p:txBody>
          <a:bodyPr/>
          <a:lstStyle/>
          <a:p>
            <a:r>
              <a:rPr lang="en-US"/>
              <a:t>आमयिक प्रयोग :--</a:t>
            </a:r>
            <a:br>
              <a:rPr lang="en-US"/>
            </a:br>
            <a:br>
              <a:rPr lang="en-US"/>
            </a:br>
            <a:r>
              <a:rPr lang="en-US"/>
              <a:t>1</a:t>
            </a:r>
            <a:r>
              <a:rPr lang="en-US">
                <a:solidFill>
                  <a:schemeClr val="tx1"/>
                </a:solidFill>
              </a:rPr>
              <a:t>. पामा रोगावर चित्रकाची साल उगाळून लोण्यात खलून लावावी.</a:t>
            </a:r>
            <a:br>
              <a:rPr lang="en-US">
                <a:solidFill>
                  <a:schemeClr val="tx1"/>
                </a:solidFill>
              </a:rPr>
            </a:br>
            <a:br>
              <a:rPr lang="en-US">
                <a:solidFill>
                  <a:schemeClr val="tx1"/>
                </a:solidFill>
              </a:rPr>
            </a:br>
            <a:r>
              <a:rPr lang="en-US">
                <a:solidFill>
                  <a:schemeClr val="tx1"/>
                </a:solidFill>
              </a:rPr>
              <a:t>2.चित्रक घृत, काढा, कल्क   हे शोथ,  उदर, प्लीहावृध्दी ,अर्श ,शुल
    या वर उपयोगी.</a:t>
            </a:r>
            <a:br>
              <a:rPr lang="en-US">
                <a:solidFill>
                  <a:schemeClr val="tx1"/>
                </a:solidFill>
              </a:rPr>
            </a:br>
            <a:br>
              <a:rPr lang="en-US">
                <a:solidFill>
                  <a:schemeClr val="tx1"/>
                </a:solidFill>
              </a:rPr>
            </a:br>
            <a:r>
              <a:rPr lang="en-US">
                <a:solidFill>
                  <a:schemeClr val="tx1"/>
                </a:solidFill>
              </a:rPr>
              <a:t>3 . कफजकासावर चीत्रकादि चूर्ण – चित्रक ,पिंपळी , पिंपळी मुळ,</a:t>
            </a:r>
            <a:br>
              <a:rPr lang="en-US">
                <a:solidFill>
                  <a:schemeClr val="tx1"/>
                </a:solidFill>
              </a:rPr>
            </a:br>
            <a:r>
              <a:rPr lang="en-US">
                <a:solidFill>
                  <a:schemeClr val="tx1"/>
                </a:solidFill>
              </a:rPr>
              <a:t>     समभाग  घेउन मधातून द्यावे.</a:t>
            </a:r>
            <a:br>
              <a:rPr lang="en-US">
                <a:solidFill>
                  <a:schemeClr val="tx1"/>
                </a:solidFill>
              </a:rPr>
            </a:br>
            <a:r>
              <a:rPr lang="en-US">
                <a:solidFill>
                  <a:schemeClr val="tx1"/>
                </a:solidFill>
              </a:rPr>
              <a:t>                   मात्रा –.  1.5 ते. 2 gm.</a:t>
            </a:r>
            <a:endParaRPr lang="en-US"/>
          </a:p>
        </p:txBody>
      </p:sp>
    </p:spTree>
    <p:extLst>
      <p:ext uri="{BB962C8B-B14F-4D97-AF65-F5344CB8AC3E}">
        <p14:creationId xmlns:p14="http://schemas.microsoft.com/office/powerpoint/2010/main" val="1530724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B2D1DA-CD2D-214A-BAC5-4939C1E6E4E9}"/>
              </a:ext>
            </a:extLst>
          </p:cNvPr>
          <p:cNvSpPr>
            <a:spLocks noGrp="1"/>
          </p:cNvSpPr>
          <p:nvPr>
            <p:ph type="title"/>
          </p:nvPr>
        </p:nvSpPr>
        <p:spPr>
          <a:xfrm>
            <a:off x="333758" y="388730"/>
            <a:ext cx="11077835" cy="5807888"/>
          </a:xfrm>
        </p:spPr>
        <p:txBody>
          <a:bodyPr>
            <a:normAutofit fontScale="90000"/>
          </a:bodyPr>
          <a:lstStyle/>
          <a:p>
            <a:r>
              <a:rPr lang="en-US"/>
              <a:t> स्वरूप:-.     </a:t>
            </a:r>
            <a:r>
              <a:rPr lang="en-US">
                <a:solidFill>
                  <a:schemeClr val="tx1"/>
                </a:solidFill>
              </a:rPr>
              <a:t>छोटे, बहुवर्षायू,   .५  ते १ मीटर उंचीचे क्षूप.</a:t>
            </a:r>
            <a:br>
              <a:rPr lang="en-US">
                <a:solidFill>
                  <a:schemeClr val="tx1"/>
                </a:solidFill>
              </a:rPr>
            </a:br>
            <a:br>
              <a:rPr lang="en-US">
                <a:solidFill>
                  <a:schemeClr val="tx1"/>
                </a:solidFill>
              </a:rPr>
            </a:br>
            <a:r>
              <a:rPr lang="en-US">
                <a:solidFill>
                  <a:schemeClr val="tx1"/>
                </a:solidFill>
              </a:rPr>
              <a:t>           १. </a:t>
            </a:r>
            <a:r>
              <a:rPr lang="en-US">
                <a:solidFill>
                  <a:srgbClr val="00B0F0"/>
                </a:solidFill>
              </a:rPr>
              <a:t>पर्ण:     </a:t>
            </a:r>
            <a:r>
              <a:rPr lang="en-US">
                <a:solidFill>
                  <a:schemeClr val="tx1"/>
                </a:solidFill>
              </a:rPr>
              <a:t>अभिमुखी,  8cm लांब,   3cm रुंद .</a:t>
            </a:r>
            <a:br>
              <a:rPr lang="en-US">
                <a:solidFill>
                  <a:schemeClr val="tx1"/>
                </a:solidFill>
              </a:rPr>
            </a:br>
            <a:br>
              <a:rPr lang="en-US">
                <a:solidFill>
                  <a:schemeClr val="tx1"/>
                </a:solidFill>
              </a:rPr>
            </a:br>
            <a:r>
              <a:rPr lang="en-US">
                <a:solidFill>
                  <a:schemeClr val="tx1"/>
                </a:solidFill>
              </a:rPr>
              <a:t>           २.</a:t>
            </a:r>
            <a:r>
              <a:rPr lang="en-US">
                <a:solidFill>
                  <a:srgbClr val="00B0F0"/>
                </a:solidFill>
              </a:rPr>
              <a:t> पुष्प:-    </a:t>
            </a:r>
            <a:r>
              <a:rPr lang="en-US">
                <a:solidFill>
                  <a:schemeClr val="tx1"/>
                </a:solidFill>
              </a:rPr>
              <a:t>10 – 15 cm लांब ,  पांढरे ,गंधरहित.</a:t>
            </a:r>
            <a:br>
              <a:rPr lang="en-US">
                <a:solidFill>
                  <a:schemeClr val="tx1"/>
                </a:solidFill>
              </a:rPr>
            </a:br>
            <a:br>
              <a:rPr lang="en-US">
                <a:solidFill>
                  <a:schemeClr val="tx1"/>
                </a:solidFill>
              </a:rPr>
            </a:br>
            <a:r>
              <a:rPr lang="en-US">
                <a:solidFill>
                  <a:schemeClr val="tx1"/>
                </a:solidFill>
              </a:rPr>
              <a:t>.          ३.</a:t>
            </a:r>
            <a:r>
              <a:rPr lang="en-US">
                <a:solidFill>
                  <a:srgbClr val="00B0F0"/>
                </a:solidFill>
              </a:rPr>
              <a:t> फल:-    </a:t>
            </a:r>
            <a:r>
              <a:rPr lang="en-US">
                <a:solidFill>
                  <a:schemeClr val="tx1"/>
                </a:solidFill>
              </a:rPr>
              <a:t>सतूच्या आकाराचे.</a:t>
            </a:r>
            <a:br>
              <a:rPr lang="en-US">
                <a:solidFill>
                  <a:schemeClr val="tx1"/>
                </a:solidFill>
              </a:rPr>
            </a:br>
            <a:br>
              <a:rPr lang="en-US">
                <a:solidFill>
                  <a:schemeClr val="tx1"/>
                </a:solidFill>
              </a:rPr>
            </a:br>
            <a:r>
              <a:rPr lang="en-US">
                <a:solidFill>
                  <a:schemeClr val="tx1"/>
                </a:solidFill>
              </a:rPr>
              <a:t>            ४.</a:t>
            </a:r>
            <a:r>
              <a:rPr lang="en-US">
                <a:solidFill>
                  <a:srgbClr val="00B0F0"/>
                </a:solidFill>
              </a:rPr>
              <a:t>मुळ:-</a:t>
            </a:r>
            <a:r>
              <a:rPr lang="en-US">
                <a:solidFill>
                  <a:schemeClr val="tx1"/>
                </a:solidFill>
              </a:rPr>
              <a:t>     बोटाएवडे जाड व लांब, तांबूस
 </a:t>
            </a:r>
            <a:br>
              <a:rPr lang="en-US">
                <a:solidFill>
                  <a:schemeClr val="tx1"/>
                </a:solidFill>
              </a:rPr>
            </a:br>
            <a:r>
              <a:rPr lang="en-US">
                <a:solidFill>
                  <a:schemeClr val="tx1"/>
                </a:solidFill>
              </a:rPr>
              <a:t>                           सप्टेंबर ते नव्हेंबर पर्यंत फुले व नंतर फळे येतात.</a:t>
            </a:r>
          </a:p>
        </p:txBody>
      </p:sp>
    </p:spTree>
    <p:extLst>
      <p:ext uri="{BB962C8B-B14F-4D97-AF65-F5344CB8AC3E}">
        <p14:creationId xmlns:p14="http://schemas.microsoft.com/office/powerpoint/2010/main" val="866725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521A-1222-9D46-A65C-3756A8246846}"/>
              </a:ext>
            </a:extLst>
          </p:cNvPr>
          <p:cNvSpPr>
            <a:spLocks noGrp="1"/>
          </p:cNvSpPr>
          <p:nvPr>
            <p:ph type="title"/>
          </p:nvPr>
        </p:nvSpPr>
        <p:spPr>
          <a:xfrm>
            <a:off x="677334" y="609600"/>
            <a:ext cx="11090106" cy="5587018"/>
          </a:xfrm>
        </p:spPr>
        <p:txBody>
          <a:bodyPr/>
          <a:lstStyle/>
          <a:p>
            <a:r>
              <a:rPr lang="en-US"/>
              <a:t> प्रकार :- </a:t>
            </a:r>
            <a:r>
              <a:rPr lang="en-US">
                <a:solidFill>
                  <a:schemeClr val="tx1"/>
                </a:solidFill>
              </a:rPr>
              <a:t> श्वेत व  रक्त .</a:t>
            </a:r>
            <a:br>
              <a:rPr lang="en-US">
                <a:solidFill>
                  <a:schemeClr val="tx1"/>
                </a:solidFill>
              </a:rPr>
            </a:br>
            <a:br>
              <a:rPr lang="en-US">
                <a:solidFill>
                  <a:schemeClr val="tx1"/>
                </a:solidFill>
              </a:rPr>
            </a:br>
            <a:r>
              <a:rPr lang="en-US">
                <a:solidFill>
                  <a:schemeClr val="accent2"/>
                </a:solidFill>
              </a:rPr>
              <a:t>उपयुक्त अंग:- </a:t>
            </a:r>
            <a:r>
              <a:rPr lang="en-US">
                <a:solidFill>
                  <a:schemeClr val="tx1"/>
                </a:solidFill>
              </a:rPr>
              <a:t> मुळ </a:t>
            </a:r>
            <a:br>
              <a:rPr lang="en-US">
                <a:solidFill>
                  <a:schemeClr val="tx1"/>
                </a:solidFill>
              </a:rPr>
            </a:br>
            <a:br>
              <a:rPr lang="en-US">
                <a:solidFill>
                  <a:schemeClr val="tx1"/>
                </a:solidFill>
              </a:rPr>
            </a:br>
            <a:r>
              <a:rPr lang="en-US">
                <a:solidFill>
                  <a:schemeClr val="accent2"/>
                </a:solidFill>
              </a:rPr>
              <a:t>उत्पत्तिस्थान:-  </a:t>
            </a:r>
            <a:r>
              <a:rPr lang="en-US">
                <a:solidFill>
                  <a:schemeClr val="tx1"/>
                </a:solidFill>
              </a:rPr>
              <a:t>बंगाल</a:t>
            </a:r>
            <a:r>
              <a:rPr lang="en-US">
                <a:solidFill>
                  <a:schemeClr val="accent2"/>
                </a:solidFill>
              </a:rPr>
              <a:t> ,</a:t>
            </a:r>
            <a:r>
              <a:rPr lang="en-US">
                <a:solidFill>
                  <a:schemeClr val="tx1"/>
                </a:solidFill>
              </a:rPr>
              <a:t>उत्तर प्रदेश, दक्षिण भारत
</a:t>
            </a:r>
            <a:br>
              <a:rPr lang="en-US">
                <a:solidFill>
                  <a:schemeClr val="tx1"/>
                </a:solidFill>
              </a:rPr>
            </a:br>
            <a:r>
              <a:rPr lang="en-US">
                <a:solidFill>
                  <a:schemeClr val="accent2"/>
                </a:solidFill>
              </a:rPr>
              <a:t>रासायनिक संघटन :-  </a:t>
            </a:r>
            <a:r>
              <a:rPr lang="en-US">
                <a:solidFill>
                  <a:schemeClr val="tx1"/>
                </a:solidFill>
              </a:rPr>
              <a:t> मुळात plumbagin नामक तत्व आहे</a:t>
            </a:r>
            <a:endParaRPr lang="en-US">
              <a:solidFill>
                <a:schemeClr val="accent2"/>
              </a:solidFill>
            </a:endParaRPr>
          </a:p>
        </p:txBody>
      </p:sp>
    </p:spTree>
    <p:extLst>
      <p:ext uri="{BB962C8B-B14F-4D97-AF65-F5344CB8AC3E}">
        <p14:creationId xmlns:p14="http://schemas.microsoft.com/office/powerpoint/2010/main" val="20707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EAC65-4E32-1E4D-A83A-35C8AF59EC12}"/>
              </a:ext>
            </a:extLst>
          </p:cNvPr>
          <p:cNvSpPr>
            <a:spLocks noGrp="1"/>
          </p:cNvSpPr>
          <p:nvPr>
            <p:ph type="title"/>
          </p:nvPr>
        </p:nvSpPr>
        <p:spPr>
          <a:xfrm>
            <a:off x="346030" y="474624"/>
            <a:ext cx="10820154" cy="5182091"/>
          </a:xfrm>
        </p:spPr>
        <p:txBody>
          <a:bodyPr/>
          <a:lstStyle/>
          <a:p>
            <a:r>
              <a:rPr lang="en-US">
                <a:solidFill>
                  <a:schemeClr val="accent2"/>
                </a:solidFill>
              </a:rPr>
              <a:t>गुण:-. </a:t>
            </a:r>
            <a:br>
              <a:rPr lang="en-US">
                <a:solidFill>
                  <a:schemeClr val="accent2"/>
                </a:solidFill>
              </a:rPr>
            </a:br>
            <a:r>
              <a:rPr lang="en-US">
                <a:solidFill>
                  <a:schemeClr val="accent2"/>
                </a:solidFill>
              </a:rPr>
              <a:t>      1</a:t>
            </a:r>
            <a:r>
              <a:rPr lang="en-US">
                <a:solidFill>
                  <a:srgbClr val="00B0F0"/>
                </a:solidFill>
              </a:rPr>
              <a:t> रस:-      </a:t>
            </a:r>
            <a:r>
              <a:rPr lang="en-US">
                <a:solidFill>
                  <a:schemeClr val="tx1"/>
                </a:solidFill>
              </a:rPr>
              <a:t>कटू</a:t>
            </a:r>
            <a:br>
              <a:rPr lang="en-US">
                <a:solidFill>
                  <a:schemeClr val="tx1"/>
                </a:solidFill>
              </a:rPr>
            </a:br>
            <a:r>
              <a:rPr lang="en-US">
                <a:solidFill>
                  <a:schemeClr val="tx1"/>
                </a:solidFill>
              </a:rPr>
              <a:t>       </a:t>
            </a:r>
            <a:br>
              <a:rPr lang="en-US">
                <a:solidFill>
                  <a:schemeClr val="tx1"/>
                </a:solidFill>
              </a:rPr>
            </a:br>
            <a:r>
              <a:rPr lang="en-US">
                <a:solidFill>
                  <a:schemeClr val="tx1"/>
                </a:solidFill>
              </a:rPr>
              <a:t>      २</a:t>
            </a:r>
            <a:r>
              <a:rPr lang="en-US">
                <a:solidFill>
                  <a:srgbClr val="00B0F0"/>
                </a:solidFill>
              </a:rPr>
              <a:t> विपाक:-  </a:t>
            </a:r>
            <a:r>
              <a:rPr lang="en-US">
                <a:solidFill>
                  <a:schemeClr val="tx1"/>
                </a:solidFill>
              </a:rPr>
              <a:t>कटू</a:t>
            </a:r>
            <a:br>
              <a:rPr lang="en-US">
                <a:solidFill>
                  <a:schemeClr val="tx1"/>
                </a:solidFill>
              </a:rPr>
            </a:br>
            <a:br>
              <a:rPr lang="en-US">
                <a:solidFill>
                  <a:schemeClr val="tx1"/>
                </a:solidFill>
              </a:rPr>
            </a:br>
            <a:r>
              <a:rPr lang="en-US">
                <a:solidFill>
                  <a:schemeClr val="tx1"/>
                </a:solidFill>
              </a:rPr>
              <a:t>      ३. </a:t>
            </a:r>
            <a:r>
              <a:rPr lang="en-US">
                <a:solidFill>
                  <a:srgbClr val="00B0F0"/>
                </a:solidFill>
              </a:rPr>
              <a:t>वीर्य:-    </a:t>
            </a:r>
            <a:r>
              <a:rPr lang="en-US">
                <a:solidFill>
                  <a:schemeClr val="tx1"/>
                </a:solidFill>
              </a:rPr>
              <a:t>उष्ण
</a:t>
            </a:r>
            <a:br>
              <a:rPr lang="en-US">
                <a:solidFill>
                  <a:schemeClr val="tx1"/>
                </a:solidFill>
              </a:rPr>
            </a:br>
            <a:r>
              <a:rPr lang="en-US">
                <a:solidFill>
                  <a:schemeClr val="tx1"/>
                </a:solidFill>
              </a:rPr>
              <a:t>      ४. </a:t>
            </a:r>
            <a:r>
              <a:rPr lang="en-US">
                <a:solidFill>
                  <a:srgbClr val="00B0F0"/>
                </a:solidFill>
              </a:rPr>
              <a:t>गुण :-</a:t>
            </a:r>
            <a:r>
              <a:rPr lang="en-US">
                <a:solidFill>
                  <a:schemeClr val="tx1"/>
                </a:solidFill>
              </a:rPr>
              <a:t>    रुक्ष ,  तीक्ष्ण , लघु. </a:t>
            </a:r>
            <a:endParaRPr lang="en-US">
              <a:solidFill>
                <a:srgbClr val="00B0F0"/>
              </a:solidFill>
            </a:endParaRPr>
          </a:p>
        </p:txBody>
      </p:sp>
    </p:spTree>
    <p:extLst>
      <p:ext uri="{BB962C8B-B14F-4D97-AF65-F5344CB8AC3E}">
        <p14:creationId xmlns:p14="http://schemas.microsoft.com/office/powerpoint/2010/main" val="1056780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B6BB0-9F62-D443-92F6-7DDC5AB4B746}"/>
              </a:ext>
            </a:extLst>
          </p:cNvPr>
          <p:cNvSpPr>
            <a:spLocks noGrp="1"/>
          </p:cNvSpPr>
          <p:nvPr>
            <p:ph type="title"/>
          </p:nvPr>
        </p:nvSpPr>
        <p:spPr>
          <a:xfrm>
            <a:off x="527633" y="233140"/>
            <a:ext cx="11090041" cy="6466570"/>
          </a:xfrm>
        </p:spPr>
        <p:txBody>
          <a:bodyPr/>
          <a:lstStyle/>
          <a:p>
            <a:r>
              <a:rPr lang="en-US" u="sng"/>
              <a:t>प्रमुख कार्य आणि उपयोग</a:t>
            </a:r>
            <a:r>
              <a:rPr lang="en-US"/>
              <a:t>:-</a:t>
            </a:r>
            <a:br>
              <a:rPr lang="en-US"/>
            </a:br>
            <a:r>
              <a:rPr lang="en-US"/>
              <a:t>                                      १. </a:t>
            </a:r>
            <a:r>
              <a:rPr lang="en-US">
                <a:solidFill>
                  <a:schemeClr val="tx1"/>
                </a:solidFill>
              </a:rPr>
              <a:t>चित्रक  दिपण, पचन उष्ण, व रुक्ष असल्याने भेडन, लेखन, अर्शोघ्न कार्य करते.</a:t>
            </a:r>
            <a:br>
              <a:rPr lang="en-US">
                <a:solidFill>
                  <a:schemeClr val="tx1"/>
                </a:solidFill>
              </a:rPr>
            </a:br>
            <a:r>
              <a:rPr lang="en-US">
                <a:solidFill>
                  <a:schemeClr val="tx1"/>
                </a:solidFill>
              </a:rPr>
              <a:t>                   </a:t>
            </a:r>
            <a:br>
              <a:rPr lang="en-US">
                <a:solidFill>
                  <a:schemeClr val="tx1"/>
                </a:solidFill>
              </a:rPr>
            </a:br>
            <a:r>
              <a:rPr lang="en-US">
                <a:solidFill>
                  <a:schemeClr val="tx1"/>
                </a:solidFill>
              </a:rPr>
              <a:t>                                     २</a:t>
            </a:r>
            <a:r>
              <a:rPr lang="en-US">
                <a:solidFill>
                  <a:schemeClr val="accent2"/>
                </a:solidFill>
              </a:rPr>
              <a:t>.</a:t>
            </a:r>
            <a:r>
              <a:rPr lang="en-US">
                <a:solidFill>
                  <a:schemeClr val="tx1"/>
                </a:solidFill>
              </a:rPr>
              <a:t> त्यामुळे क्लेदक कफाचा नाश होऊन पाचक पित्ताचे उदिकरण होते.</a:t>
            </a:r>
            <a:br>
              <a:rPr lang="en-US">
                <a:solidFill>
                  <a:schemeClr val="tx1"/>
                </a:solidFill>
              </a:rPr>
            </a:br>
            <a:br>
              <a:rPr lang="en-US" u="sng">
                <a:solidFill>
                  <a:schemeClr val="tx1"/>
                </a:solidFill>
              </a:rPr>
            </a:br>
            <a:r>
              <a:rPr lang="en-US" u="sng">
                <a:solidFill>
                  <a:schemeClr val="accent2"/>
                </a:solidFill>
              </a:rPr>
              <a:t>दोषघ्नता</a:t>
            </a:r>
            <a:r>
              <a:rPr lang="en-US">
                <a:solidFill>
                  <a:schemeClr val="accent2"/>
                </a:solidFill>
              </a:rPr>
              <a:t>:-         </a:t>
            </a:r>
            <a:r>
              <a:rPr lang="en-US">
                <a:solidFill>
                  <a:schemeClr val="tx1"/>
                </a:solidFill>
              </a:rPr>
              <a:t>सर्व गुनांनी कफ घ्न , उष्ण वीर्य असल्याने  वात घ्न ,                        पित्तप्रकोपी आहे.</a:t>
            </a:r>
            <a:endParaRPr lang="en-US"/>
          </a:p>
        </p:txBody>
      </p:sp>
    </p:spTree>
    <p:extLst>
      <p:ext uri="{BB962C8B-B14F-4D97-AF65-F5344CB8AC3E}">
        <p14:creationId xmlns:p14="http://schemas.microsoft.com/office/powerpoint/2010/main" val="957173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D88DE-7241-C144-83F9-D3168CFC6BB5}"/>
              </a:ext>
            </a:extLst>
          </p:cNvPr>
          <p:cNvSpPr>
            <a:spLocks noGrp="1"/>
          </p:cNvSpPr>
          <p:nvPr>
            <p:ph type="title"/>
          </p:nvPr>
        </p:nvSpPr>
        <p:spPr>
          <a:xfrm>
            <a:off x="0" y="195715"/>
            <a:ext cx="11497488" cy="6466570"/>
          </a:xfrm>
        </p:spPr>
        <p:txBody>
          <a:bodyPr/>
          <a:lstStyle/>
          <a:p>
            <a:r>
              <a:rPr lang="en-US">
                <a:solidFill>
                  <a:schemeClr val="accent2"/>
                </a:solidFill>
              </a:rPr>
              <a:t>स्थानिन:- </a:t>
            </a:r>
            <a:br>
              <a:rPr lang="en-US">
                <a:solidFill>
                  <a:schemeClr val="accent2"/>
                </a:solidFill>
              </a:rPr>
            </a:br>
            <a:r>
              <a:rPr lang="en-US">
                <a:solidFill>
                  <a:schemeClr val="accent2"/>
                </a:solidFill>
              </a:rPr>
              <a:t>               </a:t>
            </a:r>
            <a:r>
              <a:rPr lang="en-US">
                <a:solidFill>
                  <a:schemeClr val="tx1"/>
                </a:solidFill>
              </a:rPr>
              <a:t> तीक्ष्ण, उष्ण असल्याने लेखन व विस्फोट जनक</a:t>
            </a:r>
            <a:r>
              <a:rPr lang="en-US">
                <a:solidFill>
                  <a:schemeClr val="accent2"/>
                </a:solidFill>
              </a:rPr>
              <a:t>.</a:t>
            </a:r>
            <a:br>
              <a:rPr lang="en-US">
                <a:solidFill>
                  <a:schemeClr val="accent2"/>
                </a:solidFill>
              </a:rPr>
            </a:br>
            <a:br>
              <a:rPr lang="en-US">
                <a:solidFill>
                  <a:schemeClr val="accent2"/>
                </a:solidFill>
              </a:rPr>
            </a:br>
            <a:r>
              <a:rPr lang="en-US">
                <a:solidFill>
                  <a:schemeClr val="accent2"/>
                </a:solidFill>
              </a:rPr>
              <a:t>              </a:t>
            </a:r>
            <a:r>
              <a:rPr lang="en-US">
                <a:solidFill>
                  <a:schemeClr val="tx1"/>
                </a:solidFill>
              </a:rPr>
              <a:t>  श्लीपद, शोथ, श्वीत्र , इ. त्वचा विकार मधे चित्रकाचा लेप द्याव.</a:t>
            </a:r>
            <a:br>
              <a:rPr lang="en-US">
                <a:solidFill>
                  <a:schemeClr val="tx1"/>
                </a:solidFill>
              </a:rPr>
            </a:br>
            <a:r>
              <a:rPr lang="en-US">
                <a:solidFill>
                  <a:schemeClr val="tx1"/>
                </a:solidFill>
              </a:rPr>
              <a:t>             </a:t>
            </a:r>
            <a:br>
              <a:rPr lang="en-US">
                <a:solidFill>
                  <a:schemeClr val="tx1"/>
                </a:solidFill>
              </a:rPr>
            </a:br>
            <a:r>
              <a:rPr lang="en-US">
                <a:solidFill>
                  <a:schemeClr val="tx1"/>
                </a:solidFill>
              </a:rPr>
              <a:t>                 आमवातत सांदयावर लेप करावा.</a:t>
            </a:r>
          </a:p>
        </p:txBody>
      </p:sp>
    </p:spTree>
    <p:extLst>
      <p:ext uri="{BB962C8B-B14F-4D97-AF65-F5344CB8AC3E}">
        <p14:creationId xmlns:p14="http://schemas.microsoft.com/office/powerpoint/2010/main" val="924364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85E1E-3C4F-4840-B42C-6DE21303E035}"/>
              </a:ext>
            </a:extLst>
          </p:cNvPr>
          <p:cNvSpPr>
            <a:spLocks noGrp="1"/>
          </p:cNvSpPr>
          <p:nvPr>
            <p:ph type="title"/>
          </p:nvPr>
        </p:nvSpPr>
        <p:spPr>
          <a:xfrm>
            <a:off x="500637" y="525056"/>
            <a:ext cx="11190725" cy="5807888"/>
          </a:xfrm>
        </p:spPr>
        <p:txBody>
          <a:bodyPr/>
          <a:lstStyle/>
          <a:p>
            <a:r>
              <a:rPr lang="en-US" b="1" i="1" u="sng">
                <a:solidFill>
                  <a:schemeClr val="accent2"/>
                </a:solidFill>
              </a:rPr>
              <a:t>अभ्यंकर. </a:t>
            </a:r>
            <a:r>
              <a:rPr lang="en-US"/>
              <a:t>:-</a:t>
            </a:r>
            <a:br>
              <a:rPr lang="en-US"/>
            </a:br>
            <a:r>
              <a:rPr lang="en-US"/>
              <a:t>                   १ अन्न व पुरीषवह :-  </a:t>
            </a:r>
            <a:r>
              <a:rPr lang="en-US">
                <a:solidFill>
                  <a:schemeClr val="tx1"/>
                </a:solidFill>
              </a:rPr>
              <a:t>चित्रक दिपन , पाचन, उष्ण ,रुक्ष असल्याने लेखन, भेदन, तृप्ति घ्न आणि अर्शो घ्न  कार्य करते.</a:t>
            </a:r>
            <a:br>
              <a:rPr lang="en-US">
                <a:solidFill>
                  <a:schemeClr val="tx1"/>
                </a:solidFill>
              </a:rPr>
            </a:br>
            <a:r>
              <a:rPr lang="en-US">
                <a:solidFill>
                  <a:schemeClr val="tx1"/>
                </a:solidFill>
              </a:rPr>
              <a:t>                   चित्रक याच्या उष्ण तीक्ष्ण गुणांनी अमशयसस्थ प्रकुपित </a:t>
            </a:r>
            <a:br>
              <a:rPr lang="en-US">
                <a:solidFill>
                  <a:schemeClr val="tx1"/>
                </a:solidFill>
              </a:rPr>
            </a:br>
            <a:r>
              <a:rPr lang="en-US">
                <a:solidFill>
                  <a:schemeClr val="tx1"/>
                </a:solidFill>
              </a:rPr>
              <a:t>क्लेदक कफाचा नाश होतो. त्या स्थानात रक्तसंचय होऊन  पाचक पित्ताचे उदिकरान होते.</a:t>
            </a:r>
            <a:br>
              <a:rPr lang="en-US">
                <a:solidFill>
                  <a:schemeClr val="tx1"/>
                </a:solidFill>
              </a:rPr>
            </a:br>
            <a:br>
              <a:rPr lang="en-US">
                <a:solidFill>
                  <a:schemeClr val="tx1"/>
                </a:solidFill>
              </a:rPr>
            </a:br>
            <a:r>
              <a:rPr lang="en-US">
                <a:solidFill>
                  <a:schemeClr val="tx1"/>
                </a:solidFill>
              </a:rPr>
              <a:t>                   2</a:t>
            </a:r>
            <a:r>
              <a:rPr lang="en-US">
                <a:solidFill>
                  <a:schemeClr val="accent2"/>
                </a:solidFill>
              </a:rPr>
              <a:t> .रसरक्तवह  :- 1. </a:t>
            </a:r>
            <a:r>
              <a:rPr lang="en-US">
                <a:solidFill>
                  <a:schemeClr val="tx1"/>
                </a:solidFill>
              </a:rPr>
              <a:t>उष्ण व तीक्ष्ण असल्याने रक्तपित्त प्रकोप आहे. </a:t>
            </a:r>
            <a:br>
              <a:rPr lang="en-US">
                <a:solidFill>
                  <a:schemeClr val="tx1"/>
                </a:solidFill>
              </a:rPr>
            </a:br>
            <a:r>
              <a:rPr lang="en-US">
                <a:solidFill>
                  <a:schemeClr val="tx1"/>
                </a:solidFill>
              </a:rPr>
              <a:t>                                       2. यकृत ,प्लीहा आणि गुद शोथात उपयोगी.</a:t>
            </a:r>
            <a:endParaRPr lang="en-US"/>
          </a:p>
        </p:txBody>
      </p:sp>
    </p:spTree>
    <p:extLst>
      <p:ext uri="{BB962C8B-B14F-4D97-AF65-F5344CB8AC3E}">
        <p14:creationId xmlns:p14="http://schemas.microsoft.com/office/powerpoint/2010/main" val="4098967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2EB6F-4477-B04E-9984-C524F86FD07C}"/>
              </a:ext>
            </a:extLst>
          </p:cNvPr>
          <p:cNvSpPr>
            <a:spLocks noGrp="1"/>
          </p:cNvSpPr>
          <p:nvPr>
            <p:ph type="title"/>
          </p:nvPr>
        </p:nvSpPr>
        <p:spPr>
          <a:xfrm>
            <a:off x="652792" y="388729"/>
            <a:ext cx="10991941" cy="5967406"/>
          </a:xfrm>
        </p:spPr>
        <p:txBody>
          <a:bodyPr/>
          <a:lstStyle/>
          <a:p>
            <a:r>
              <a:rPr lang="en-US"/>
              <a:t> 3. प्राणवह. :-    </a:t>
            </a:r>
            <a:r>
              <a:rPr lang="en-US">
                <a:solidFill>
                  <a:schemeClr val="tx1"/>
                </a:solidFill>
              </a:rPr>
              <a:t>कटू रसत्मक, कटू विपकी, उष्ण,  तीक्ष्ण, असल्याने
</a:t>
            </a:r>
            <a:br>
              <a:rPr lang="en-US">
                <a:solidFill>
                  <a:schemeClr val="tx1"/>
                </a:solidFill>
              </a:rPr>
            </a:br>
            <a:r>
              <a:rPr lang="en-US">
                <a:solidFill>
                  <a:schemeClr val="tx1"/>
                </a:solidFill>
              </a:rPr>
              <a:t> कफघ्न  असून कफविलयन व छेदन करून प्राणाचे अनुलोम घडू उन
</a:t>
            </a:r>
            <a:br>
              <a:rPr lang="en-US">
                <a:solidFill>
                  <a:schemeClr val="tx1"/>
                </a:solidFill>
              </a:rPr>
            </a:br>
            <a:r>
              <a:rPr lang="en-US">
                <a:solidFill>
                  <a:schemeClr val="tx1"/>
                </a:solidFill>
              </a:rPr>
              <a:t> अनित असल्याने कास यामधे वापरावा.</a:t>
            </a:r>
            <a:br>
              <a:rPr lang="en-US">
                <a:solidFill>
                  <a:schemeClr val="tx1"/>
                </a:solidFill>
              </a:rPr>
            </a:br>
            <a:br>
              <a:rPr lang="en-US">
                <a:solidFill>
                  <a:schemeClr val="tx1"/>
                </a:solidFill>
              </a:rPr>
            </a:br>
            <a:br>
              <a:rPr lang="en-US">
                <a:solidFill>
                  <a:schemeClr val="tx1"/>
                </a:solidFill>
              </a:rPr>
            </a:br>
            <a:r>
              <a:rPr lang="en-US"/>
              <a:t>4. मांसवह  :-  </a:t>
            </a:r>
            <a:r>
              <a:rPr lang="en-US">
                <a:solidFill>
                  <a:schemeClr val="tx1"/>
                </a:solidFill>
              </a:rPr>
              <a:t>वातज  कफज कुष्ठ  यामधे उपयोगी , </a:t>
            </a:r>
            <a:endParaRPr lang="en-US"/>
          </a:p>
        </p:txBody>
      </p:sp>
    </p:spTree>
    <p:extLst>
      <p:ext uri="{BB962C8B-B14F-4D97-AF65-F5344CB8AC3E}">
        <p14:creationId xmlns:p14="http://schemas.microsoft.com/office/powerpoint/2010/main" val="2884376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128F-01C7-CA4A-BB9A-BAED99E573FD}"/>
              </a:ext>
            </a:extLst>
          </p:cNvPr>
          <p:cNvSpPr>
            <a:spLocks noGrp="1"/>
          </p:cNvSpPr>
          <p:nvPr>
            <p:ph type="title"/>
          </p:nvPr>
        </p:nvSpPr>
        <p:spPr>
          <a:xfrm>
            <a:off x="269952" y="364188"/>
            <a:ext cx="11595653" cy="5967405"/>
          </a:xfrm>
        </p:spPr>
        <p:txBody>
          <a:bodyPr/>
          <a:lstStyle/>
          <a:p>
            <a:r>
              <a:rPr lang="en-US"/>
              <a:t> मज्जावह :-- </a:t>
            </a:r>
            <a:br>
              <a:rPr lang="en-US"/>
            </a:br>
            <a:r>
              <a:rPr lang="en-US"/>
              <a:t>                  </a:t>
            </a:r>
            <a:r>
              <a:rPr lang="en-US">
                <a:solidFill>
                  <a:schemeClr val="tx1"/>
                </a:solidFill>
              </a:rPr>
              <a:t>अल्प प्रमाणात वातवाहिण्याना उत्तेजक असल्याने वात वाहिन्यांच्या दौर्बल्यात व  वातव्याधित वापर करावा.</a:t>
            </a:r>
            <a:br>
              <a:rPr lang="en-US">
                <a:solidFill>
                  <a:schemeClr val="tx1"/>
                </a:solidFill>
              </a:rPr>
            </a:br>
            <a:br>
              <a:rPr lang="en-US">
                <a:solidFill>
                  <a:schemeClr val="tx1"/>
                </a:solidFill>
              </a:rPr>
            </a:br>
            <a:r>
              <a:rPr lang="en-US">
                <a:solidFill>
                  <a:schemeClr val="accent2"/>
                </a:solidFill>
              </a:rPr>
              <a:t>शुक्रार्तववह :- </a:t>
            </a:r>
            <a:r>
              <a:rPr lang="en-US">
                <a:solidFill>
                  <a:schemeClr val="tx1"/>
                </a:solidFill>
              </a:rPr>
              <a:t> </a:t>
            </a:r>
            <a:br>
              <a:rPr lang="en-US">
                <a:solidFill>
                  <a:schemeClr val="tx1"/>
                </a:solidFill>
              </a:rPr>
            </a:br>
            <a:r>
              <a:rPr lang="en-US">
                <a:solidFill>
                  <a:schemeClr val="tx1"/>
                </a:solidFill>
              </a:rPr>
              <a:t>                उष्ण विर्य असल्याने कामोत्तेजक व वाजीकरण.</a:t>
            </a:r>
            <a:br>
              <a:rPr lang="en-US">
                <a:solidFill>
                  <a:schemeClr val="tx1"/>
                </a:solidFill>
              </a:rPr>
            </a:br>
            <a:r>
              <a:rPr lang="en-US">
                <a:solidFill>
                  <a:schemeClr val="tx1"/>
                </a:solidFill>
              </a:rPr>
              <a:t>               </a:t>
            </a:r>
            <a:br>
              <a:rPr lang="en-US">
                <a:solidFill>
                  <a:schemeClr val="tx1"/>
                </a:solidFill>
              </a:rPr>
            </a:br>
            <a:r>
              <a:rPr lang="en-US">
                <a:solidFill>
                  <a:schemeClr val="tx1"/>
                </a:solidFill>
              </a:rPr>
              <a:t>             तीव्र गर्भाशयसंकोचक व गर्भसा्रवकर आहे    </a:t>
            </a:r>
            <a:endParaRPr lang="en-US"/>
          </a:p>
        </p:txBody>
      </p:sp>
    </p:spTree>
    <p:extLst>
      <p:ext uri="{BB962C8B-B14F-4D97-AF65-F5344CB8AC3E}">
        <p14:creationId xmlns:p14="http://schemas.microsoft.com/office/powerpoint/2010/main" val="38517571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 चित्रक **</vt:lpstr>
      <vt:lpstr> स्वरूप:-.     छोटे, बहुवर्षायू,   .५  ते १ मीटर उंचीचे क्षूप.             १. पर्ण:     अभिमुखी,  8cm लांब,   3cm रुंद .             २. पुष्प:-    10 – 15 cm लांब ,  पांढरे ,गंधरहित.  .          ३. फल:-    सतूच्या आकाराचे.              ४.मुळ:-     बोटाएवडे जाड व लांब, तांबूस
                             सप्टेंबर ते नव्हेंबर पर्यंत फुले व नंतर फळे येतात.</vt:lpstr>
      <vt:lpstr> प्रकार :-  श्वेत व  रक्त .  उपयुक्त अंग:-  मुळ   उत्पत्तिस्थान:-  बंगाल ,उत्तर प्रदेश, दक्षिण भारत
 रासायनिक संघटन :-   मुळात plumbagin नामक तत्व आहे</vt:lpstr>
      <vt:lpstr>गुण:-.        1 रस:-      कटू               २ विपाक:-  कटू        ३. वीर्य:-    उष्ण
       ४. गुण :-    रुक्ष ,  तीक्ष्ण , लघु. </vt:lpstr>
      <vt:lpstr>प्रमुख कार्य आणि उपयोग:-                                       १. चित्रक  दिपण, पचन उष्ण, व रुक्ष असल्याने भेडन, लेखन, अर्शोघ्न कार्य करते.                                                          २. त्यामुळे क्लेदक कफाचा नाश होऊन पाचक पित्ताचे उदिकरण होते.  दोषघ्नता:-         सर्व गुनांनी कफ घ्न , उष्ण वीर्य असल्याने  वात घ्न ,                        पित्तप्रकोपी आहे.</vt:lpstr>
      <vt:lpstr>स्थानिन:-                  तीक्ष्ण, उष्ण असल्याने लेखन व विस्फोट जनक.                  श्लीपद, शोथ, श्वीत्र , इ. त्वचा विकार मधे चित्रकाचा लेप द्याव.                                आमवातत सांदयावर लेप करावा.</vt:lpstr>
      <vt:lpstr>अभ्यंकर. :-                    १ अन्न व पुरीषवह :-  चित्रक दिपन , पाचन, उष्ण ,रुक्ष असल्याने लेखन, भेदन, तृप्ति घ्न आणि अर्शो घ्न  कार्य करते.                    चित्रक याच्या उष्ण तीक्ष्ण गुणांनी अमशयसस्थ प्रकुपित  क्लेदक कफाचा नाश होतो. त्या स्थानात रक्तसंचय होऊन  पाचक पित्ताचे उदिकरान होते.                     2 .रसरक्तवह  :- 1. उष्ण व तीक्ष्ण असल्याने रक्तपित्त प्रकोप आहे.                                         2. यकृत ,प्लीहा आणि गुद शोथात उपयोगी.</vt:lpstr>
      <vt:lpstr> 3. प्राणवह. :-    कटू रसत्मक, कटू विपकी, उष्ण,  तीक्ष्ण, असल्याने
  कफघ्न  असून कफविलयन व छेदन करून प्राणाचे अनुलोम घडू उन
  अनित असल्याने कास यामधे वापरावा.   4. मांसवह  :-  वातज  कफज कुष्ठ  यामधे उपयोगी , </vt:lpstr>
      <vt:lpstr> मज्जावह :--                    अल्प प्रमाणात वातवाहिण्याना उत्तेजक असल्याने वात वाहिन्यांच्या दौर्बल्यात व  वातव्याधित वापर करावा.  शुक्रार्तववह :-                   उष्ण विर्य असल्याने कामोत्तेजक व वाजीकरण.                              तीव्र गर्भाशयसंकोचक व गर्भसा्रवकर आहे    </vt:lpstr>
      <vt:lpstr>रसायण :-             ज्वरोत्तर दौर्बल्यात चित्रकचा कटूपोस्टिक  म्हणुन चांगला               उपयोग.  दुष्परिणाम व विषलकक्षणे  :-                  अतीमात्रेत उपयोग केल्याने आंत्र दाह होऊन छर्दी, अतिसार  रक्त अतिसार , गळा व अमाशय या ठिकाणी दाह होतो. कारण चित्रक  हे क्षोभकर व मदकविष आहे.</vt:lpstr>
      <vt:lpstr> चिकिस्ता :-                      विष लक्षणाचा उपशमन करण्यासाठी चित्रकाचा
 वापर बंद करून दूध ,तूप लोणी यासारख्या स्निग्ध पदार्थांचे सेवन व  सुवर्ण भस्म घ्यावे.    मात्रा:-     चूर्ण. 0.5  ते  1.5  gm.
</vt:lpstr>
      <vt:lpstr>कल्प :-       १. चित्रकादि गुटिका
    २. चित्रक हरीतकी     ३.चित्रक घृत      ४. चित्रकादि चुर्ण     ५. चित्रक अवलेह
    ६. चित्रक क्वाथ.</vt:lpstr>
      <vt:lpstr>चित्रक: कटुक: पाके वहनिकृत पाचानो लघू: | रुक्षोष्णो ग्रहणीकुस्तशोथार्श:कृमिकासनुत्.   ||                                                                  भा.प्र.</vt:lpstr>
      <vt:lpstr>आमयिक प्रयोग :--  1. पामा रोगावर चित्रकाची साल उगाळून लोण्यात खलून लावावी.  2.चित्रक घृत, काढा, कल्क   हे शोथ,  उदर, प्लीहावृध्दी ,अर्श ,शुल
    या वर उपयोगी.  3 . कफजकासावर चीत्रकादि चूर्ण – चित्रक ,पिंपळी , पिंपळी मुळ,      समभाग  घेउन मधातून द्यावे.                    मात्रा –.  1.5 ते. 2 gm.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चित्रक **</dc:title>
  <dc:creator>Unknown User</dc:creator>
  <cp:lastModifiedBy>Unknown User</cp:lastModifiedBy>
  <cp:revision>2</cp:revision>
  <dcterms:created xsi:type="dcterms:W3CDTF">2021-06-05T00:29:04Z</dcterms:created>
  <dcterms:modified xsi:type="dcterms:W3CDTF">2021-06-05T04:44:53Z</dcterms:modified>
</cp:coreProperties>
</file>