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8" r:id="rId9"/>
    <p:sldId id="269" r:id="rId10"/>
    <p:sldId id="270" r:id="rId11"/>
    <p:sldId id="271" r:id="rId12"/>
    <p:sldId id="267" r:id="rId13"/>
    <p:sldId id="272" r:id="rId14"/>
    <p:sldId id="273" r:id="rId15"/>
    <p:sldId id="275" r:id="rId16"/>
    <p:sldId id="276" r:id="rId17"/>
    <p:sldId id="274" r:id="rId18"/>
    <p:sldId id="277" r:id="rId19"/>
    <p:sldId id="278" r:id="rId20"/>
    <p:sldId id="279" r:id="rId21"/>
    <p:sldId id="280" r:id="rId22"/>
    <p:sldId id="281" r:id="rId23"/>
    <p:sldId id="282" r:id="rId24"/>
    <p:sldId id="284" r:id="rId25"/>
    <p:sldId id="285" r:id="rId26"/>
    <p:sldId id="283"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ink/ink1.xml><?xml version="1.0" encoding="utf-8"?>
<inkml:ink xmlns:inkml="http://www.w3.org/2003/InkML">
  <inkml:definitions>
    <inkml:context xml:id="ctx0">
      <inkml:inkSource xml:id="inkSrc0">
        <inkml:traceFormat>
          <inkml:channel name="X" type="integer" min="-10000" max="10000" units="dev"/>
          <inkml:channel name="Y" type="integer" min="-10000" max="10000" units="dev"/>
          <inkml:channel name="F" type="integer" max="255" units="dev"/>
          <inkml:channel name="T" type="integer" units="dev"/>
        </inkml:traceFormat>
        <inkml:channelProperties>
          <inkml:channelProperty channel="X" name="resolution" value="1" units="1/dev"/>
          <inkml:channelProperty channel="Y" name="resolution" value="1" units="1/dev"/>
          <inkml:channelProperty channel="F" name="resolution" value="1" units="1/dev"/>
          <inkml:channelProperty channel="T" name="resolution" value="0" units="1/dev"/>
        </inkml:channelProperties>
      </inkml:inkSource>
      <inkml:timestamp xml:id="ts0" timeString="2020-06-19T02:25:58.972"/>
    </inkml:context>
    <inkml:brush xml:id="br0">
      <inkml:brushProperty name="width" value="0.05292" units="cm"/>
      <inkml:brushProperty name="height" value="0.05292" units="cm"/>
      <inkml:brushProperty name="color" value="#57D200"/>
      <inkml:brushProperty name="antiAliased" value="0"/>
    </inkml:brush>
  </inkml:definitions>
  <inkml:trace contextRef="#ctx0" brushRef="#br0">28891 8203 255 0,'28'26'0'0,"-2"-26"0"0,-26 51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59B2-94C2-4C47-94DF-0C8FE81E4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FEF029-2A0D-C64E-8B81-AD986D91B3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B16F6A-3DC7-2A41-9B83-C621FE2FDE18}"/>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5" name="Footer Placeholder 4">
            <a:extLst>
              <a:ext uri="{FF2B5EF4-FFF2-40B4-BE49-F238E27FC236}">
                <a16:creationId xmlns:a16="http://schemas.microsoft.com/office/drawing/2014/main" id="{41F73902-51EC-D54B-A41F-22AD2204C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B60FE-519D-EA4B-8E38-A7F6B99C4B38}"/>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246932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4058E-6D5F-744E-B07D-BB63323945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736CFF-4A2A-ED41-975B-66459EC9F6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63120-B66C-AE49-9EA1-9C97C29B0FDA}"/>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5" name="Footer Placeholder 4">
            <a:extLst>
              <a:ext uri="{FF2B5EF4-FFF2-40B4-BE49-F238E27FC236}">
                <a16:creationId xmlns:a16="http://schemas.microsoft.com/office/drawing/2014/main" id="{021E7112-3701-6F40-8C2B-AE031C96D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6C7A8-FA37-3441-A723-26C2DAF6E94C}"/>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82632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E54A3-145D-754A-BFEB-82F9F8B120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88CB1F-2145-7C47-8FCB-28B3DBDD1A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07E2A-C7CA-B947-9D38-39ABA4ECB320}"/>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5" name="Footer Placeholder 4">
            <a:extLst>
              <a:ext uri="{FF2B5EF4-FFF2-40B4-BE49-F238E27FC236}">
                <a16:creationId xmlns:a16="http://schemas.microsoft.com/office/drawing/2014/main" id="{F1DED362-01A1-BC48-9B2C-FE7CF143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EB8C6-AE21-6F4F-BFFB-09399974AB20}"/>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122341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8253F-696D-ED45-9068-EBE9D2403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03AF2-3ED7-BA41-8CA0-1024B5A963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D58C0-5F61-6D46-9795-70A52A668085}"/>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5" name="Footer Placeholder 4">
            <a:extLst>
              <a:ext uri="{FF2B5EF4-FFF2-40B4-BE49-F238E27FC236}">
                <a16:creationId xmlns:a16="http://schemas.microsoft.com/office/drawing/2014/main" id="{9EA5604F-1AF1-304E-B6FB-A75EC2E57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698DF-B09C-6245-81FC-2D646C617F86}"/>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316094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B536-453A-C74B-9128-2F5653AC9D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9CEACE-4DDD-5240-9EE0-7DA50E38E5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8F72BC-B008-DF4A-B370-AA53E8ED0299}"/>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5" name="Footer Placeholder 4">
            <a:extLst>
              <a:ext uri="{FF2B5EF4-FFF2-40B4-BE49-F238E27FC236}">
                <a16:creationId xmlns:a16="http://schemas.microsoft.com/office/drawing/2014/main" id="{E9BDE4AA-206D-E645-9D81-EA07D5A5F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6B4728-7FDE-5940-B7AD-1238B826BA9D}"/>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228388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D8E4-FB33-294A-944D-B24491BAFF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ACCF76-3FAA-394C-BE2C-CD19FC673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C7778F-4F03-B04B-8D4A-8A28F32CA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AD789F-115C-BB4A-B626-3A2458580A71}"/>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6" name="Footer Placeholder 5">
            <a:extLst>
              <a:ext uri="{FF2B5EF4-FFF2-40B4-BE49-F238E27FC236}">
                <a16:creationId xmlns:a16="http://schemas.microsoft.com/office/drawing/2014/main" id="{F470EE6A-EB44-F444-9E3A-2D89A51C27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1E4FB-6E4C-F044-A537-3B9082FEEE0B}"/>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341024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EC97-07C3-9A4E-A8F4-4F79E17E12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2AA250-B058-B243-882F-5C9B4E6DE2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07B4D9-980C-5D43-B209-096DBC646E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DE9BF7-FFE4-C443-A41B-B08A48B16B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8C2ECF-3AA1-7E43-A465-7042E3D431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DA3707-E121-F64E-B9DD-5B562E10103F}"/>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8" name="Footer Placeholder 7">
            <a:extLst>
              <a:ext uri="{FF2B5EF4-FFF2-40B4-BE49-F238E27FC236}">
                <a16:creationId xmlns:a16="http://schemas.microsoft.com/office/drawing/2014/main" id="{C19C20AE-C19A-314B-8B8A-3F8D45C6D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EB58CD-B298-F242-AC75-32A36C6E305D}"/>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4198964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1A6F-91EB-0844-AA6D-1B767F3C70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C8FFB1-D253-604C-BACE-9D9B22C10369}"/>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4" name="Footer Placeholder 3">
            <a:extLst>
              <a:ext uri="{FF2B5EF4-FFF2-40B4-BE49-F238E27FC236}">
                <a16:creationId xmlns:a16="http://schemas.microsoft.com/office/drawing/2014/main" id="{3CBC17AD-B15E-0447-9E47-379FBC4389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4D23F0-8A59-6D49-B75D-C15FD021731D}"/>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212649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D2D793-E396-7443-AAB9-AA0F299AD186}"/>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3" name="Footer Placeholder 2">
            <a:extLst>
              <a:ext uri="{FF2B5EF4-FFF2-40B4-BE49-F238E27FC236}">
                <a16:creationId xmlns:a16="http://schemas.microsoft.com/office/drawing/2014/main" id="{09C8A83A-950A-194B-989E-34D5B5B92D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C6C70F-4CFA-4A4E-96F9-B5F20230625E}"/>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113544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91F32-BD63-254A-BA87-C0681C1EDD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9738D3-7393-D641-B4B1-33140BC1ED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D3D809-E65F-E546-A05E-B5DD3A101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53B3F-A7E2-1142-9E3D-8BCF28C104D0}"/>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6" name="Footer Placeholder 5">
            <a:extLst>
              <a:ext uri="{FF2B5EF4-FFF2-40B4-BE49-F238E27FC236}">
                <a16:creationId xmlns:a16="http://schemas.microsoft.com/office/drawing/2014/main" id="{1462205D-BDE0-7D4F-8478-6000A61E9B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9C3B72-B29C-EF43-93A1-4DC595B53F99}"/>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170335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C429B-16BA-4C45-9226-8C7DEAEA5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91E25D-C445-EA42-8209-42495586A0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561DCF-EABD-2542-9AB6-E166C268B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C59625-DF9F-BD4D-AE98-C763A39DC79E}"/>
              </a:ext>
            </a:extLst>
          </p:cNvPr>
          <p:cNvSpPr>
            <a:spLocks noGrp="1"/>
          </p:cNvSpPr>
          <p:nvPr>
            <p:ph type="dt" sz="half" idx="10"/>
          </p:nvPr>
        </p:nvSpPr>
        <p:spPr/>
        <p:txBody>
          <a:bodyPr/>
          <a:lstStyle/>
          <a:p>
            <a:fld id="{9B3E9FE5-A336-924D-8DDE-AE0AEAE9C63A}" type="datetimeFigureOut">
              <a:rPr lang="en-US" smtClean="0"/>
              <a:t>1/31/2022</a:t>
            </a:fld>
            <a:endParaRPr lang="en-US"/>
          </a:p>
        </p:txBody>
      </p:sp>
      <p:sp>
        <p:nvSpPr>
          <p:cNvPr id="6" name="Footer Placeholder 5">
            <a:extLst>
              <a:ext uri="{FF2B5EF4-FFF2-40B4-BE49-F238E27FC236}">
                <a16:creationId xmlns:a16="http://schemas.microsoft.com/office/drawing/2014/main" id="{34F13A6C-AB53-FA40-82B8-C9D77EF0C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30D4EE-589E-2B42-84BB-3289FB650762}"/>
              </a:ext>
            </a:extLst>
          </p:cNvPr>
          <p:cNvSpPr>
            <a:spLocks noGrp="1"/>
          </p:cNvSpPr>
          <p:nvPr>
            <p:ph type="sldNum" sz="quarter" idx="12"/>
          </p:nvPr>
        </p:nvSpPr>
        <p:spPr/>
        <p:txBody>
          <a:bodyPr/>
          <a:lstStyle/>
          <a:p>
            <a:fld id="{BBEDE4AC-49CC-D444-AFAF-3AB9B532E4B3}" type="slidenum">
              <a:rPr lang="en-US" smtClean="0"/>
              <a:t>‹#›</a:t>
            </a:fld>
            <a:endParaRPr lang="en-US"/>
          </a:p>
        </p:txBody>
      </p:sp>
    </p:spTree>
    <p:extLst>
      <p:ext uri="{BB962C8B-B14F-4D97-AF65-F5344CB8AC3E}">
        <p14:creationId xmlns:p14="http://schemas.microsoft.com/office/powerpoint/2010/main" val="358483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8656C7-B57F-ED49-8B86-B072F5A76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56D046-57EC-E843-8767-B5AAEA5B47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34865-6193-E84E-8FCE-3F1F000DC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E9FE5-A336-924D-8DDE-AE0AEAE9C63A}" type="datetimeFigureOut">
              <a:rPr lang="en-US" smtClean="0"/>
              <a:t>1/31/2022</a:t>
            </a:fld>
            <a:endParaRPr lang="en-US"/>
          </a:p>
        </p:txBody>
      </p:sp>
      <p:sp>
        <p:nvSpPr>
          <p:cNvPr id="5" name="Footer Placeholder 4">
            <a:extLst>
              <a:ext uri="{FF2B5EF4-FFF2-40B4-BE49-F238E27FC236}">
                <a16:creationId xmlns:a16="http://schemas.microsoft.com/office/drawing/2014/main" id="{22121249-1E7A-054C-9650-2192CC1AE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4B1852-4833-804C-95E9-2FC1A123F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DE4AC-49CC-D444-AFAF-3AB9B532E4B3}" type="slidenum">
              <a:rPr lang="en-US" smtClean="0"/>
              <a:t>‹#›</a:t>
            </a:fld>
            <a:endParaRPr lang="en-US"/>
          </a:p>
        </p:txBody>
      </p:sp>
    </p:spTree>
    <p:extLst>
      <p:ext uri="{BB962C8B-B14F-4D97-AF65-F5344CB8AC3E}">
        <p14:creationId xmlns:p14="http://schemas.microsoft.com/office/powerpoint/2010/main" val="2017792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customXml" Target="../ink/ink1.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8CBE-2D88-A74C-BB39-4112E098C37C}"/>
              </a:ext>
            </a:extLst>
          </p:cNvPr>
          <p:cNvSpPr>
            <a:spLocks noGrp="1"/>
          </p:cNvSpPr>
          <p:nvPr>
            <p:ph type="ctrTitle"/>
          </p:nvPr>
        </p:nvSpPr>
        <p:spPr/>
        <p:txBody>
          <a:bodyPr>
            <a:normAutofit fontScale="90000"/>
          </a:bodyPr>
          <a:lstStyle/>
          <a:p>
            <a:r>
              <a:rPr lang="en-US"/>
              <a:t>Knowledge of Hordeolum, Ptosis, Trachoma, Trichiasis, Entropion, Ectropion </a:t>
            </a:r>
          </a:p>
        </p:txBody>
      </p:sp>
    </p:spTree>
    <p:extLst>
      <p:ext uri="{BB962C8B-B14F-4D97-AF65-F5344CB8AC3E}">
        <p14:creationId xmlns:p14="http://schemas.microsoft.com/office/powerpoint/2010/main" val="213173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84DD9A-E59B-9E41-A9AF-04AAC8048951}"/>
              </a:ext>
            </a:extLst>
          </p:cNvPr>
          <p:cNvSpPr>
            <a:spLocks noGrp="1"/>
          </p:cNvSpPr>
          <p:nvPr>
            <p:ph idx="1"/>
          </p:nvPr>
        </p:nvSpPr>
        <p:spPr>
          <a:xfrm>
            <a:off x="244433" y="285544"/>
            <a:ext cx="10515600" cy="4351338"/>
          </a:xfrm>
        </p:spPr>
        <p:txBody>
          <a:bodyPr>
            <a:normAutofit fontScale="85000" lnSpcReduction="20000"/>
          </a:bodyPr>
          <a:lstStyle/>
          <a:p>
            <a:r>
              <a:rPr lang="en-US"/>
              <a:t>Treatment</a:t>
            </a:r>
          </a:p>
          <a:p>
            <a:r>
              <a:rPr lang="en-US"/>
              <a:t>1. Conservative treatment. In a small, soft and recent</a:t>
            </a:r>
          </a:p>
          <a:p>
            <a:r>
              <a:rPr lang="en-US"/>
              <a:t>chalazion, self-resolution may be helped by</a:t>
            </a:r>
          </a:p>
          <a:p>
            <a:r>
              <a:rPr lang="en-US"/>
              <a:t>conservative treatment in the form of hot</a:t>
            </a:r>
          </a:p>
          <a:p>
            <a:r>
              <a:rPr lang="en-US"/>
              <a:t>fomentation, topical antibiotic eyedrops and oral</a:t>
            </a:r>
          </a:p>
          <a:p>
            <a:r>
              <a:rPr lang="en-US"/>
              <a:t>anti-inflammatory drugs.</a:t>
            </a:r>
          </a:p>
          <a:p>
            <a:r>
              <a:rPr lang="en-US"/>
              <a:t>2. Intralesional injection of long-acting steroid</a:t>
            </a:r>
          </a:p>
          <a:p>
            <a:r>
              <a:rPr lang="en-US"/>
              <a:t>(triamcinolone) is reported to cause resolution in</a:t>
            </a:r>
          </a:p>
          <a:p>
            <a:r>
              <a:rPr lang="en-US"/>
              <a:t>about 50 percent cases, especially in small and</a:t>
            </a:r>
          </a:p>
          <a:p>
            <a:r>
              <a:rPr lang="en-US"/>
              <a:t>soft chalazia. So, such a trial is worthwhile before</a:t>
            </a:r>
          </a:p>
          <a:p>
            <a:r>
              <a:rPr lang="en-US"/>
              <a:t>the surgical intervention.</a:t>
            </a:r>
          </a:p>
        </p:txBody>
      </p:sp>
    </p:spTree>
    <p:extLst>
      <p:ext uri="{BB962C8B-B14F-4D97-AF65-F5344CB8AC3E}">
        <p14:creationId xmlns:p14="http://schemas.microsoft.com/office/powerpoint/2010/main" val="3074243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F3EC5-6793-504E-88D2-229A7F51651A}"/>
              </a:ext>
            </a:extLst>
          </p:cNvPr>
          <p:cNvSpPr>
            <a:spLocks noGrp="1"/>
          </p:cNvSpPr>
          <p:nvPr>
            <p:ph idx="1"/>
          </p:nvPr>
        </p:nvSpPr>
        <p:spPr>
          <a:xfrm>
            <a:off x="0" y="107620"/>
            <a:ext cx="10515600" cy="6009966"/>
          </a:xfrm>
        </p:spPr>
        <p:txBody>
          <a:bodyPr>
            <a:normAutofit fontScale="70000" lnSpcReduction="20000"/>
          </a:bodyPr>
          <a:lstStyle/>
          <a:p>
            <a:r>
              <a:rPr lang="en-US"/>
              <a:t>3. Incision and curettage is the conventional and effective treatment for chalazion.Surface anaesthesia is obtained by instillation of xylocaine drops in the eye and the lid in the region of the chalazion is infiltrated with 2 per-</a:t>
            </a:r>
          </a:p>
          <a:p>
            <a:r>
              <a:rPr lang="en-US"/>
              <a:t>cent xylocaine solution. An incision is made with</a:t>
            </a:r>
          </a:p>
          <a:p>
            <a:r>
              <a:rPr lang="en-US"/>
              <a:t>a sharp blade, which should be vertical on the</a:t>
            </a:r>
          </a:p>
          <a:p>
            <a:r>
              <a:rPr lang="en-US"/>
              <a:t>conjunctival side (to avoid injury to other</a:t>
            </a:r>
          </a:p>
          <a:p>
            <a:r>
              <a:rPr lang="en-US"/>
              <a:t>meibomian ducts) and horizontal on skin side (to</a:t>
            </a:r>
          </a:p>
          <a:p>
            <a:r>
              <a:rPr lang="en-US"/>
              <a:t>have an invisible scar). The contents are curetted</a:t>
            </a:r>
          </a:p>
          <a:p>
            <a:r>
              <a:rPr lang="en-US"/>
              <a:t>out with the help of a chalazion scoop. To avoid</a:t>
            </a:r>
          </a:p>
          <a:p>
            <a:r>
              <a:rPr lang="en-US"/>
              <a:t>recurrence, its cavity should be cauterised with</a:t>
            </a:r>
          </a:p>
          <a:p>
            <a:r>
              <a:rPr lang="en-US"/>
              <a:t>carbolic acid. An antibiotic ointment is instilled</a:t>
            </a:r>
          </a:p>
          <a:p>
            <a:r>
              <a:rPr lang="en-US"/>
              <a:t>and eye padded for about 12 hours. To decrease</a:t>
            </a:r>
          </a:p>
          <a:p>
            <a:r>
              <a:rPr lang="en-US"/>
              <a:t>postoperative discomfort and prevent infection,</a:t>
            </a:r>
          </a:p>
          <a:p>
            <a:r>
              <a:rPr lang="en-US"/>
              <a:t>antibiotic eyedrops, hot fomentation and oral</a:t>
            </a:r>
          </a:p>
          <a:p>
            <a:r>
              <a:rPr lang="en-US"/>
              <a:t>anti-inflammatory and analgesics may be given</a:t>
            </a:r>
          </a:p>
          <a:p>
            <a:r>
              <a:rPr lang="en-US"/>
              <a:t>for 3-4 days.</a:t>
            </a:r>
          </a:p>
          <a:p>
            <a:r>
              <a:rPr lang="en-US"/>
              <a:t>4. Diathermy. A marginal chalazion is better treated</a:t>
            </a:r>
          </a:p>
          <a:p>
            <a:r>
              <a:rPr lang="en-US"/>
              <a:t>by diathermy.</a:t>
            </a:r>
          </a:p>
        </p:txBody>
      </p:sp>
      <p:pic>
        <p:nvPicPr>
          <p:cNvPr id="4" name="Picture 4">
            <a:extLst>
              <a:ext uri="{FF2B5EF4-FFF2-40B4-BE49-F238E27FC236}">
                <a16:creationId xmlns:a16="http://schemas.microsoft.com/office/drawing/2014/main" id="{FF691812-3DAA-5B43-BE47-9CC393490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3525" y="790575"/>
            <a:ext cx="6848475" cy="5276850"/>
          </a:xfrm>
          <a:prstGeom prst="rect">
            <a:avLst/>
          </a:prstGeom>
        </p:spPr>
      </p:pic>
    </p:spTree>
    <p:extLst>
      <p:ext uri="{BB962C8B-B14F-4D97-AF65-F5344CB8AC3E}">
        <p14:creationId xmlns:p14="http://schemas.microsoft.com/office/powerpoint/2010/main" val="178356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2F988-2E42-624B-BECC-E52D9FD2DA1D}"/>
              </a:ext>
            </a:extLst>
          </p:cNvPr>
          <p:cNvSpPr>
            <a:spLocks noGrp="1"/>
          </p:cNvSpPr>
          <p:nvPr>
            <p:ph type="title"/>
          </p:nvPr>
        </p:nvSpPr>
        <p:spPr/>
        <p:txBody>
          <a:bodyPr/>
          <a:lstStyle/>
          <a:p>
            <a:r>
              <a:rPr lang="en-US"/>
              <a:t> ANOMALIES IN THE POSITION OF</a:t>
            </a:r>
            <a:br>
              <a:rPr lang="en-US"/>
            </a:br>
            <a:r>
              <a:rPr lang="en-US"/>
              <a:t>THE LASHES AND LID MARGIN</a:t>
            </a:r>
          </a:p>
        </p:txBody>
      </p:sp>
      <p:sp>
        <p:nvSpPr>
          <p:cNvPr id="3" name="Content Placeholder 2">
            <a:extLst>
              <a:ext uri="{FF2B5EF4-FFF2-40B4-BE49-F238E27FC236}">
                <a16:creationId xmlns:a16="http://schemas.microsoft.com/office/drawing/2014/main" id="{2329EFBF-1774-774D-AF84-039562FD9D8A}"/>
              </a:ext>
            </a:extLst>
          </p:cNvPr>
          <p:cNvSpPr>
            <a:spLocks noGrp="1"/>
          </p:cNvSpPr>
          <p:nvPr>
            <p:ph idx="1"/>
          </p:nvPr>
        </p:nvSpPr>
        <p:spPr/>
        <p:txBody>
          <a:bodyPr/>
          <a:lstStyle/>
          <a:p>
            <a:r>
              <a:rPr lang="en-US"/>
              <a:t>TRICHIASIS  It refers to inward misdirection of cilia (which rub</a:t>
            </a:r>
          </a:p>
          <a:p>
            <a:r>
              <a:rPr lang="en-US"/>
              <a:t>against the eyeball) with normal position of the lid</a:t>
            </a:r>
          </a:p>
          <a:p>
            <a:r>
              <a:rPr lang="en-US"/>
              <a:t>margin </a:t>
            </a:r>
          </a:p>
        </p:txBody>
      </p:sp>
      <p:pic>
        <p:nvPicPr>
          <p:cNvPr id="6" name="Picture 6">
            <a:extLst>
              <a:ext uri="{FF2B5EF4-FFF2-40B4-BE49-F238E27FC236}">
                <a16:creationId xmlns:a16="http://schemas.microsoft.com/office/drawing/2014/main" id="{26327DA1-66E8-8B4B-B0AE-21C519CE8C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295650"/>
            <a:ext cx="5603669" cy="3562350"/>
          </a:xfrm>
          <a:prstGeom prst="rect">
            <a:avLst/>
          </a:prstGeom>
        </p:spPr>
      </p:pic>
      <p:pic>
        <p:nvPicPr>
          <p:cNvPr id="8" name="Picture 8">
            <a:extLst>
              <a:ext uri="{FF2B5EF4-FFF2-40B4-BE49-F238E27FC236}">
                <a16:creationId xmlns:a16="http://schemas.microsoft.com/office/drawing/2014/main" id="{85366069-FFDE-054B-A1DF-C1EBD8439D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8198" y="3114675"/>
            <a:ext cx="5233802" cy="3743325"/>
          </a:xfrm>
          <a:prstGeom prst="rect">
            <a:avLst/>
          </a:prstGeom>
        </p:spPr>
      </p:pic>
    </p:spTree>
    <p:extLst>
      <p:ext uri="{BB962C8B-B14F-4D97-AF65-F5344CB8AC3E}">
        <p14:creationId xmlns:p14="http://schemas.microsoft.com/office/powerpoint/2010/main" val="191457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0C574-5D8E-AD47-8CC6-96BA35E37ED3}"/>
              </a:ext>
            </a:extLst>
          </p:cNvPr>
          <p:cNvSpPr>
            <a:spLocks noGrp="1"/>
          </p:cNvSpPr>
          <p:nvPr>
            <p:ph idx="1"/>
          </p:nvPr>
        </p:nvSpPr>
        <p:spPr>
          <a:xfrm>
            <a:off x="467096" y="304099"/>
            <a:ext cx="10515600" cy="4351338"/>
          </a:xfrm>
        </p:spPr>
        <p:txBody>
          <a:bodyPr/>
          <a:lstStyle/>
          <a:p>
            <a:r>
              <a:rPr lang="en-US"/>
              <a:t>The inward turning of lashes</a:t>
            </a:r>
          </a:p>
          <a:p>
            <a:r>
              <a:rPr lang="en-US"/>
              <a:t>along with the lid margin (seen in entropion) is called</a:t>
            </a:r>
          </a:p>
          <a:p>
            <a:r>
              <a:rPr lang="en-US"/>
              <a:t>pseudotrichiasis.</a:t>
            </a:r>
          </a:p>
        </p:txBody>
      </p:sp>
    </p:spTree>
    <p:extLst>
      <p:ext uri="{BB962C8B-B14F-4D97-AF65-F5344CB8AC3E}">
        <p14:creationId xmlns:p14="http://schemas.microsoft.com/office/powerpoint/2010/main" val="358667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907585-5327-E34C-8DE5-945DCA6410D0}"/>
              </a:ext>
            </a:extLst>
          </p:cNvPr>
          <p:cNvSpPr>
            <a:spLocks noGrp="1"/>
          </p:cNvSpPr>
          <p:nvPr>
            <p:ph idx="1"/>
          </p:nvPr>
        </p:nvSpPr>
        <p:spPr>
          <a:xfrm>
            <a:off x="355765" y="463880"/>
            <a:ext cx="10515600" cy="5715000"/>
          </a:xfrm>
        </p:spPr>
        <p:txBody>
          <a:bodyPr>
            <a:normAutofit fontScale="92500" lnSpcReduction="20000"/>
          </a:bodyPr>
          <a:lstStyle/>
          <a:p>
            <a:r>
              <a:rPr lang="en-US"/>
              <a:t>Etiology. Common causes of trichiasis are : cicatrising</a:t>
            </a:r>
          </a:p>
          <a:p>
            <a:r>
              <a:rPr lang="en-US"/>
              <a:t>trachoma, ulcerative blepharitis, healed membranous</a:t>
            </a:r>
          </a:p>
          <a:p>
            <a:r>
              <a:rPr lang="en-US"/>
              <a:t>conjunctivitis, hordeolum externum, mechanical</a:t>
            </a:r>
          </a:p>
          <a:p>
            <a:r>
              <a:rPr lang="en-US"/>
              <a:t>injuries, burns, and operative scar on the lid margin.</a:t>
            </a:r>
          </a:p>
          <a:p>
            <a:endParaRPr lang="en-US"/>
          </a:p>
          <a:p>
            <a:r>
              <a:rPr lang="en-US"/>
              <a:t>Symptoms. These include foreign body sensation</a:t>
            </a:r>
          </a:p>
          <a:p>
            <a:r>
              <a:rPr lang="en-US"/>
              <a:t>and photophobia. Patient may feel troublesome</a:t>
            </a:r>
          </a:p>
          <a:p>
            <a:r>
              <a:rPr lang="en-US"/>
              <a:t>irritation, pain and lacrimation.</a:t>
            </a:r>
          </a:p>
          <a:p>
            <a:endParaRPr lang="en-US"/>
          </a:p>
          <a:p>
            <a:r>
              <a:rPr lang="en-US"/>
              <a:t>Signs. Examination reveals one or more misdirected</a:t>
            </a:r>
          </a:p>
          <a:p>
            <a:r>
              <a:rPr lang="en-US"/>
              <a:t>cilia touching the cornea. Reflex blepharospasm and</a:t>
            </a:r>
          </a:p>
          <a:p>
            <a:r>
              <a:rPr lang="en-US"/>
              <a:t>photophobia occur when cornea is abraded.</a:t>
            </a:r>
          </a:p>
          <a:p>
            <a:r>
              <a:rPr lang="en-US"/>
              <a:t>Conjunctiva may be congested. Signs of causative</a:t>
            </a:r>
          </a:p>
          <a:p>
            <a:r>
              <a:rPr lang="en-US"/>
              <a:t>disease viz. trachoma, blepharitis etc. may be present</a:t>
            </a:r>
          </a:p>
        </p:txBody>
      </p:sp>
    </p:spTree>
    <p:extLst>
      <p:ext uri="{BB962C8B-B14F-4D97-AF65-F5344CB8AC3E}">
        <p14:creationId xmlns:p14="http://schemas.microsoft.com/office/powerpoint/2010/main" val="165160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BE42-7BD7-9942-988D-85BF1BDD5A0C}"/>
              </a:ext>
            </a:extLst>
          </p:cNvPr>
          <p:cNvSpPr>
            <a:spLocks noGrp="1"/>
          </p:cNvSpPr>
          <p:nvPr>
            <p:ph type="title"/>
          </p:nvPr>
        </p:nvSpPr>
        <p:spPr/>
        <p:txBody>
          <a:bodyPr/>
          <a:lstStyle/>
          <a:p>
            <a:r>
              <a:rPr lang="en-US"/>
              <a:t>Complications </a:t>
            </a:r>
          </a:p>
        </p:txBody>
      </p:sp>
      <p:sp>
        <p:nvSpPr>
          <p:cNvPr id="3" name="Content Placeholder 2">
            <a:extLst>
              <a:ext uri="{FF2B5EF4-FFF2-40B4-BE49-F238E27FC236}">
                <a16:creationId xmlns:a16="http://schemas.microsoft.com/office/drawing/2014/main" id="{11DD6046-7892-294F-A9B3-FACFD6F5BBE9}"/>
              </a:ext>
            </a:extLst>
          </p:cNvPr>
          <p:cNvSpPr>
            <a:spLocks noGrp="1"/>
          </p:cNvSpPr>
          <p:nvPr>
            <p:ph idx="1"/>
          </p:nvPr>
        </p:nvSpPr>
        <p:spPr/>
        <p:txBody>
          <a:bodyPr/>
          <a:lstStyle/>
          <a:p>
            <a:pPr marL="0" indent="0">
              <a:buNone/>
            </a:pPr>
            <a:r>
              <a:rPr lang="en-US"/>
              <a:t>These include recurrent corneal</a:t>
            </a:r>
          </a:p>
          <a:p>
            <a:r>
              <a:rPr lang="en-US"/>
              <a:t>abrasions, superficial corneal opacities, corneal</a:t>
            </a:r>
          </a:p>
          <a:p>
            <a:r>
              <a:rPr lang="en-US"/>
              <a:t>vascularisation and non-healing corneal</a:t>
            </a:r>
          </a:p>
          <a:p>
            <a:r>
              <a:rPr lang="en-US"/>
              <a:t>ulcer.</a:t>
            </a:r>
          </a:p>
        </p:txBody>
      </p:sp>
    </p:spTree>
    <p:extLst>
      <p:ext uri="{BB962C8B-B14F-4D97-AF65-F5344CB8AC3E}">
        <p14:creationId xmlns:p14="http://schemas.microsoft.com/office/powerpoint/2010/main" val="2962781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0305-BFF0-DD48-B011-9AFB631E42FE}"/>
              </a:ext>
            </a:extLst>
          </p:cNvPr>
          <p:cNvSpPr>
            <a:spLocks noGrp="1"/>
          </p:cNvSpPr>
          <p:nvPr>
            <p:ph type="title"/>
          </p:nvPr>
        </p:nvSpPr>
        <p:spPr/>
        <p:txBody>
          <a:bodyPr/>
          <a:lstStyle/>
          <a:p>
            <a:r>
              <a:rPr lang="en-US"/>
              <a:t>                                   Ptosis </a:t>
            </a:r>
          </a:p>
        </p:txBody>
      </p:sp>
      <p:sp>
        <p:nvSpPr>
          <p:cNvPr id="3" name="Content Placeholder 2">
            <a:extLst>
              <a:ext uri="{FF2B5EF4-FFF2-40B4-BE49-F238E27FC236}">
                <a16:creationId xmlns:a16="http://schemas.microsoft.com/office/drawing/2014/main" id="{58B27D7B-B519-D545-9033-D90EB161DD26}"/>
              </a:ext>
            </a:extLst>
          </p:cNvPr>
          <p:cNvSpPr>
            <a:spLocks noGrp="1"/>
          </p:cNvSpPr>
          <p:nvPr>
            <p:ph idx="1"/>
          </p:nvPr>
        </p:nvSpPr>
        <p:spPr/>
        <p:txBody>
          <a:bodyPr/>
          <a:lstStyle/>
          <a:p>
            <a:r>
              <a:rPr lang="en-US"/>
              <a:t>Abnormal drooping of the upper eyelid is called ptosis.</a:t>
            </a:r>
          </a:p>
          <a:p>
            <a:r>
              <a:rPr lang="en-US"/>
              <a:t>Normally, upper lid covers about upper one-sixth of</a:t>
            </a:r>
          </a:p>
          <a:p>
            <a:r>
              <a:rPr lang="en-US"/>
              <a:t>the cornea, i.e., about 2 mm. Therefore, in ptosis it</a:t>
            </a:r>
          </a:p>
          <a:p>
            <a:r>
              <a:rPr lang="en-US"/>
              <a:t>covers more than 2 mm.</a:t>
            </a:r>
          </a:p>
        </p:txBody>
      </p:sp>
      <p:pic>
        <p:nvPicPr>
          <p:cNvPr id="4" name="Picture 4">
            <a:extLst>
              <a:ext uri="{FF2B5EF4-FFF2-40B4-BE49-F238E27FC236}">
                <a16:creationId xmlns:a16="http://schemas.microsoft.com/office/drawing/2014/main" id="{FBF99C5C-CDD8-3E40-AB00-484DD59B47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4775" y="4048125"/>
            <a:ext cx="4467225" cy="2809875"/>
          </a:xfrm>
          <a:prstGeom prst="rect">
            <a:avLst/>
          </a:prstGeom>
        </p:spPr>
      </p:pic>
    </p:spTree>
    <p:extLst>
      <p:ext uri="{BB962C8B-B14F-4D97-AF65-F5344CB8AC3E}">
        <p14:creationId xmlns:p14="http://schemas.microsoft.com/office/powerpoint/2010/main" val="66810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A3B12-B9D9-8F43-A13C-6832D466236E}"/>
              </a:ext>
            </a:extLst>
          </p:cNvPr>
          <p:cNvSpPr>
            <a:spLocks noGrp="1"/>
          </p:cNvSpPr>
          <p:nvPr>
            <p:ph type="title"/>
          </p:nvPr>
        </p:nvSpPr>
        <p:spPr/>
        <p:txBody>
          <a:bodyPr/>
          <a:lstStyle/>
          <a:p>
            <a:r>
              <a:rPr lang="en-US"/>
              <a:t>Types and etiology</a:t>
            </a:r>
          </a:p>
        </p:txBody>
      </p:sp>
      <p:sp>
        <p:nvSpPr>
          <p:cNvPr id="3" name="Content Placeholder 2">
            <a:extLst>
              <a:ext uri="{FF2B5EF4-FFF2-40B4-BE49-F238E27FC236}">
                <a16:creationId xmlns:a16="http://schemas.microsoft.com/office/drawing/2014/main" id="{7D558BC6-8ACB-4E4E-9BCF-669EBA9FEAED}"/>
              </a:ext>
            </a:extLst>
          </p:cNvPr>
          <p:cNvSpPr>
            <a:spLocks noGrp="1"/>
          </p:cNvSpPr>
          <p:nvPr>
            <p:ph idx="1"/>
          </p:nvPr>
        </p:nvSpPr>
        <p:spPr/>
        <p:txBody>
          <a:bodyPr/>
          <a:lstStyle/>
          <a:p>
            <a:r>
              <a:rPr lang="en-US"/>
              <a:t>I. Congenital ptosis</a:t>
            </a:r>
          </a:p>
          <a:p>
            <a:r>
              <a:rPr lang="en-US"/>
              <a:t>Simple congenital ptosis</a:t>
            </a:r>
          </a:p>
          <a:p>
            <a:r>
              <a:rPr lang="en-US"/>
              <a:t>Congenital ptosis associated with superior rectus muscle </a:t>
            </a:r>
          </a:p>
          <a:p>
            <a:r>
              <a:rPr lang="en-US"/>
              <a:t>blepharophimosis syndrome, </a:t>
            </a:r>
          </a:p>
          <a:p>
            <a:r>
              <a:rPr lang="en-US"/>
              <a:t>Congenital synkinetic ptosis (Marcus Gunn jaw-</a:t>
            </a:r>
          </a:p>
          <a:p>
            <a:r>
              <a:rPr lang="en-US"/>
              <a:t>winking ptosis)</a:t>
            </a:r>
          </a:p>
        </p:txBody>
      </p:sp>
      <p:pic>
        <p:nvPicPr>
          <p:cNvPr id="4" name="Picture 4">
            <a:extLst>
              <a:ext uri="{FF2B5EF4-FFF2-40B4-BE49-F238E27FC236}">
                <a16:creationId xmlns:a16="http://schemas.microsoft.com/office/drawing/2014/main" id="{7EFE98F0-2A28-5546-B889-859D6AFCA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618" y="3448050"/>
            <a:ext cx="3916382" cy="3409950"/>
          </a:xfrm>
          <a:prstGeom prst="rect">
            <a:avLst/>
          </a:prstGeom>
        </p:spPr>
      </p:pic>
    </p:spTree>
    <p:extLst>
      <p:ext uri="{BB962C8B-B14F-4D97-AF65-F5344CB8AC3E}">
        <p14:creationId xmlns:p14="http://schemas.microsoft.com/office/powerpoint/2010/main" val="3039428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7AEC-350F-6549-94C5-BE0A37705EDD}"/>
              </a:ext>
            </a:extLst>
          </p:cNvPr>
          <p:cNvSpPr>
            <a:spLocks noGrp="1"/>
          </p:cNvSpPr>
          <p:nvPr>
            <p:ph type="title"/>
          </p:nvPr>
        </p:nvSpPr>
        <p:spPr/>
        <p:txBody>
          <a:bodyPr/>
          <a:lstStyle/>
          <a:p>
            <a:r>
              <a:rPr lang="en-US"/>
              <a:t>II. Acquired ptosis</a:t>
            </a:r>
          </a:p>
        </p:txBody>
      </p:sp>
      <p:sp>
        <p:nvSpPr>
          <p:cNvPr id="3" name="Content Placeholder 2">
            <a:extLst>
              <a:ext uri="{FF2B5EF4-FFF2-40B4-BE49-F238E27FC236}">
                <a16:creationId xmlns:a16="http://schemas.microsoft.com/office/drawing/2014/main" id="{250C3F43-2711-8044-9573-48DB93F48FF6}"/>
              </a:ext>
            </a:extLst>
          </p:cNvPr>
          <p:cNvSpPr>
            <a:spLocks noGrp="1"/>
          </p:cNvSpPr>
          <p:nvPr>
            <p:ph idx="1"/>
          </p:nvPr>
        </p:nvSpPr>
        <p:spPr/>
        <p:txBody>
          <a:bodyPr/>
          <a:lstStyle/>
          <a:p>
            <a:r>
              <a:rPr lang="en-US"/>
              <a:t>Depending upon causes neurogenic,myogenic, aponeurotic or mechanical.</a:t>
            </a:r>
          </a:p>
          <a:p>
            <a:r>
              <a:rPr lang="en-US"/>
              <a:t>Neurogenic ptosis. 3</a:t>
            </a:r>
            <a:r>
              <a:rPr lang="en-US" baseline="30000"/>
              <a:t>rd</a:t>
            </a:r>
            <a:r>
              <a:rPr lang="en-US"/>
              <a:t> CN palsy ,Horner’s syndrome,Ophthalmogenic migraine and MS </a:t>
            </a:r>
          </a:p>
          <a:p>
            <a:pPr marL="0" indent="0">
              <a:buNone/>
            </a:pPr>
            <a:endParaRPr lang="en-US"/>
          </a:p>
          <a:p>
            <a:r>
              <a:rPr lang="en-US"/>
              <a:t>Myogenic ptosis. LPS anomalies </a:t>
            </a:r>
          </a:p>
          <a:p>
            <a:pPr marL="0" indent="0">
              <a:buNone/>
            </a:pPr>
            <a:endParaRPr lang="en-US"/>
          </a:p>
          <a:p>
            <a:r>
              <a:rPr lang="en-US"/>
              <a:t>Aponeurotic ptosis may be associated with post surgery ., senile ptosis </a:t>
            </a:r>
          </a:p>
          <a:p>
            <a:endParaRPr lang="en-US"/>
          </a:p>
        </p:txBody>
      </p:sp>
    </p:spTree>
    <p:extLst>
      <p:ext uri="{BB962C8B-B14F-4D97-AF65-F5344CB8AC3E}">
        <p14:creationId xmlns:p14="http://schemas.microsoft.com/office/powerpoint/2010/main" val="876079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71830-9F6E-1C45-98F2-90AA8D076E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588AEA-D7E6-0A42-AB1B-AE658F258935}"/>
              </a:ext>
            </a:extLst>
          </p:cNvPr>
          <p:cNvSpPr>
            <a:spLocks noGrp="1"/>
          </p:cNvSpPr>
          <p:nvPr>
            <p:ph idx="1"/>
          </p:nvPr>
        </p:nvSpPr>
        <p:spPr/>
        <p:txBody>
          <a:bodyPr/>
          <a:lstStyle/>
          <a:p>
            <a:r>
              <a:rPr lang="en-US"/>
              <a:t>Mechanical ptosis. lid tumours, multiple chalazia and lid oedema</a:t>
            </a:r>
          </a:p>
        </p:txBody>
      </p:sp>
    </p:spTree>
    <p:extLst>
      <p:ext uri="{BB962C8B-B14F-4D97-AF65-F5344CB8AC3E}">
        <p14:creationId xmlns:p14="http://schemas.microsoft.com/office/powerpoint/2010/main" val="43296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929AF-31E5-B849-A327-C18B8D9C4882}"/>
              </a:ext>
            </a:extLst>
          </p:cNvPr>
          <p:cNvSpPr>
            <a:spLocks noGrp="1"/>
          </p:cNvSpPr>
          <p:nvPr>
            <p:ph type="title"/>
          </p:nvPr>
        </p:nvSpPr>
        <p:spPr>
          <a:xfrm>
            <a:off x="838200" y="365125"/>
            <a:ext cx="10515600" cy="2306823"/>
          </a:xfrm>
        </p:spPr>
        <p:txBody>
          <a:bodyPr>
            <a:normAutofit fontScale="90000"/>
          </a:bodyPr>
          <a:lstStyle/>
          <a:p>
            <a:r>
              <a:rPr lang="en-US"/>
              <a:t>EXTERNAL HORDEOLUM (STYE)</a:t>
            </a:r>
            <a:br>
              <a:rPr lang="en-US"/>
            </a:br>
            <a:r>
              <a:rPr lang="en-US"/>
              <a:t>It is an acute suppurative inflammation of gland of</a:t>
            </a:r>
            <a:br>
              <a:rPr lang="en-US"/>
            </a:br>
            <a:r>
              <a:rPr lang="en-US"/>
              <a:t>the Zeis or Moll.</a:t>
            </a:r>
          </a:p>
        </p:txBody>
      </p:sp>
      <p:pic>
        <p:nvPicPr>
          <p:cNvPr id="4" name="Picture 4">
            <a:extLst>
              <a:ext uri="{FF2B5EF4-FFF2-40B4-BE49-F238E27FC236}">
                <a16:creationId xmlns:a16="http://schemas.microsoft.com/office/drawing/2014/main" id="{D579C2F5-650C-8B4F-953A-B2227C35FC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3568" y="1781299"/>
            <a:ext cx="5994766" cy="5076701"/>
          </a:xfrm>
          <a:prstGeom prst="rect">
            <a:avLst/>
          </a:prstGeom>
        </p:spPr>
      </p:pic>
    </p:spTree>
    <p:extLst>
      <p:ext uri="{BB962C8B-B14F-4D97-AF65-F5344CB8AC3E}">
        <p14:creationId xmlns:p14="http://schemas.microsoft.com/office/powerpoint/2010/main" val="1871202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16C6A-2F5A-2D47-9DC1-A4BADFE95C37}"/>
              </a:ext>
            </a:extLst>
          </p:cNvPr>
          <p:cNvSpPr>
            <a:spLocks noGrp="1"/>
          </p:cNvSpPr>
          <p:nvPr>
            <p:ph type="title"/>
          </p:nvPr>
        </p:nvSpPr>
        <p:spPr/>
        <p:txBody>
          <a:bodyPr/>
          <a:lstStyle/>
          <a:p>
            <a:r>
              <a:rPr lang="en-US"/>
              <a:t>Clinical evaluation</a:t>
            </a:r>
          </a:p>
        </p:txBody>
      </p:sp>
      <p:sp>
        <p:nvSpPr>
          <p:cNvPr id="3" name="Content Placeholder 2">
            <a:extLst>
              <a:ext uri="{FF2B5EF4-FFF2-40B4-BE49-F238E27FC236}">
                <a16:creationId xmlns:a16="http://schemas.microsoft.com/office/drawing/2014/main" id="{590E3515-F9E0-184E-8960-E9EC2D30E044}"/>
              </a:ext>
            </a:extLst>
          </p:cNvPr>
          <p:cNvSpPr>
            <a:spLocks noGrp="1"/>
          </p:cNvSpPr>
          <p:nvPr>
            <p:ph idx="1"/>
          </p:nvPr>
        </p:nvSpPr>
        <p:spPr/>
        <p:txBody>
          <a:bodyPr>
            <a:normAutofit lnSpcReduction="10000"/>
          </a:bodyPr>
          <a:lstStyle/>
          <a:p>
            <a:r>
              <a:rPr lang="en-US"/>
              <a:t>History. age of onset, family history, history of trauma, eye surgery and variability in degree of the ptosis.</a:t>
            </a:r>
          </a:p>
          <a:p>
            <a:r>
              <a:rPr lang="en-US"/>
              <a:t>II. Examination</a:t>
            </a:r>
          </a:p>
          <a:p>
            <a:r>
              <a:rPr lang="en-US"/>
              <a:t>1. Exclude pseudoptosis</a:t>
            </a:r>
          </a:p>
          <a:p>
            <a:r>
              <a:rPr lang="en-US"/>
              <a:t>2. Observe the following points</a:t>
            </a:r>
          </a:p>
          <a:p>
            <a:r>
              <a:rPr lang="en-US"/>
              <a:t>3. Measurement of amount (degree) of ptosis.</a:t>
            </a:r>
          </a:p>
          <a:p>
            <a:r>
              <a:rPr lang="en-US"/>
              <a:t>4. Assessment of levator function. </a:t>
            </a:r>
          </a:p>
          <a:p>
            <a:r>
              <a:rPr lang="en-US"/>
              <a:t>5. Special investigations. </a:t>
            </a:r>
          </a:p>
          <a:p>
            <a:r>
              <a:rPr lang="en-US"/>
              <a:t>6. Photographic record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95845B9-54A1-854A-924E-96EC68522484}"/>
                  </a:ext>
                </a:extLst>
              </p14:cNvPr>
              <p14:cNvContentPartPr/>
              <p14:nvPr/>
            </p14:nvContentPartPr>
            <p14:xfrm>
              <a:off x="10400400" y="2953080"/>
              <a:ext cx="19800" cy="28080"/>
            </p14:xfrm>
          </p:contentPart>
        </mc:Choice>
        <mc:Fallback xmlns="">
          <p:pic>
            <p:nvPicPr>
              <p:cNvPr id="4" name="Ink 3">
                <a:extLst>
                  <a:ext uri="{FF2B5EF4-FFF2-40B4-BE49-F238E27FC236}">
                    <a16:creationId xmlns:a16="http://schemas.microsoft.com/office/drawing/2014/main" id="{095845B9-54A1-854A-924E-96EC68522484}"/>
                  </a:ext>
                </a:extLst>
              </p:cNvPr>
              <p:cNvPicPr/>
              <p:nvPr/>
            </p:nvPicPr>
            <p:blipFill>
              <a:blip r:embed="rId3"/>
              <a:stretch>
                <a:fillRect/>
              </a:stretch>
            </p:blipFill>
            <p:spPr>
              <a:xfrm>
                <a:off x="10391040" y="2943720"/>
                <a:ext cx="38520" cy="46800"/>
              </a:xfrm>
              <a:prstGeom prst="rect">
                <a:avLst/>
              </a:prstGeom>
            </p:spPr>
          </p:pic>
        </mc:Fallback>
      </mc:AlternateContent>
    </p:spTree>
    <p:extLst>
      <p:ext uri="{BB962C8B-B14F-4D97-AF65-F5344CB8AC3E}">
        <p14:creationId xmlns:p14="http://schemas.microsoft.com/office/powerpoint/2010/main" val="1810935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D9446-37DB-9A4B-9FA2-8903258899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92AD39-4DD4-514A-8E90-89B29A7FEAFF}"/>
              </a:ext>
            </a:extLst>
          </p:cNvPr>
          <p:cNvSpPr>
            <a:spLocks noGrp="1"/>
          </p:cNvSpPr>
          <p:nvPr>
            <p:ph idx="1"/>
          </p:nvPr>
        </p:nvSpPr>
        <p:spPr/>
        <p:txBody>
          <a:bodyPr>
            <a:normAutofit lnSpcReduction="10000"/>
          </a:bodyPr>
          <a:lstStyle/>
          <a:p>
            <a:r>
              <a:rPr lang="en-US"/>
              <a:t>Treatment</a:t>
            </a:r>
          </a:p>
          <a:p>
            <a:r>
              <a:rPr lang="en-US"/>
              <a:t>I. Congenital ptosis. It almost always needs surgical</a:t>
            </a:r>
          </a:p>
          <a:p>
            <a:r>
              <a:rPr lang="en-US"/>
              <a:t>correction. In severe ptosis, surgery should be</a:t>
            </a:r>
          </a:p>
          <a:p>
            <a:r>
              <a:rPr lang="en-US"/>
              <a:t>performed at the earliest to prevent stimulus</a:t>
            </a:r>
          </a:p>
          <a:p>
            <a:r>
              <a:rPr lang="en-US"/>
              <a:t>deprivation amblyopia. However, in mild and moderate</a:t>
            </a:r>
          </a:p>
          <a:p>
            <a:r>
              <a:rPr lang="en-US"/>
              <a:t>ptosis, surgery should be delayed until the age of 3-</a:t>
            </a:r>
          </a:p>
          <a:p>
            <a:r>
              <a:rPr lang="en-US"/>
              <a:t>4 years, when accurate measurements are possible.</a:t>
            </a:r>
          </a:p>
          <a:p>
            <a:r>
              <a:rPr lang="en-US"/>
              <a:t>Congenital ptosis can be treated by any of the</a:t>
            </a:r>
          </a:p>
          <a:p>
            <a:r>
              <a:rPr lang="en-US"/>
              <a:t>following operations</a:t>
            </a:r>
          </a:p>
        </p:txBody>
      </p:sp>
    </p:spTree>
    <p:extLst>
      <p:ext uri="{BB962C8B-B14F-4D97-AF65-F5344CB8AC3E}">
        <p14:creationId xmlns:p14="http://schemas.microsoft.com/office/powerpoint/2010/main" val="4205802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C0A6C-F11C-9545-B741-AB77155AB1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BAC9EC-C507-E84D-943E-B67D13E16433}"/>
              </a:ext>
            </a:extLst>
          </p:cNvPr>
          <p:cNvSpPr>
            <a:spLocks noGrp="1"/>
          </p:cNvSpPr>
          <p:nvPr>
            <p:ph idx="1"/>
          </p:nvPr>
        </p:nvSpPr>
        <p:spPr/>
        <p:txBody>
          <a:bodyPr/>
          <a:lstStyle/>
          <a:p>
            <a:r>
              <a:rPr lang="en-US"/>
              <a:t>Fasanella-Servat operation. It is performed in</a:t>
            </a:r>
          </a:p>
          <a:p>
            <a:r>
              <a:rPr lang="en-US"/>
              <a:t>cases having mild ptosis (1.5-2mm) and good levator</a:t>
            </a:r>
          </a:p>
          <a:p>
            <a:r>
              <a:rPr lang="en-US"/>
              <a:t>function. In it, upper lid is everted and the upper tarsal</a:t>
            </a:r>
          </a:p>
          <a:p>
            <a:r>
              <a:rPr lang="en-US"/>
              <a:t>border along with its attached Muller’s muscle and</a:t>
            </a:r>
          </a:p>
          <a:p>
            <a:r>
              <a:rPr lang="en-US"/>
              <a:t>conjunctiva are resected </a:t>
            </a:r>
          </a:p>
        </p:txBody>
      </p:sp>
      <p:pic>
        <p:nvPicPr>
          <p:cNvPr id="4" name="Picture 4">
            <a:extLst>
              <a:ext uri="{FF2B5EF4-FFF2-40B4-BE49-F238E27FC236}">
                <a16:creationId xmlns:a16="http://schemas.microsoft.com/office/drawing/2014/main" id="{EFBAF75A-8A65-9F4B-8B26-74AB23608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7542" y="4007922"/>
            <a:ext cx="5019675" cy="2850078"/>
          </a:xfrm>
          <a:prstGeom prst="rect">
            <a:avLst/>
          </a:prstGeom>
        </p:spPr>
      </p:pic>
    </p:spTree>
    <p:extLst>
      <p:ext uri="{BB962C8B-B14F-4D97-AF65-F5344CB8AC3E}">
        <p14:creationId xmlns:p14="http://schemas.microsoft.com/office/powerpoint/2010/main" val="2211320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D183B-3B0B-3243-8074-CA9AD2A9591C}"/>
              </a:ext>
            </a:extLst>
          </p:cNvPr>
          <p:cNvSpPr>
            <a:spLocks noGrp="1"/>
          </p:cNvSpPr>
          <p:nvPr>
            <p:ph idx="1"/>
          </p:nvPr>
        </p:nvSpPr>
        <p:spPr>
          <a:xfrm>
            <a:off x="838200" y="129886"/>
            <a:ext cx="10515600" cy="6047077"/>
          </a:xfrm>
        </p:spPr>
        <p:txBody>
          <a:bodyPr>
            <a:normAutofit fontScale="62500" lnSpcReduction="20000"/>
          </a:bodyPr>
          <a:lstStyle/>
          <a:p>
            <a:pPr marL="0" indent="0">
              <a:buNone/>
            </a:pPr>
            <a:r>
              <a:rPr lang="en-US"/>
              <a:t>Levator resection. It is a very commonly performed</a:t>
            </a:r>
          </a:p>
          <a:p>
            <a:pPr marL="0" indent="0">
              <a:buNone/>
            </a:pPr>
            <a:r>
              <a:rPr lang="en-US"/>
              <a:t>operation for moderate and severe grades of ptosis.</a:t>
            </a:r>
          </a:p>
          <a:p>
            <a:pPr marL="0" indent="0">
              <a:buNone/>
            </a:pPr>
            <a:r>
              <a:rPr lang="en-US"/>
              <a:t>It is contraindicated in patients having severe ptosis</a:t>
            </a:r>
          </a:p>
          <a:p>
            <a:pPr marL="0" indent="0">
              <a:buNone/>
            </a:pPr>
            <a:r>
              <a:rPr lang="en-US"/>
              <a:t>with poor levator function.</a:t>
            </a:r>
          </a:p>
          <a:p>
            <a:pPr marL="0" indent="0">
              <a:buNone/>
            </a:pPr>
            <a:r>
              <a:rPr lang="en-US"/>
              <a:t>Amount of levator resection required: Most of the</a:t>
            </a:r>
          </a:p>
          <a:p>
            <a:pPr marL="0" indent="0">
              <a:buNone/>
            </a:pPr>
            <a:r>
              <a:rPr lang="en-US"/>
              <a:t>surgeons find it out by adjusting the lid margin in</a:t>
            </a:r>
          </a:p>
          <a:p>
            <a:pPr marL="0" indent="0">
              <a:buNone/>
            </a:pPr>
            <a:r>
              <a:rPr lang="en-US"/>
              <a:t>relation to cornea during operation on the table in</a:t>
            </a:r>
          </a:p>
          <a:p>
            <a:pPr marL="0" indent="0">
              <a:buNone/>
            </a:pPr>
            <a:r>
              <a:rPr lang="en-US"/>
              <a:t>individual case. However, a rough estimate in different</a:t>
            </a:r>
          </a:p>
          <a:p>
            <a:pPr marL="0" indent="0">
              <a:buNone/>
            </a:pPr>
            <a:r>
              <a:rPr lang="en-US"/>
              <a:t>grades of ptosis is as follows:</a:t>
            </a:r>
          </a:p>
          <a:p>
            <a:pPr marL="0" indent="0">
              <a:buNone/>
            </a:pPr>
            <a:r>
              <a:rPr lang="en-US"/>
              <a:t> Moderate ptosis</a:t>
            </a:r>
          </a:p>
          <a:p>
            <a:pPr marL="0" indent="0">
              <a:buNone/>
            </a:pPr>
            <a:r>
              <a:rPr lang="en-US"/>
              <a:t>Level of LPS Amount of LPS to be</a:t>
            </a:r>
          </a:p>
          <a:p>
            <a:pPr marL="0" indent="0">
              <a:buNone/>
            </a:pPr>
            <a:r>
              <a:rPr lang="en-US"/>
              <a:t>Function resected</a:t>
            </a:r>
          </a:p>
          <a:p>
            <a:pPr marL="0" indent="0">
              <a:buNone/>
            </a:pPr>
            <a:r>
              <a:rPr lang="en-US"/>
              <a:t>Good 16-17 mm (minimal)</a:t>
            </a:r>
          </a:p>
          <a:p>
            <a:pPr marL="0" indent="0">
              <a:buNone/>
            </a:pPr>
            <a:r>
              <a:rPr lang="en-US"/>
              <a:t>Fair18-22 mm (moderate)</a:t>
            </a:r>
          </a:p>
          <a:p>
            <a:pPr marL="0" indent="0">
              <a:buNone/>
            </a:pPr>
            <a:r>
              <a:rPr lang="en-US"/>
              <a:t>Poor 23-24 mm (maximum)</a:t>
            </a:r>
          </a:p>
          <a:p>
            <a:pPr marL="0" indent="0">
              <a:buNone/>
            </a:pPr>
            <a:r>
              <a:rPr lang="en-US"/>
              <a:t> Severe ptosis</a:t>
            </a:r>
          </a:p>
          <a:p>
            <a:pPr marL="0" indent="0">
              <a:buNone/>
            </a:pPr>
            <a:r>
              <a:rPr lang="en-US"/>
              <a:t>Fair levator 23-24 mm (maximum</a:t>
            </a:r>
          </a:p>
          <a:p>
            <a:pPr marL="0" indent="0">
              <a:buNone/>
            </a:pPr>
            <a:r>
              <a:rPr lang="en-US"/>
              <a:t>function LPS resected)</a:t>
            </a:r>
          </a:p>
        </p:txBody>
      </p:sp>
    </p:spTree>
    <p:extLst>
      <p:ext uri="{BB962C8B-B14F-4D97-AF65-F5344CB8AC3E}">
        <p14:creationId xmlns:p14="http://schemas.microsoft.com/office/powerpoint/2010/main" val="4185938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7B8AA8-E31B-464A-B11B-886B9E694CB2}"/>
              </a:ext>
            </a:extLst>
          </p:cNvPr>
          <p:cNvSpPr>
            <a:spLocks noGrp="1"/>
          </p:cNvSpPr>
          <p:nvPr>
            <p:ph idx="1"/>
          </p:nvPr>
        </p:nvSpPr>
        <p:spPr>
          <a:xfrm>
            <a:off x="838200" y="408214"/>
            <a:ext cx="10515600" cy="5583197"/>
          </a:xfrm>
        </p:spPr>
        <p:txBody>
          <a:bodyPr>
            <a:normAutofit/>
          </a:bodyPr>
          <a:lstStyle/>
          <a:p>
            <a:pPr marL="0" indent="0">
              <a:buNone/>
            </a:pPr>
            <a:r>
              <a:rPr lang="en-US"/>
              <a:t>Techniques. Levator muscle may be resected by either</a:t>
            </a:r>
          </a:p>
          <a:p>
            <a:pPr marL="0" indent="0">
              <a:buNone/>
            </a:pPr>
            <a:r>
              <a:rPr lang="en-US"/>
              <a:t>conjunctival or skin approach.</a:t>
            </a:r>
          </a:p>
          <a:p>
            <a:pPr marL="0" indent="0">
              <a:buNone/>
            </a:pPr>
            <a:r>
              <a:rPr lang="en-US"/>
              <a:t>i. Conjunctival approach (Blaskowics’ operation):</a:t>
            </a:r>
          </a:p>
          <a:p>
            <a:pPr marL="0" indent="0">
              <a:buNone/>
            </a:pPr>
            <a:r>
              <a:rPr lang="en-US"/>
              <a:t>This technique is comparatively easy but not</a:t>
            </a:r>
          </a:p>
          <a:p>
            <a:pPr marL="0" indent="0">
              <a:buNone/>
            </a:pPr>
            <a:r>
              <a:rPr lang="en-US"/>
              <a:t>suitable for large amount of resection. In it LPS</a:t>
            </a:r>
          </a:p>
          <a:p>
            <a:pPr marL="0" indent="0">
              <a:buNone/>
            </a:pPr>
            <a:r>
              <a:rPr lang="en-US"/>
              <a:t>muscle is exposed by an incision made through</a:t>
            </a:r>
          </a:p>
          <a:p>
            <a:pPr marL="0" indent="0">
              <a:buNone/>
            </a:pPr>
            <a:r>
              <a:rPr lang="en-US"/>
              <a:t>the conjunctiva near the tarsal border, after the</a:t>
            </a:r>
          </a:p>
          <a:p>
            <a:pPr marL="0" indent="0">
              <a:buNone/>
            </a:pPr>
            <a:r>
              <a:rPr lang="en-US"/>
              <a:t>upper lid is doubly everted over a Desmarre’s lid</a:t>
            </a:r>
          </a:p>
          <a:p>
            <a:pPr marL="0" indent="0">
              <a:buNone/>
            </a:pPr>
            <a:r>
              <a:rPr lang="en-US"/>
              <a:t>retractor </a:t>
            </a:r>
          </a:p>
          <a:p>
            <a:pPr marL="0" indent="0">
              <a:buNone/>
            </a:pPr>
            <a:endParaRPr lang="en-US"/>
          </a:p>
        </p:txBody>
      </p:sp>
      <p:pic>
        <p:nvPicPr>
          <p:cNvPr id="4" name="Picture 4">
            <a:extLst>
              <a:ext uri="{FF2B5EF4-FFF2-40B4-BE49-F238E27FC236}">
                <a16:creationId xmlns:a16="http://schemas.microsoft.com/office/drawing/2014/main" id="{94437956-9963-D149-BDFF-5618FDC6F2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396" y="2790825"/>
            <a:ext cx="3990603" cy="4067175"/>
          </a:xfrm>
          <a:prstGeom prst="rect">
            <a:avLst/>
          </a:prstGeom>
        </p:spPr>
      </p:pic>
    </p:spTree>
    <p:extLst>
      <p:ext uri="{BB962C8B-B14F-4D97-AF65-F5344CB8AC3E}">
        <p14:creationId xmlns:p14="http://schemas.microsoft.com/office/powerpoint/2010/main" val="3954919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2CFE-1462-534C-9636-B27B7B1B23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02722D-E587-7B42-98AC-953D0B1AAB88}"/>
              </a:ext>
            </a:extLst>
          </p:cNvPr>
          <p:cNvSpPr>
            <a:spLocks noGrp="1"/>
          </p:cNvSpPr>
          <p:nvPr>
            <p:ph idx="1"/>
          </p:nvPr>
        </p:nvSpPr>
        <p:spPr/>
        <p:txBody>
          <a:bodyPr/>
          <a:lstStyle/>
          <a:p>
            <a:pPr marL="0" indent="0">
              <a:buNone/>
            </a:pPr>
            <a:r>
              <a:rPr lang="en-US"/>
              <a:t>Skin approach (Everbusch’s operation): It is a</a:t>
            </a:r>
          </a:p>
          <a:p>
            <a:pPr marL="0" indent="0">
              <a:buNone/>
            </a:pPr>
            <a:r>
              <a:rPr lang="en-US"/>
              <a:t>more frequently employed technique. It allows</a:t>
            </a:r>
          </a:p>
          <a:p>
            <a:pPr marL="0" indent="0">
              <a:buNone/>
            </a:pPr>
            <a:r>
              <a:rPr lang="en-US"/>
              <a:t>comparatively better exposure of the LPS muscle</a:t>
            </a:r>
          </a:p>
          <a:p>
            <a:pPr marL="0" indent="0">
              <a:buNone/>
            </a:pPr>
            <a:r>
              <a:rPr lang="en-US"/>
              <a:t>through a skin incision along the line of future lid</a:t>
            </a:r>
          </a:p>
          <a:p>
            <a:pPr marL="0" indent="0">
              <a:buNone/>
            </a:pPr>
            <a:r>
              <a:rPr lang="en-US"/>
              <a:t>fold</a:t>
            </a:r>
          </a:p>
        </p:txBody>
      </p:sp>
      <p:pic>
        <p:nvPicPr>
          <p:cNvPr id="4" name="Picture 4">
            <a:extLst>
              <a:ext uri="{FF2B5EF4-FFF2-40B4-BE49-F238E27FC236}">
                <a16:creationId xmlns:a16="http://schemas.microsoft.com/office/drawing/2014/main" id="{87CF25ED-C646-654F-AFCF-F74D927C9F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3294" y="4156364"/>
            <a:ext cx="4528705" cy="2701636"/>
          </a:xfrm>
          <a:prstGeom prst="rect">
            <a:avLst/>
          </a:prstGeom>
        </p:spPr>
      </p:pic>
    </p:spTree>
    <p:extLst>
      <p:ext uri="{BB962C8B-B14F-4D97-AF65-F5344CB8AC3E}">
        <p14:creationId xmlns:p14="http://schemas.microsoft.com/office/powerpoint/2010/main" val="858075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F350E5-E01B-5446-8F4C-828B89DD82F3}"/>
              </a:ext>
            </a:extLst>
          </p:cNvPr>
          <p:cNvSpPr>
            <a:spLocks noGrp="1"/>
          </p:cNvSpPr>
          <p:nvPr>
            <p:ph idx="1"/>
          </p:nvPr>
        </p:nvSpPr>
        <p:spPr>
          <a:xfrm>
            <a:off x="541317" y="916420"/>
            <a:ext cx="10515600" cy="4351338"/>
          </a:xfrm>
        </p:spPr>
        <p:txBody>
          <a:bodyPr/>
          <a:lstStyle/>
          <a:p>
            <a:pPr marL="0" indent="0">
              <a:buNone/>
            </a:pPr>
            <a:r>
              <a:rPr lang="en-US"/>
              <a:t>Frontalis sling operation (Brow suspension):</a:t>
            </a:r>
          </a:p>
          <a:p>
            <a:pPr marL="0" indent="0">
              <a:buNone/>
            </a:pPr>
            <a:r>
              <a:rPr lang="en-US"/>
              <a:t>This is performed in patients having severe ptosis</a:t>
            </a:r>
          </a:p>
          <a:p>
            <a:pPr marL="0" indent="0">
              <a:buNone/>
            </a:pPr>
            <a:r>
              <a:rPr lang="en-US"/>
              <a:t>with no levator function. In this operation, lid is</a:t>
            </a:r>
          </a:p>
          <a:p>
            <a:pPr marL="0" indent="0">
              <a:buNone/>
            </a:pPr>
            <a:r>
              <a:rPr lang="en-US"/>
              <a:t>anchored to the frontalis muscle via a sling. Fascia lata or some non-absorbable material</a:t>
            </a:r>
          </a:p>
          <a:p>
            <a:pPr marL="0" indent="0">
              <a:buNone/>
            </a:pPr>
            <a:r>
              <a:rPr lang="en-US"/>
              <a:t>(e.g., supramide suture) may be used as sling.</a:t>
            </a:r>
          </a:p>
        </p:txBody>
      </p:sp>
      <p:pic>
        <p:nvPicPr>
          <p:cNvPr id="4" name="Picture 4">
            <a:extLst>
              <a:ext uri="{FF2B5EF4-FFF2-40B4-BE49-F238E27FC236}">
                <a16:creationId xmlns:a16="http://schemas.microsoft.com/office/drawing/2014/main" id="{EDF95F89-4ED2-DF4D-8241-B562EB75E2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2614" y="1439333"/>
            <a:ext cx="3749386" cy="5418667"/>
          </a:xfrm>
          <a:prstGeom prst="rect">
            <a:avLst/>
          </a:prstGeom>
        </p:spPr>
      </p:pic>
    </p:spTree>
    <p:extLst>
      <p:ext uri="{BB962C8B-B14F-4D97-AF65-F5344CB8AC3E}">
        <p14:creationId xmlns:p14="http://schemas.microsoft.com/office/powerpoint/2010/main" val="3661566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1D5F4-C385-F246-A061-675FF1EF96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12B289-E8CA-204C-ABCC-275919183DE4}"/>
              </a:ext>
            </a:extLst>
          </p:cNvPr>
          <p:cNvSpPr>
            <a:spLocks noGrp="1"/>
          </p:cNvSpPr>
          <p:nvPr>
            <p:ph idx="1"/>
          </p:nvPr>
        </p:nvSpPr>
        <p:spPr/>
        <p:txBody>
          <a:bodyPr>
            <a:normAutofit fontScale="92500" lnSpcReduction="20000"/>
          </a:bodyPr>
          <a:lstStyle/>
          <a:p>
            <a:pPr marL="0" indent="0">
              <a:buNone/>
            </a:pPr>
            <a:r>
              <a:rPr lang="en-US"/>
              <a:t>Acquired ptosis. Efforts should be made to find</a:t>
            </a:r>
          </a:p>
          <a:p>
            <a:pPr marL="0" indent="0">
              <a:buNone/>
            </a:pPr>
            <a:r>
              <a:rPr lang="en-US"/>
              <a:t>out the underlying cause and if possible treat it. In</a:t>
            </a:r>
          </a:p>
          <a:p>
            <a:pPr marL="0" indent="0">
              <a:buNone/>
            </a:pPr>
            <a:r>
              <a:rPr lang="en-US"/>
              <a:t>neurogenic ptosis conservative treatment should be</a:t>
            </a:r>
          </a:p>
          <a:p>
            <a:pPr marL="0" indent="0">
              <a:buNone/>
            </a:pPr>
            <a:r>
              <a:rPr lang="en-US"/>
              <a:t>carried out and surgery deferred at least for 6 months.</a:t>
            </a:r>
          </a:p>
          <a:p>
            <a:pPr marL="0" indent="0">
              <a:buNone/>
            </a:pPr>
            <a:r>
              <a:rPr lang="en-US"/>
              <a:t>Surgical procedures (when required) are essentially</a:t>
            </a:r>
          </a:p>
          <a:p>
            <a:pPr marL="0" indent="0">
              <a:buNone/>
            </a:pPr>
            <a:r>
              <a:rPr lang="en-US"/>
              <a:t>the same as described for congenital ptosis. However,</a:t>
            </a:r>
          </a:p>
          <a:p>
            <a:pPr marL="0" indent="0">
              <a:buNone/>
            </a:pPr>
            <a:r>
              <a:rPr lang="en-US"/>
              <a:t>the amount of levator resection required is always</a:t>
            </a:r>
          </a:p>
          <a:p>
            <a:pPr marL="0" indent="0">
              <a:buNone/>
            </a:pPr>
            <a:r>
              <a:rPr lang="en-US"/>
              <a:t>less than the congenital ptosis of the same degree.</a:t>
            </a:r>
          </a:p>
          <a:p>
            <a:pPr marL="0" indent="0">
              <a:buNone/>
            </a:pPr>
            <a:r>
              <a:rPr lang="en-US"/>
              <a:t>Further, in most cases the simple Fasanella-Servat</a:t>
            </a:r>
          </a:p>
          <a:p>
            <a:pPr marL="0" indent="0">
              <a:buNone/>
            </a:pPr>
            <a:r>
              <a:rPr lang="en-US"/>
              <a:t>procedure is adequate.</a:t>
            </a:r>
          </a:p>
        </p:txBody>
      </p:sp>
    </p:spTree>
    <p:extLst>
      <p:ext uri="{BB962C8B-B14F-4D97-AF65-F5344CB8AC3E}">
        <p14:creationId xmlns:p14="http://schemas.microsoft.com/office/powerpoint/2010/main" val="163457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4412DB-4149-3D49-AC11-3D681159DFED}"/>
              </a:ext>
            </a:extLst>
          </p:cNvPr>
          <p:cNvSpPr>
            <a:spLocks noGrp="1"/>
          </p:cNvSpPr>
          <p:nvPr>
            <p:ph idx="1"/>
          </p:nvPr>
        </p:nvSpPr>
        <p:spPr>
          <a:xfrm>
            <a:off x="838200" y="166997"/>
            <a:ext cx="10515600" cy="6009966"/>
          </a:xfrm>
        </p:spPr>
        <p:txBody>
          <a:bodyPr>
            <a:normAutofit/>
          </a:bodyPr>
          <a:lstStyle/>
          <a:p>
            <a:r>
              <a:rPr lang="en-US" sz="2400"/>
              <a:t>Etiology</a:t>
            </a:r>
          </a:p>
          <a:p>
            <a:r>
              <a:rPr lang="en-US" sz="2400"/>
              <a:t>1. Predisposing factors. It is more common in</a:t>
            </a:r>
          </a:p>
          <a:p>
            <a:r>
              <a:rPr lang="en-US" sz="2400"/>
              <a:t>children and young adults (though no age is bar)</a:t>
            </a:r>
          </a:p>
          <a:p>
            <a:r>
              <a:rPr lang="en-US" sz="2400"/>
              <a:t>and in patients with eye strain due to muscle</a:t>
            </a:r>
          </a:p>
          <a:p>
            <a:r>
              <a:rPr lang="en-US" sz="2400"/>
              <a:t>imbalance or refractive errors. Habitual rubbing</a:t>
            </a:r>
          </a:p>
          <a:p>
            <a:r>
              <a:rPr lang="en-US" sz="2400"/>
              <a:t>of the eyes or fingering of the lids and nose,</a:t>
            </a:r>
          </a:p>
          <a:p>
            <a:r>
              <a:rPr lang="en-US" sz="2400"/>
              <a:t>chronic blepharitis and diabetes mellitus are</a:t>
            </a:r>
          </a:p>
          <a:p>
            <a:r>
              <a:rPr lang="en-US" sz="2400"/>
              <a:t>usually associated with recurrent styes. Metabolic</a:t>
            </a:r>
          </a:p>
          <a:p>
            <a:r>
              <a:rPr lang="en-US" sz="2400"/>
              <a:t>factors, chronic debility, excessive intake of</a:t>
            </a:r>
          </a:p>
          <a:p>
            <a:r>
              <a:rPr lang="en-US" sz="2400"/>
              <a:t>carbohydrates and alcohol also act as predisposing</a:t>
            </a:r>
          </a:p>
          <a:p>
            <a:r>
              <a:rPr lang="en-US" sz="2400"/>
              <a:t>factors.</a:t>
            </a:r>
          </a:p>
          <a:p>
            <a:r>
              <a:rPr lang="en-US" sz="2400"/>
              <a:t>2. Causative organism commonly involved is</a:t>
            </a:r>
          </a:p>
          <a:p>
            <a:r>
              <a:rPr lang="en-US" sz="2400"/>
              <a:t>Staphylococcus aureus.</a:t>
            </a:r>
          </a:p>
        </p:txBody>
      </p:sp>
    </p:spTree>
    <p:extLst>
      <p:ext uri="{BB962C8B-B14F-4D97-AF65-F5344CB8AC3E}">
        <p14:creationId xmlns:p14="http://schemas.microsoft.com/office/powerpoint/2010/main" val="377018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CF569-331A-2141-A44E-ACD2E80A2DBE}"/>
              </a:ext>
            </a:extLst>
          </p:cNvPr>
          <p:cNvSpPr>
            <a:spLocks noGrp="1"/>
          </p:cNvSpPr>
          <p:nvPr>
            <p:ph idx="1"/>
          </p:nvPr>
        </p:nvSpPr>
        <p:spPr>
          <a:xfrm>
            <a:off x="371104" y="296883"/>
            <a:ext cx="10515600" cy="5306786"/>
          </a:xfrm>
        </p:spPr>
        <p:txBody>
          <a:bodyPr>
            <a:normAutofit fontScale="92500" lnSpcReduction="10000"/>
          </a:bodyPr>
          <a:lstStyle/>
          <a:p>
            <a:r>
              <a:rPr lang="en-US"/>
              <a:t>Symptoms </a:t>
            </a:r>
          </a:p>
          <a:p>
            <a:r>
              <a:rPr lang="en-US"/>
              <a:t>These include acute pain associated with swelling of</a:t>
            </a:r>
          </a:p>
          <a:p>
            <a:r>
              <a:rPr lang="en-US"/>
              <a:t>lid, mild watering and photophobia.</a:t>
            </a:r>
          </a:p>
          <a:p>
            <a:r>
              <a:rPr lang="en-US"/>
              <a:t>Signs</a:t>
            </a:r>
          </a:p>
          <a:p>
            <a:r>
              <a:rPr lang="en-US"/>
              <a:t> Stage of cellulitis is characterised by localised,</a:t>
            </a:r>
          </a:p>
          <a:p>
            <a:r>
              <a:rPr lang="en-US"/>
              <a:t>hard, red, tender swelling at the lid margin asso-</a:t>
            </a:r>
          </a:p>
          <a:p>
            <a:r>
              <a:rPr lang="en-US"/>
              <a:t>ciated with marked oedema</a:t>
            </a:r>
          </a:p>
          <a:p>
            <a:r>
              <a:rPr lang="en-US"/>
              <a:t> Stage of abscess formation is characterised by a</a:t>
            </a:r>
          </a:p>
          <a:p>
            <a:r>
              <a:rPr lang="en-US"/>
              <a:t>visible pus point on the lid margin in relation to</a:t>
            </a:r>
          </a:p>
          <a:p>
            <a:r>
              <a:rPr lang="en-US"/>
              <a:t>the affected cilia.</a:t>
            </a:r>
          </a:p>
          <a:p>
            <a:r>
              <a:rPr lang="en-US"/>
              <a:t>Usually there is one stye, but occasionally, these</a:t>
            </a:r>
          </a:p>
          <a:p>
            <a:r>
              <a:rPr lang="en-US"/>
              <a:t>may be multiple.</a:t>
            </a:r>
          </a:p>
        </p:txBody>
      </p:sp>
    </p:spTree>
    <p:extLst>
      <p:ext uri="{BB962C8B-B14F-4D97-AF65-F5344CB8AC3E}">
        <p14:creationId xmlns:p14="http://schemas.microsoft.com/office/powerpoint/2010/main" val="303349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EE4625-4A25-9D46-BC6D-034D828765A6}"/>
              </a:ext>
            </a:extLst>
          </p:cNvPr>
          <p:cNvSpPr>
            <a:spLocks noGrp="1"/>
          </p:cNvSpPr>
          <p:nvPr>
            <p:ph idx="1"/>
          </p:nvPr>
        </p:nvSpPr>
        <p:spPr>
          <a:xfrm>
            <a:off x="838200" y="333994"/>
            <a:ext cx="10515600" cy="5842969"/>
          </a:xfrm>
        </p:spPr>
        <p:txBody>
          <a:bodyPr>
            <a:normAutofit/>
          </a:bodyPr>
          <a:lstStyle/>
          <a:p>
            <a:r>
              <a:rPr lang="en-US" sz="2400"/>
              <a:t>Treatment</a:t>
            </a:r>
          </a:p>
          <a:p>
            <a:r>
              <a:rPr lang="en-US" sz="2400"/>
              <a:t>Hot compresses 2-3 times a day are very useful in</a:t>
            </a:r>
          </a:p>
          <a:p>
            <a:r>
              <a:rPr lang="en-US" sz="2400"/>
              <a:t>cellulitis stage. When the pus point is formed it may</a:t>
            </a:r>
          </a:p>
          <a:p>
            <a:r>
              <a:rPr lang="en-US" sz="2400"/>
              <a:t>be evacuated by epilating the involved cilia. Surgical</a:t>
            </a:r>
          </a:p>
          <a:p>
            <a:r>
              <a:rPr lang="en-US" sz="2400"/>
              <a:t>incision is required rarely for a large abscess.</a:t>
            </a:r>
          </a:p>
          <a:p>
            <a:r>
              <a:rPr lang="en-US" sz="2400"/>
              <a:t>Antibiotic eyedrops (3-4 times a day) and eye</a:t>
            </a:r>
          </a:p>
          <a:p>
            <a:r>
              <a:rPr lang="en-US" sz="2400"/>
              <a:t>ointment (at bed time) should be applied to control</a:t>
            </a:r>
          </a:p>
          <a:p>
            <a:r>
              <a:rPr lang="en-US" sz="2400"/>
              <a:t>infection. Anti-inflammatory and analgesics relieve</a:t>
            </a:r>
          </a:p>
          <a:p>
            <a:r>
              <a:rPr lang="en-US" sz="2400"/>
              <a:t>pain and reduce oedema. Systemic antibiotics may</a:t>
            </a:r>
          </a:p>
          <a:p>
            <a:r>
              <a:rPr lang="en-US" sz="2400"/>
              <a:t>be used for early control of infection. In recurrent</a:t>
            </a:r>
          </a:p>
          <a:p>
            <a:r>
              <a:rPr lang="en-US" sz="2400"/>
              <a:t>styes, try to find out and treat the associated</a:t>
            </a:r>
          </a:p>
          <a:p>
            <a:r>
              <a:rPr lang="en-US" sz="2400"/>
              <a:t>predisposing condition.</a:t>
            </a:r>
          </a:p>
        </p:txBody>
      </p:sp>
    </p:spTree>
    <p:extLst>
      <p:ext uri="{BB962C8B-B14F-4D97-AF65-F5344CB8AC3E}">
        <p14:creationId xmlns:p14="http://schemas.microsoft.com/office/powerpoint/2010/main" val="47038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1A79F-DB38-EE42-BE3D-AC2F7BFB674A}"/>
              </a:ext>
            </a:extLst>
          </p:cNvPr>
          <p:cNvSpPr>
            <a:spLocks noGrp="1"/>
          </p:cNvSpPr>
          <p:nvPr>
            <p:ph idx="1"/>
          </p:nvPr>
        </p:nvSpPr>
        <p:spPr>
          <a:xfrm>
            <a:off x="838200" y="204106"/>
            <a:ext cx="10515600" cy="8498279"/>
          </a:xfrm>
        </p:spPr>
        <p:txBody>
          <a:bodyPr>
            <a:noAutofit/>
          </a:bodyPr>
          <a:lstStyle/>
          <a:p>
            <a:r>
              <a:rPr lang="en-US" sz="2400"/>
              <a:t>CHALAZION</a:t>
            </a:r>
          </a:p>
          <a:p>
            <a:r>
              <a:rPr lang="en-US" sz="2400"/>
              <a:t>It is also called a tarsal or meibomian cyst. It is a</a:t>
            </a:r>
          </a:p>
          <a:p>
            <a:r>
              <a:rPr lang="en-US" sz="2400"/>
              <a:t>chronic non-infective granulomatous inflammation of</a:t>
            </a:r>
          </a:p>
          <a:p>
            <a:r>
              <a:rPr lang="en-US" sz="2400"/>
              <a:t>the meibomian gland.</a:t>
            </a:r>
          </a:p>
          <a:p>
            <a:endParaRPr lang="en-US" sz="2400"/>
          </a:p>
        </p:txBody>
      </p:sp>
    </p:spTree>
    <p:extLst>
      <p:ext uri="{BB962C8B-B14F-4D97-AF65-F5344CB8AC3E}">
        <p14:creationId xmlns:p14="http://schemas.microsoft.com/office/powerpoint/2010/main" val="7608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9CA6A-FD92-7B45-B2F9-EBD2D40E4AD3}"/>
              </a:ext>
            </a:extLst>
          </p:cNvPr>
          <p:cNvSpPr>
            <a:spLocks noGrp="1"/>
          </p:cNvSpPr>
          <p:nvPr>
            <p:ph idx="1"/>
          </p:nvPr>
        </p:nvSpPr>
        <p:spPr>
          <a:xfrm>
            <a:off x="838200" y="259773"/>
            <a:ext cx="10515600" cy="5917190"/>
          </a:xfrm>
        </p:spPr>
        <p:txBody>
          <a:bodyPr>
            <a:normAutofit/>
          </a:bodyPr>
          <a:lstStyle/>
          <a:p>
            <a:r>
              <a:rPr lang="en-US" sz="2400"/>
              <a:t>Etiology</a:t>
            </a:r>
          </a:p>
          <a:p>
            <a:r>
              <a:rPr lang="en-US" sz="2400"/>
              <a:t>1. Predisposing factors are similar to hordeolum</a:t>
            </a:r>
          </a:p>
          <a:p>
            <a:r>
              <a:rPr lang="en-US" sz="2400"/>
              <a:t>externum.</a:t>
            </a:r>
          </a:p>
          <a:p>
            <a:r>
              <a:rPr lang="en-US" sz="2400"/>
              <a:t>2. Pathogenesis.Usually, first there occurs mild grade</a:t>
            </a:r>
          </a:p>
          <a:p>
            <a:r>
              <a:rPr lang="en-US" sz="2400"/>
              <a:t>infection of the meibomian gland by organisms of</a:t>
            </a:r>
          </a:p>
          <a:p>
            <a:r>
              <a:rPr lang="en-US" sz="2400"/>
              <a:t>very low virulence. As a result, there occurs</a:t>
            </a:r>
          </a:p>
          <a:p>
            <a:r>
              <a:rPr lang="en-US" sz="2400"/>
              <a:t>proliferation of the epithelium and infiltration of the</a:t>
            </a:r>
          </a:p>
          <a:p>
            <a:r>
              <a:rPr lang="en-US" sz="2400"/>
              <a:t>walls of the ducts, which are blocked.</a:t>
            </a:r>
          </a:p>
          <a:p>
            <a:r>
              <a:rPr lang="en-US" sz="2400"/>
              <a:t>Consequently, there occurs retention of secretions</a:t>
            </a:r>
          </a:p>
          <a:p>
            <a:r>
              <a:rPr lang="en-US" sz="2400"/>
              <a:t>(sebum) in the gland, causing its enlargement. The</a:t>
            </a:r>
          </a:p>
          <a:p>
            <a:r>
              <a:rPr lang="en-US" sz="2400"/>
              <a:t>pent-up secretions (fatty in nature) act like an</a:t>
            </a:r>
          </a:p>
          <a:p>
            <a:r>
              <a:rPr lang="en-US" sz="2400"/>
              <a:t>irritant and excite non-infective granulomatous</a:t>
            </a:r>
          </a:p>
          <a:p>
            <a:r>
              <a:rPr lang="en-US" sz="2400"/>
              <a:t>inflammation of the meibomian gland.</a:t>
            </a:r>
          </a:p>
        </p:txBody>
      </p:sp>
    </p:spTree>
    <p:extLst>
      <p:ext uri="{BB962C8B-B14F-4D97-AF65-F5344CB8AC3E}">
        <p14:creationId xmlns:p14="http://schemas.microsoft.com/office/powerpoint/2010/main" val="323600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97AC19-604B-654D-99EB-7CE2F12826D2}"/>
              </a:ext>
            </a:extLst>
          </p:cNvPr>
          <p:cNvSpPr>
            <a:spLocks noGrp="1"/>
          </p:cNvSpPr>
          <p:nvPr>
            <p:ph idx="1"/>
          </p:nvPr>
        </p:nvSpPr>
        <p:spPr>
          <a:xfrm>
            <a:off x="262989" y="148441"/>
            <a:ext cx="10515600" cy="4351338"/>
          </a:xfrm>
        </p:spPr>
        <p:txBody>
          <a:bodyPr>
            <a:normAutofit fontScale="77500" lnSpcReduction="20000"/>
          </a:bodyPr>
          <a:lstStyle/>
          <a:p>
            <a:r>
              <a:rPr lang="en-US"/>
              <a:t>Clinical picture</a:t>
            </a:r>
          </a:p>
          <a:p>
            <a:r>
              <a:rPr lang="en-US"/>
              <a:t>Patients usually present with a painless swelling in</a:t>
            </a:r>
          </a:p>
          <a:p>
            <a:r>
              <a:rPr lang="en-US"/>
              <a:t>the lid and a feeling of mild heaviness. Examination</a:t>
            </a:r>
          </a:p>
          <a:p>
            <a:r>
              <a:rPr lang="en-US"/>
              <a:t>usually reveals small, firm to hard, non-tender swelling</a:t>
            </a:r>
          </a:p>
          <a:p>
            <a:r>
              <a:rPr lang="en-US"/>
              <a:t>present slightly away from the lid margin </a:t>
            </a:r>
          </a:p>
          <a:p>
            <a:r>
              <a:rPr lang="en-US"/>
              <a:t>It usually points on the conjunctival side, as a red,</a:t>
            </a:r>
          </a:p>
          <a:p>
            <a:r>
              <a:rPr lang="en-US"/>
              <a:t>purple or grey area, seen on everting the lid. Rarely,</a:t>
            </a:r>
          </a:p>
          <a:p>
            <a:r>
              <a:rPr lang="en-US"/>
              <a:t>the main bulk of the swelling project on the skin side.</a:t>
            </a:r>
          </a:p>
          <a:p>
            <a:r>
              <a:rPr lang="en-US"/>
              <a:t>Occasionally, it may present as a reddish-grey nodule</a:t>
            </a:r>
          </a:p>
          <a:p>
            <a:r>
              <a:rPr lang="en-US"/>
              <a:t>on the intermarginal strip (marginal chalazion).</a:t>
            </a:r>
          </a:p>
          <a:p>
            <a:r>
              <a:rPr lang="en-US"/>
              <a:t>Frequently, multiple chalazia may be seen involving</a:t>
            </a:r>
          </a:p>
          <a:p>
            <a:r>
              <a:rPr lang="en-US"/>
              <a:t>one or more eyelids.</a:t>
            </a:r>
          </a:p>
        </p:txBody>
      </p:sp>
    </p:spTree>
    <p:extLst>
      <p:ext uri="{BB962C8B-B14F-4D97-AF65-F5344CB8AC3E}">
        <p14:creationId xmlns:p14="http://schemas.microsoft.com/office/powerpoint/2010/main" val="1757250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29AC4-A1D4-3E4D-9312-D7DB0E270F5D}"/>
              </a:ext>
            </a:extLst>
          </p:cNvPr>
          <p:cNvSpPr>
            <a:spLocks noGrp="1"/>
          </p:cNvSpPr>
          <p:nvPr>
            <p:ph idx="1"/>
          </p:nvPr>
        </p:nvSpPr>
        <p:spPr>
          <a:xfrm>
            <a:off x="0" y="0"/>
            <a:ext cx="10515600" cy="3866841"/>
          </a:xfrm>
        </p:spPr>
        <p:txBody>
          <a:bodyPr>
            <a:noAutofit/>
          </a:bodyPr>
          <a:lstStyle/>
          <a:p>
            <a:r>
              <a:rPr lang="en-US" sz="2400"/>
              <a:t>Clinical course and complications</a:t>
            </a:r>
          </a:p>
          <a:p>
            <a:r>
              <a:rPr lang="en-US" sz="2400"/>
              <a:t> Complete spontaneous resolution may occur rarely.</a:t>
            </a:r>
          </a:p>
          <a:p>
            <a:r>
              <a:rPr lang="en-US" sz="2400"/>
              <a:t> Often it slowly increases in size and becomes very large. A large chalazion of the upper lid may press on the cornea and cause blurred vision</a:t>
            </a:r>
          </a:p>
          <a:p>
            <a:r>
              <a:rPr lang="en-US" sz="2400"/>
              <a:t>from induced astigmatism. A large chalazion of</a:t>
            </a:r>
          </a:p>
          <a:p>
            <a:r>
              <a:rPr lang="en-US" sz="2400"/>
              <a:t>the lower lid may rarely cause eversion of the</a:t>
            </a:r>
          </a:p>
          <a:p>
            <a:r>
              <a:rPr lang="en-US" sz="2400"/>
              <a:t>punctum or even ectropion and epiphora.</a:t>
            </a:r>
          </a:p>
          <a:p>
            <a:r>
              <a:rPr lang="en-US" sz="2400"/>
              <a:t> Occasionally, it may burst on the conjunctival</a:t>
            </a:r>
          </a:p>
          <a:p>
            <a:r>
              <a:rPr lang="en-US" sz="2400"/>
              <a:t>side, forming a fungating mass of granulation</a:t>
            </a:r>
          </a:p>
          <a:p>
            <a:r>
              <a:rPr lang="en-US" sz="2400"/>
              <a:t>tissue. Secondary infection leads to formation of</a:t>
            </a:r>
          </a:p>
          <a:p>
            <a:r>
              <a:rPr lang="en-US" sz="2400"/>
              <a:t>hordeolum internum.</a:t>
            </a:r>
          </a:p>
          <a:p>
            <a:r>
              <a:rPr lang="en-US" sz="2400"/>
              <a:t> Calcification may occur, though very rarely.</a:t>
            </a:r>
          </a:p>
          <a:p>
            <a:r>
              <a:rPr lang="en-US" sz="2400"/>
              <a:t> Malignant change into meibomian gland</a:t>
            </a:r>
          </a:p>
          <a:p>
            <a:r>
              <a:rPr lang="en-US" sz="2400"/>
              <a:t>carcinoma may be seen occasionally in elderly</a:t>
            </a:r>
          </a:p>
          <a:p>
            <a:r>
              <a:rPr lang="en-US" sz="2400"/>
              <a:t>people.</a:t>
            </a:r>
          </a:p>
        </p:txBody>
      </p:sp>
    </p:spTree>
    <p:extLst>
      <p:ext uri="{BB962C8B-B14F-4D97-AF65-F5344CB8AC3E}">
        <p14:creationId xmlns:p14="http://schemas.microsoft.com/office/powerpoint/2010/main" val="1547215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27</Slides>
  <Notes>0</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Knowledge of Hordeolum, Ptosis, Trachoma, Trichiasis, Entropion, Ectropion </vt:lpstr>
      <vt:lpstr>EXTERNAL HORDEOLUM (STYE) It is an acute suppurative inflammation of gland of the Zeis or Moll.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ANOMALIES IN THE POSITION OF THE LASHES AND LID MARGIN</vt:lpstr>
      <vt:lpstr>PowerPoint Presentation</vt:lpstr>
      <vt:lpstr>PowerPoint Presentation</vt:lpstr>
      <vt:lpstr>Complications </vt:lpstr>
      <vt:lpstr>                                   Ptosis </vt:lpstr>
      <vt:lpstr>Types and etiology</vt:lpstr>
      <vt:lpstr>II. Acquired ptosis</vt:lpstr>
      <vt:lpstr>PowerPoint Presentation</vt:lpstr>
      <vt:lpstr>Clinical evaluation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of Hordeolum, Ptosis, Trachoma, Trichiasis, Entropion, Ectropion </dc:title>
  <dc:creator>Unknown User</dc:creator>
  <cp:lastModifiedBy>prashantnagpure84@gmail.com</cp:lastModifiedBy>
  <cp:revision>6</cp:revision>
  <dcterms:created xsi:type="dcterms:W3CDTF">2020-06-16T13:38:44Z</dcterms:created>
  <dcterms:modified xsi:type="dcterms:W3CDTF">2022-01-31T14:16:59Z</dcterms:modified>
</cp:coreProperties>
</file>