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57357-D15C-44C5-AEEB-763E697DE567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EF7B6-2EB2-42F9-BD17-800A334EE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69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7B6-2EB2-42F9-BD17-800A334EE3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367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EF7B6-2EB2-42F9-BD17-800A334EE3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82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6705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physiology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143000"/>
            <a:ext cx="7162800" cy="5334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/>
              <a:t> Physiology: Greek Word </a:t>
            </a:r>
            <a:r>
              <a:rPr lang="en-US" sz="2000" dirty="0" err="1" smtClean="0"/>
              <a:t>Physiologikos</a:t>
            </a:r>
            <a:r>
              <a:rPr lang="en-US" sz="2000" dirty="0" smtClean="0"/>
              <a:t> – discourse on natural knowledge.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/>
              <a:t> Introduced by Jean </a:t>
            </a:r>
            <a:r>
              <a:rPr lang="en-US" sz="2000" dirty="0" err="1" smtClean="0"/>
              <a:t>Fernal</a:t>
            </a:r>
            <a:r>
              <a:rPr lang="en-US" sz="2000" dirty="0" smtClean="0"/>
              <a:t> 1552.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/>
              <a:t>Normal functioning of body.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/>
              <a:t>How the body parts works 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Positive feedback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5711952"/>
          </a:xfrm>
        </p:spPr>
        <p:txBody>
          <a:bodyPr/>
          <a:lstStyle/>
          <a:p>
            <a:r>
              <a:rPr lang="en-US" sz="2000" dirty="0" smtClean="0"/>
              <a:t>Positive feedback is the one to which the system react in such way as to increased the intensity of change in same direction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     Injury to blood vessels                            Stoppage of bleeding</a:t>
            </a:r>
          </a:p>
          <a:p>
            <a:pPr>
              <a:buNone/>
            </a:pPr>
            <a:r>
              <a:rPr lang="en-US" sz="2000" dirty="0" smtClean="0"/>
              <a:t>              bleeding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Formation of </a:t>
            </a:r>
            <a:r>
              <a:rPr lang="en-US" sz="2000" dirty="0" err="1" smtClean="0"/>
              <a:t>prothrombin</a:t>
            </a: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sz="2000" dirty="0" smtClean="0"/>
              <a:t>            activator 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Conversion of </a:t>
            </a:r>
            <a:r>
              <a:rPr lang="en-US" sz="2000" dirty="0" err="1" smtClean="0"/>
              <a:t>prothrombin</a:t>
            </a:r>
            <a:r>
              <a:rPr lang="en-US" sz="2000" dirty="0" smtClean="0"/>
              <a:t>                         Conversion of fibrinogen</a:t>
            </a:r>
          </a:p>
          <a:p>
            <a:pPr>
              <a:buNone/>
            </a:pPr>
            <a:r>
              <a:rPr lang="en-US" sz="2000" dirty="0" smtClean="0"/>
              <a:t>            into thrombin                                             into fibrin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61306" y="29337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561306" y="40767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4495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638800" y="3276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Positive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11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Onset  of </a:t>
            </a:r>
            <a:r>
              <a:rPr lang="en-US" sz="2000" dirty="0" err="1" smtClean="0"/>
              <a:t>Labour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Contraction of </a:t>
            </a:r>
            <a:r>
              <a:rPr lang="en-US" sz="2000" dirty="0" err="1" smtClean="0"/>
              <a:t>utreus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Movement of fetus into </a:t>
            </a:r>
            <a:r>
              <a:rPr lang="en-US" sz="2000" dirty="0" err="1" smtClean="0"/>
              <a:t>crevix</a:t>
            </a:r>
            <a:r>
              <a:rPr lang="en-US" sz="2000" dirty="0" smtClean="0"/>
              <a:t>                         release of </a:t>
            </a:r>
            <a:r>
              <a:rPr lang="en-US" sz="2000" dirty="0" err="1" smtClean="0"/>
              <a:t>oxytocin</a:t>
            </a:r>
            <a:r>
              <a:rPr lang="en-US" sz="2000" dirty="0" smtClean="0"/>
              <a:t> from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hypothalamus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Dilation of cervix                                              transmission of impulse to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   hypothalamus</a:t>
            </a:r>
          </a:p>
          <a:p>
            <a:pPr>
              <a:buNone/>
            </a:pPr>
            <a:r>
              <a:rPr lang="en-US" sz="2000" dirty="0" smtClean="0"/>
              <a:t>Movement of fetus through </a:t>
            </a:r>
            <a:r>
              <a:rPr lang="en-US" sz="2000" dirty="0" err="1" smtClean="0"/>
              <a:t>crevix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Stimulation of receptors                               Discharge of impulse from</a:t>
            </a:r>
          </a:p>
          <a:p>
            <a:pPr>
              <a:buNone/>
            </a:pPr>
            <a:r>
              <a:rPr lang="en-US" sz="2000" dirty="0" smtClean="0"/>
              <a:t>         in cervix                                                          receptor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104900" y="1257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104900" y="2095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029494" y="3313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029494" y="5371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29000" y="5715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057106" y="51435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172200" y="3581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142206" y="4419600"/>
            <a:ext cx="457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6324600" y="1981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3276600" y="1676400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Homeostatic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119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If homeostatic is moderate  a disorder or disease may occur.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If it is severe death may result.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A disorder : any derangement or abnormality of function.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Disease: is term for illness characterized by recognizable set of sign &amp; symptoms.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Symptoms; a person with disease may experience  which are subjective changes in body function.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Sign: Objective changes that clinician can observe &amp; measure.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9600"/>
            <a:ext cx="8382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Levels of body organization.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Chemical level: Atoms- Molecule- Monomers- Polymers.</a:t>
            </a:r>
          </a:p>
          <a:p>
            <a:pPr>
              <a:lnSpc>
                <a:spcPct val="200000"/>
              </a:lnSpc>
            </a:pPr>
            <a:r>
              <a:rPr lang="en-US" sz="2000" dirty="0" err="1" smtClean="0"/>
              <a:t>Orgenells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/>
              <a:t>Cell: Structural &amp; Functional Unit of Living Body.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Tissue: Epithelial, Connective, Muscular, Nervous.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Organ: Heart, Kidney.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System: CVS, RS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Organism: Living Body.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Characteristics  of living human organism.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 smtClean="0"/>
              <a:t>Metabolism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Responsiveness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Movement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Growth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Differentiation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Reproduction.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Homeostasis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Homeo</a:t>
            </a:r>
            <a:r>
              <a:rPr lang="en-US" sz="2000" dirty="0" smtClean="0"/>
              <a:t> = Sameness, Stasis = Standing Still.</a:t>
            </a:r>
          </a:p>
          <a:p>
            <a:r>
              <a:rPr lang="en-US" sz="2000" dirty="0" smtClean="0"/>
              <a:t>It is condition of equilibrium in the body’s internal environment.</a:t>
            </a:r>
          </a:p>
          <a:p>
            <a:r>
              <a:rPr lang="en-US" sz="2000" dirty="0" smtClean="0"/>
              <a:t>Homeostasis was introduced by Walter B. Canon in 1930.  </a:t>
            </a:r>
          </a:p>
          <a:p>
            <a:r>
              <a:rPr lang="en-US" sz="2000" dirty="0" smtClean="0"/>
              <a:t>ICF</a:t>
            </a:r>
          </a:p>
          <a:p>
            <a:r>
              <a:rPr lang="en-US" sz="2000" dirty="0" smtClean="0"/>
              <a:t>ECF: It moves all over body.</a:t>
            </a:r>
          </a:p>
          <a:p>
            <a:r>
              <a:rPr lang="en-US" sz="2000" dirty="0" smtClean="0"/>
              <a:t>Interstitial fluid.</a:t>
            </a:r>
          </a:p>
          <a:p>
            <a:r>
              <a:rPr lang="en-US" sz="2000" dirty="0" smtClean="0"/>
              <a:t>ECF contains nutrient, ion &amp; all other substance necessary for survival of cell.</a:t>
            </a:r>
          </a:p>
          <a:p>
            <a:r>
              <a:rPr lang="en-US" sz="2000" dirty="0" smtClean="0"/>
              <a:t>Healthy life is depends on maintains of internal environment within physiological limit.</a:t>
            </a:r>
          </a:p>
          <a:p>
            <a:r>
              <a:rPr lang="en-US" sz="2000" dirty="0" smtClean="0"/>
              <a:t>If internal environment deviates beyond the set limits, body suffers from</a:t>
            </a:r>
          </a:p>
          <a:p>
            <a:r>
              <a:rPr lang="en-US" sz="2000" dirty="0" smtClean="0"/>
              <a:t>Homeostasis in body is continually being disturbed.</a:t>
            </a:r>
          </a:p>
          <a:p>
            <a:pPr>
              <a:buNone/>
            </a:pPr>
            <a:endParaRPr lang="en-US" sz="2000" dirty="0" smtClean="0"/>
          </a:p>
          <a:p>
            <a:pPr algn="r">
              <a:buNone/>
            </a:pPr>
            <a:r>
              <a:rPr lang="en-US" sz="2000" dirty="0" smtClean="0"/>
              <a:t> </a:t>
            </a:r>
            <a:r>
              <a:rPr lang="en-US" sz="1000" dirty="0" smtClean="0"/>
              <a:t>Continue on next page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Some disruption comes from external environment  7 other </a:t>
            </a:r>
            <a:r>
              <a:rPr lang="en-US" sz="2000" dirty="0" err="1" smtClean="0"/>
              <a:t>distrupation</a:t>
            </a:r>
            <a:r>
              <a:rPr lang="en-US" sz="2000" dirty="0" smtClean="0"/>
              <a:t> originate in internal environment 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Body has many regulating system that usually bring the internal environment back to balance.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Components of homeostasis System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153400" cy="5711952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Homeostasis system in body acts through self regulating device which operates in cyclic manner.</a:t>
            </a:r>
          </a:p>
          <a:p>
            <a:pPr algn="ctr">
              <a:lnSpc>
                <a:spcPct val="200000"/>
              </a:lnSpc>
              <a:buNone/>
            </a:pPr>
            <a:r>
              <a:rPr lang="en-US" sz="2000" dirty="0" smtClean="0"/>
              <a:t>Normal</a:t>
            </a:r>
          </a:p>
          <a:p>
            <a:pPr algn="ctr">
              <a:lnSpc>
                <a:spcPct val="200000"/>
              </a:lnSpc>
              <a:buNone/>
            </a:pPr>
            <a:r>
              <a:rPr lang="en-US" sz="2000" dirty="0" smtClean="0"/>
              <a:t>Deviation                                  Correction</a:t>
            </a:r>
          </a:p>
          <a:p>
            <a:pPr algn="ctr">
              <a:lnSpc>
                <a:spcPct val="200000"/>
              </a:lnSpc>
              <a:buNone/>
            </a:pPr>
            <a:endParaRPr lang="en-US" sz="2000" dirty="0" smtClean="0"/>
          </a:p>
          <a:p>
            <a:pPr algn="ctr">
              <a:lnSpc>
                <a:spcPct val="200000"/>
              </a:lnSpc>
              <a:buNone/>
            </a:pPr>
            <a:r>
              <a:rPr lang="en-US" sz="2000" dirty="0" smtClean="0"/>
              <a:t>Sensor                                 </a:t>
            </a:r>
            <a:r>
              <a:rPr lang="en-US" sz="2000" dirty="0" err="1" smtClean="0"/>
              <a:t>Effector</a:t>
            </a:r>
            <a:endParaRPr lang="en-US" sz="2000" dirty="0" smtClean="0"/>
          </a:p>
          <a:p>
            <a:pPr algn="ctr">
              <a:lnSpc>
                <a:spcPct val="200000"/>
              </a:lnSpc>
              <a:buNone/>
            </a:pPr>
            <a:r>
              <a:rPr lang="en-US" sz="2000" dirty="0" smtClean="0"/>
              <a:t>Control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Sensor / </a:t>
            </a:r>
            <a:r>
              <a:rPr lang="en-US" sz="2000" dirty="0" err="1" smtClean="0"/>
              <a:t>Dectors</a:t>
            </a:r>
            <a:r>
              <a:rPr lang="en-US" sz="2000" dirty="0" smtClean="0"/>
              <a:t> / Receptor: which recognize the deviation.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Transmission of this message to a control center.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Transmission of information from control center to the effector for correcting deviation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Effectors which correct the deviation.  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429000" y="1575816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743994" y="2513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5200" y="32004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029200" y="3276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753894" y="25519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5029200" y="1575816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Mechanism of action of homeostasis system.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559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Homeostatic mechanism in body responsible for maintaining the normalcy of various body system.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When there is change in body system the effectors bring back the normalcy either by inhibiting &amp; reversing the change or supporting &amp; acceleration.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This is achieved by feedback system.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2 types of Feedback system.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sz="2000" dirty="0" smtClean="0"/>
              <a:t>Negative feedback 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sz="2000" dirty="0" smtClean="0"/>
              <a:t>Positive Feedback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Negative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119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Negative feedback is the one to which system reacts in such way as to arrest change or reverse the direction of change.</a:t>
            </a:r>
          </a:p>
          <a:p>
            <a:pPr algn="ctr">
              <a:buNone/>
            </a:pPr>
            <a:r>
              <a:rPr lang="en-US" sz="2000" dirty="0" smtClean="0"/>
              <a:t>Inhibition of TSH</a:t>
            </a:r>
          </a:p>
          <a:p>
            <a:pPr algn="ctr">
              <a:buNone/>
            </a:pPr>
            <a:r>
              <a:rPr lang="en-US" sz="2000" dirty="0" smtClean="0"/>
              <a:t> secretion.</a:t>
            </a:r>
          </a:p>
          <a:p>
            <a:pPr algn="ctr">
              <a:buNone/>
            </a:pPr>
            <a:r>
              <a:rPr lang="en-US" sz="2000" dirty="0" smtClean="0"/>
              <a:t>Increased secretion                                        decreased secretion  </a:t>
            </a:r>
          </a:p>
          <a:p>
            <a:pPr algn="ctr">
              <a:buNone/>
            </a:pPr>
            <a:r>
              <a:rPr lang="en-US" sz="2000" dirty="0" smtClean="0"/>
              <a:t>of thyroxin                                                   of thyroxin</a:t>
            </a:r>
          </a:p>
          <a:p>
            <a:pPr>
              <a:buNone/>
            </a:pPr>
            <a:r>
              <a:rPr lang="en-US" sz="2000" dirty="0" smtClean="0"/>
              <a:t>             </a:t>
            </a:r>
          </a:p>
          <a:p>
            <a:pPr>
              <a:buNone/>
            </a:pPr>
            <a:r>
              <a:rPr lang="en-US" sz="2000" dirty="0" smtClean="0"/>
              <a:t>   Normal level of                  No deviation            Normal level of                   thyroxin                                                                  </a:t>
            </a:r>
            <a:r>
              <a:rPr lang="en-US" sz="2000" dirty="0" err="1" smtClean="0"/>
              <a:t>thyroxin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decreased secretion of                                         increased level of</a:t>
            </a:r>
          </a:p>
          <a:p>
            <a:pPr>
              <a:buNone/>
            </a:pPr>
            <a:r>
              <a:rPr lang="en-US" sz="2000" dirty="0" smtClean="0"/>
              <a:t>         thyroxin                                                              </a:t>
            </a:r>
            <a:r>
              <a:rPr lang="en-US" sz="2000" dirty="0" err="1" smtClean="0"/>
              <a:t>thyroxin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Stimulation of TSH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Secretion</a:t>
            </a:r>
          </a:p>
          <a:p>
            <a:pPr>
              <a:buNone/>
            </a:pPr>
            <a:r>
              <a:rPr lang="en-US" sz="2000" dirty="0" smtClean="0"/>
              <a:t>                        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7400" y="16756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92140" y="1597818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935480" y="1980803"/>
            <a:ext cx="304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696392" y="1980803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1866106" y="3161903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789906" y="42275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867694" y="5523706"/>
            <a:ext cx="38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057400" y="5715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2158" y="5712618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834346" y="5409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6720840" y="42656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6736080" y="3206829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95600" y="3581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10200" y="3564572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Negative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635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Decreased water                           Normal water                         increased water</a:t>
            </a:r>
          </a:p>
          <a:p>
            <a:pPr>
              <a:buNone/>
            </a:pPr>
            <a:r>
              <a:rPr lang="en-US" sz="1800" dirty="0" smtClean="0"/>
              <a:t>content                                               </a:t>
            </a:r>
            <a:r>
              <a:rPr lang="en-US" sz="1800" dirty="0" err="1" smtClean="0"/>
              <a:t>content</a:t>
            </a:r>
            <a:r>
              <a:rPr lang="en-US" sz="1800" dirty="0" smtClean="0"/>
              <a:t>                                 </a:t>
            </a:r>
            <a:r>
              <a:rPr lang="en-US" sz="1800" dirty="0" err="1" smtClean="0"/>
              <a:t>content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Stimulation of           Thirst          No deviation     No Thirst       No Stimulation of 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osmoreceptor</a:t>
            </a:r>
            <a:r>
              <a:rPr lang="en-US" sz="1800" dirty="0" smtClean="0"/>
              <a:t> in                                                                        </a:t>
            </a:r>
            <a:r>
              <a:rPr lang="en-US" sz="1800" dirty="0" err="1" smtClean="0"/>
              <a:t>osmoreceptor</a:t>
            </a:r>
            <a:r>
              <a:rPr lang="en-US" sz="1800" dirty="0" smtClean="0"/>
              <a:t> in  </a:t>
            </a:r>
          </a:p>
          <a:p>
            <a:pPr>
              <a:buNone/>
            </a:pPr>
            <a:r>
              <a:rPr lang="en-US" sz="1800" dirty="0" smtClean="0"/>
              <a:t>hypothalamus                                                                               </a:t>
            </a:r>
            <a:r>
              <a:rPr lang="en-US" sz="1800" dirty="0" err="1" smtClean="0"/>
              <a:t>hypothalamus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Increased ADH      increased in                         decreased in     decreased ADH</a:t>
            </a:r>
          </a:p>
          <a:p>
            <a:pPr>
              <a:buNone/>
            </a:pPr>
            <a:r>
              <a:rPr lang="en-US" sz="1800" dirty="0" smtClean="0"/>
              <a:t>secretion from        water intake                         water intake        secretion from</a:t>
            </a:r>
          </a:p>
          <a:p>
            <a:pPr>
              <a:buNone/>
            </a:pPr>
            <a:r>
              <a:rPr lang="en-US" sz="1800" dirty="0" smtClean="0"/>
              <a:t>post. Pituitary                                                                                post. pituitary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Increased water                                                                         Decreased water</a:t>
            </a:r>
          </a:p>
          <a:p>
            <a:pPr>
              <a:buNone/>
            </a:pPr>
            <a:r>
              <a:rPr lang="en-US" sz="1800" dirty="0" err="1" smtClean="0"/>
              <a:t>Retension</a:t>
            </a:r>
            <a:r>
              <a:rPr lang="en-US" sz="1800" dirty="0" smtClean="0"/>
              <a:t>                                       Normal water                           </a:t>
            </a:r>
            <a:r>
              <a:rPr lang="en-US" sz="1800" dirty="0" err="1" smtClean="0"/>
              <a:t>Retension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by kidney                                            content                                by kidney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362200" y="1066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638800" y="1066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800894" y="1713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800894" y="3085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800894" y="4533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57400" y="5410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524000" y="1371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439194" y="27424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009900" y="40767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162300" y="36957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306094" y="17899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468394" y="1828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7390606" y="3124200"/>
            <a:ext cx="457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430294" y="4533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410200" y="5334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6248400" y="12192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5486400" y="2819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4953000" y="4191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655</Words>
  <Application>Microsoft Office PowerPoint</Application>
  <PresentationFormat>On-screen Show (4:3)</PresentationFormat>
  <Paragraphs>123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physiology</vt:lpstr>
      <vt:lpstr>Levels of body organization.</vt:lpstr>
      <vt:lpstr>Characteristics  of living human organism.</vt:lpstr>
      <vt:lpstr>Homeostasis</vt:lpstr>
      <vt:lpstr>Homeostasis</vt:lpstr>
      <vt:lpstr>Components of homeostasis System</vt:lpstr>
      <vt:lpstr>Mechanism of action of homeostasis system.</vt:lpstr>
      <vt:lpstr>Negative Feedback</vt:lpstr>
      <vt:lpstr>Negative Feedback</vt:lpstr>
      <vt:lpstr>Positive feedback</vt:lpstr>
      <vt:lpstr>Positive feedback</vt:lpstr>
      <vt:lpstr>Homeostatic imbalance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physiology</dc:title>
  <dc:creator/>
  <cp:lastModifiedBy>pc1</cp:lastModifiedBy>
  <cp:revision>35</cp:revision>
  <dcterms:created xsi:type="dcterms:W3CDTF">2006-08-16T00:00:00Z</dcterms:created>
  <dcterms:modified xsi:type="dcterms:W3CDTF">2019-11-22T08:28:46Z</dcterms:modified>
</cp:coreProperties>
</file>