
<file path=[Content_Types].xml><?xml version="1.0" encoding="utf-8"?>
<Types xmlns="http://schemas.openxmlformats.org/package/2006/content-types">
  <Default Extension="gif" ContentType="image/gi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75" r:id="rId2"/>
    <p:sldId id="268" r:id="rId3"/>
    <p:sldId id="269" r:id="rId4"/>
    <p:sldId id="270" r:id="rId5"/>
    <p:sldId id="271" r:id="rId6"/>
    <p:sldId id="376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312" r:id="rId47"/>
    <p:sldId id="313" r:id="rId48"/>
    <p:sldId id="314" r:id="rId49"/>
    <p:sldId id="315" r:id="rId50"/>
    <p:sldId id="316" r:id="rId51"/>
    <p:sldId id="317" r:id="rId52"/>
    <p:sldId id="318" r:id="rId53"/>
    <p:sldId id="319" r:id="rId54"/>
    <p:sldId id="320" r:id="rId55"/>
    <p:sldId id="321" r:id="rId56"/>
    <p:sldId id="322" r:id="rId57"/>
    <p:sldId id="323" r:id="rId58"/>
    <p:sldId id="324" r:id="rId59"/>
    <p:sldId id="325" r:id="rId60"/>
    <p:sldId id="326" r:id="rId61"/>
    <p:sldId id="328" r:id="rId62"/>
    <p:sldId id="329" r:id="rId63"/>
    <p:sldId id="330" r:id="rId64"/>
    <p:sldId id="331" r:id="rId65"/>
    <p:sldId id="332" r:id="rId66"/>
    <p:sldId id="333" r:id="rId67"/>
    <p:sldId id="334" r:id="rId68"/>
    <p:sldId id="335" r:id="rId69"/>
    <p:sldId id="336" r:id="rId70"/>
    <p:sldId id="337" r:id="rId71"/>
    <p:sldId id="338" r:id="rId72"/>
    <p:sldId id="339" r:id="rId73"/>
    <p:sldId id="340" r:id="rId74"/>
    <p:sldId id="341" r:id="rId75"/>
    <p:sldId id="342" r:id="rId76"/>
    <p:sldId id="344" r:id="rId77"/>
    <p:sldId id="345" r:id="rId78"/>
    <p:sldId id="346" r:id="rId79"/>
    <p:sldId id="347" r:id="rId80"/>
    <p:sldId id="348" r:id="rId81"/>
    <p:sldId id="349" r:id="rId82"/>
    <p:sldId id="350" r:id="rId83"/>
    <p:sldId id="351" r:id="rId84"/>
    <p:sldId id="352" r:id="rId85"/>
    <p:sldId id="353" r:id="rId86"/>
    <p:sldId id="354" r:id="rId87"/>
    <p:sldId id="355" r:id="rId88"/>
    <p:sldId id="356" r:id="rId89"/>
    <p:sldId id="357" r:id="rId90"/>
    <p:sldId id="358" r:id="rId91"/>
    <p:sldId id="359" r:id="rId92"/>
    <p:sldId id="360" r:id="rId93"/>
    <p:sldId id="361" r:id="rId94"/>
    <p:sldId id="362" r:id="rId95"/>
    <p:sldId id="363" r:id="rId96"/>
    <p:sldId id="364" r:id="rId97"/>
    <p:sldId id="365" r:id="rId98"/>
    <p:sldId id="366" r:id="rId99"/>
    <p:sldId id="367" r:id="rId100"/>
    <p:sldId id="368" r:id="rId101"/>
    <p:sldId id="369" r:id="rId102"/>
    <p:sldId id="370" r:id="rId103"/>
    <p:sldId id="371" r:id="rId104"/>
    <p:sldId id="372" r:id="rId105"/>
    <p:sldId id="377" r:id="rId10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32358" y="514934"/>
            <a:ext cx="7879283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35585">
              <a:lnSpc>
                <a:spcPts val="16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F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35585">
              <a:lnSpc>
                <a:spcPts val="16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F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35585">
              <a:lnSpc>
                <a:spcPts val="16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F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35585">
              <a:lnSpc>
                <a:spcPts val="16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35585">
              <a:lnSpc>
                <a:spcPts val="16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9327" y="147650"/>
            <a:ext cx="7305344" cy="1367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FF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4576" y="1538440"/>
            <a:ext cx="8054847" cy="3867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260080" y="6290385"/>
            <a:ext cx="374015" cy="224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35585">
              <a:lnSpc>
                <a:spcPts val="16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g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g"/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5.jp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8.jp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3.jp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5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1.jp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5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5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5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9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5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5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5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6.jpg"/><Relationship Id="rId1" Type="http://schemas.openxmlformats.org/officeDocument/2006/relationships/slideLayout" Target="../slideLayouts/slideLayout5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8072" y="426659"/>
            <a:ext cx="8118727" cy="450700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4400" b="1" dirty="0">
                <a:solidFill>
                  <a:srgbClr val="0070C0"/>
                </a:solidFill>
              </a:rPr>
              <a:t>Smt. Vimladevi Ayurvedic medical college, Chandrapur</a:t>
            </a:r>
            <a:br>
              <a:rPr lang="en-US" sz="4400" b="1" dirty="0">
                <a:solidFill>
                  <a:schemeClr val="tx1"/>
                </a:solidFill>
              </a:rPr>
            </a:br>
            <a:br>
              <a:rPr lang="en-US" sz="4400" b="1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Presented By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Sharir Kriya Dept</a:t>
            </a:r>
            <a:r>
              <a:rPr lang="en-US" dirty="0">
                <a:solidFill>
                  <a:schemeClr val="tx1"/>
                </a:solidFill>
              </a:rPr>
              <a:t>.</a:t>
            </a:r>
            <a:br>
              <a:rPr lang="en-US" sz="4800" dirty="0">
                <a:solidFill>
                  <a:schemeClr val="tx1"/>
                </a:solidFill>
              </a:rPr>
            </a:br>
            <a:r>
              <a:rPr lang="en-US" sz="4400" dirty="0">
                <a:solidFill>
                  <a:srgbClr val="7030A0"/>
                </a:solidFill>
              </a:rPr>
              <a:t>Asso. </a:t>
            </a:r>
            <a:r>
              <a:rPr sz="4400" dirty="0">
                <a:solidFill>
                  <a:srgbClr val="7030A0"/>
                </a:solidFill>
              </a:rPr>
              <a:t>Prof.</a:t>
            </a:r>
            <a:r>
              <a:rPr lang="en-US" sz="4400" dirty="0">
                <a:solidFill>
                  <a:srgbClr val="7030A0"/>
                </a:solidFill>
              </a:rPr>
              <a:t> Dr. Prashant Chandekar</a:t>
            </a:r>
            <a:endParaRPr sz="4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2477" y="546938"/>
            <a:ext cx="77025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</a:rPr>
              <a:t>Fertilization - Shukra Shonit</a:t>
            </a:r>
            <a:r>
              <a:rPr spc="-8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Samyoge</a:t>
            </a:r>
          </a:p>
        </p:txBody>
      </p:sp>
      <p:sp>
        <p:nvSpPr>
          <p:cNvPr id="3" name="object 3"/>
          <p:cNvSpPr/>
          <p:nvPr/>
        </p:nvSpPr>
        <p:spPr>
          <a:xfrm>
            <a:off x="1066800" y="1905000"/>
            <a:ext cx="6172200" cy="3657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8845" y="482930"/>
            <a:ext cx="32289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0000"/>
                </a:solidFill>
              </a:rPr>
              <a:t>Pitta</a:t>
            </a:r>
            <a:r>
              <a:rPr sz="4400" spc="-65" dirty="0">
                <a:solidFill>
                  <a:srgbClr val="FF0000"/>
                </a:solidFill>
              </a:rPr>
              <a:t> </a:t>
            </a:r>
            <a:r>
              <a:rPr sz="4400" dirty="0">
                <a:solidFill>
                  <a:srgbClr val="FF0000"/>
                </a:solidFill>
              </a:rPr>
              <a:t>Prakruti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611923" y="1676400"/>
            <a:ext cx="7996352" cy="434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08910" y="482930"/>
            <a:ext cx="37287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0000"/>
                </a:solidFill>
              </a:rPr>
              <a:t>Kapha</a:t>
            </a:r>
            <a:r>
              <a:rPr sz="4400" spc="-45" dirty="0">
                <a:solidFill>
                  <a:srgbClr val="FF0000"/>
                </a:solidFill>
              </a:rPr>
              <a:t> </a:t>
            </a:r>
            <a:r>
              <a:rPr sz="4400" dirty="0">
                <a:solidFill>
                  <a:srgbClr val="FF0000"/>
                </a:solidFill>
              </a:rPr>
              <a:t>Prakruti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523059" y="1616058"/>
            <a:ext cx="8048024" cy="44450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4777" y="482930"/>
            <a:ext cx="43154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0000"/>
                </a:solidFill>
              </a:rPr>
              <a:t>Prakruti</a:t>
            </a:r>
            <a:r>
              <a:rPr sz="4400" spc="-70" dirty="0">
                <a:solidFill>
                  <a:srgbClr val="FF0000"/>
                </a:solidFill>
              </a:rPr>
              <a:t> </a:t>
            </a:r>
            <a:r>
              <a:rPr sz="4400" dirty="0">
                <a:solidFill>
                  <a:srgbClr val="FF0000"/>
                </a:solidFill>
              </a:rPr>
              <a:t>Features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609600" y="1600200"/>
            <a:ext cx="7924800" cy="419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1318" y="482930"/>
            <a:ext cx="67417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0000"/>
                </a:solidFill>
              </a:rPr>
              <a:t>Biotype by modern</a:t>
            </a:r>
            <a:r>
              <a:rPr sz="4400" spc="-60" dirty="0">
                <a:solidFill>
                  <a:srgbClr val="FF0000"/>
                </a:solidFill>
              </a:rPr>
              <a:t> </a:t>
            </a:r>
            <a:r>
              <a:rPr sz="4400" dirty="0">
                <a:solidFill>
                  <a:srgbClr val="FF0000"/>
                </a:solidFill>
              </a:rPr>
              <a:t>science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295400" y="1549947"/>
            <a:ext cx="6186268" cy="3474720"/>
          </a:xfrm>
          <a:custGeom>
            <a:avLst/>
            <a:gdLst>
              <a:gd name="connsiteX0" fmla="*/ 0 w 6172200"/>
              <a:gd name="connsiteY0" fmla="*/ 0 h 3784053"/>
              <a:gd name="connsiteX1" fmla="*/ 6172200 w 6172200"/>
              <a:gd name="connsiteY1" fmla="*/ 0 h 3784053"/>
              <a:gd name="connsiteX2" fmla="*/ 6172200 w 6172200"/>
              <a:gd name="connsiteY2" fmla="*/ 3784053 h 3784053"/>
              <a:gd name="connsiteX3" fmla="*/ 0 w 6172200"/>
              <a:gd name="connsiteY3" fmla="*/ 3784053 h 3784053"/>
              <a:gd name="connsiteX4" fmla="*/ 0 w 6172200"/>
              <a:gd name="connsiteY4" fmla="*/ 0 h 3784053"/>
              <a:gd name="connsiteX0" fmla="*/ 0 w 6186268"/>
              <a:gd name="connsiteY0" fmla="*/ 0 h 3784053"/>
              <a:gd name="connsiteX1" fmla="*/ 6172200 w 6186268"/>
              <a:gd name="connsiteY1" fmla="*/ 0 h 3784053"/>
              <a:gd name="connsiteX2" fmla="*/ 6186268 w 6186268"/>
              <a:gd name="connsiteY2" fmla="*/ 3769986 h 3784053"/>
              <a:gd name="connsiteX3" fmla="*/ 0 w 6186268"/>
              <a:gd name="connsiteY3" fmla="*/ 3784053 h 3784053"/>
              <a:gd name="connsiteX4" fmla="*/ 0 w 6186268"/>
              <a:gd name="connsiteY4" fmla="*/ 0 h 3784053"/>
              <a:gd name="connsiteX0" fmla="*/ 0 w 6186268"/>
              <a:gd name="connsiteY0" fmla="*/ 0 h 3784053"/>
              <a:gd name="connsiteX1" fmla="*/ 6172200 w 6186268"/>
              <a:gd name="connsiteY1" fmla="*/ 0 h 3784053"/>
              <a:gd name="connsiteX2" fmla="*/ 6186268 w 6186268"/>
              <a:gd name="connsiteY2" fmla="*/ 3769986 h 3784053"/>
              <a:gd name="connsiteX3" fmla="*/ 0 w 6186268"/>
              <a:gd name="connsiteY3" fmla="*/ 3784053 h 3784053"/>
              <a:gd name="connsiteX4" fmla="*/ 0 w 6186268"/>
              <a:gd name="connsiteY4" fmla="*/ 0 h 3784053"/>
              <a:gd name="connsiteX0" fmla="*/ 0 w 6186268"/>
              <a:gd name="connsiteY0" fmla="*/ 0 h 3784053"/>
              <a:gd name="connsiteX1" fmla="*/ 6172200 w 6186268"/>
              <a:gd name="connsiteY1" fmla="*/ 0 h 3784053"/>
              <a:gd name="connsiteX2" fmla="*/ 6186268 w 6186268"/>
              <a:gd name="connsiteY2" fmla="*/ 3769986 h 3784053"/>
              <a:gd name="connsiteX3" fmla="*/ 0 w 6186268"/>
              <a:gd name="connsiteY3" fmla="*/ 3784053 h 3784053"/>
              <a:gd name="connsiteX4" fmla="*/ 0 w 6186268"/>
              <a:gd name="connsiteY4" fmla="*/ 0 h 3784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86268" h="3784053">
                <a:moveTo>
                  <a:pt x="0" y="0"/>
                </a:moveTo>
                <a:lnTo>
                  <a:pt x="6172200" y="0"/>
                </a:lnTo>
                <a:cubicBezTo>
                  <a:pt x="6176889" y="1256662"/>
                  <a:pt x="6181579" y="2513324"/>
                  <a:pt x="6186268" y="3769986"/>
                </a:cubicBezTo>
                <a:lnTo>
                  <a:pt x="0" y="378405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1" b="-8901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2941" y="482930"/>
            <a:ext cx="62801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0000"/>
                </a:solidFill>
              </a:rPr>
              <a:t>Phenotype &amp; Genotype</a:t>
            </a:r>
            <a:r>
              <a:rPr sz="4400" spc="-30" dirty="0">
                <a:solidFill>
                  <a:srgbClr val="FF0000"/>
                </a:solidFill>
              </a:rPr>
              <a:t> </a:t>
            </a:r>
            <a:r>
              <a:rPr sz="4400" dirty="0">
                <a:solidFill>
                  <a:srgbClr val="FF0000"/>
                </a:solidFill>
              </a:rPr>
              <a:t>?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233677" y="2207950"/>
            <a:ext cx="6195822" cy="3085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E6104-F55E-41D3-8F79-6F514DB23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81000"/>
            <a:ext cx="7305344" cy="1231106"/>
          </a:xfrm>
        </p:spPr>
        <p:txBody>
          <a:bodyPr/>
          <a:lstStyle/>
          <a:p>
            <a:r>
              <a:rPr lang="en-US" sz="8000" b="1" dirty="0">
                <a:solidFill>
                  <a:schemeClr val="tx1"/>
                </a:solidFill>
                <a:latin typeface="Algerian" panose="04020705040A02060702" pitchFamily="82" charset="0"/>
              </a:rPr>
              <a:t>Thanking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B669D4-17E0-4B35-AD7B-46FA763641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905000"/>
            <a:ext cx="4743450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21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2185" y="546938"/>
            <a:ext cx="78035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</a:rPr>
              <a:t>Fertilization – Shukra Shonit</a:t>
            </a:r>
            <a:r>
              <a:rPr spc="-10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Samyoge</a:t>
            </a:r>
          </a:p>
        </p:txBody>
      </p:sp>
      <p:sp>
        <p:nvSpPr>
          <p:cNvPr id="3" name="object 3"/>
          <p:cNvSpPr/>
          <p:nvPr/>
        </p:nvSpPr>
        <p:spPr>
          <a:xfrm>
            <a:off x="1776165" y="1766381"/>
            <a:ext cx="5521119" cy="43597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8010" y="482930"/>
            <a:ext cx="28879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0000"/>
                </a:solidFill>
              </a:rPr>
              <a:t>Fertilization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914313" y="1600200"/>
            <a:ext cx="5800513" cy="3595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0953" y="482930"/>
            <a:ext cx="770318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0000"/>
                </a:solidFill>
              </a:rPr>
              <a:t>Prakruti – Ayurvedic</a:t>
            </a:r>
            <a:r>
              <a:rPr sz="4400" spc="-60" dirty="0">
                <a:solidFill>
                  <a:srgbClr val="FF0000"/>
                </a:solidFill>
              </a:rPr>
              <a:t> </a:t>
            </a:r>
            <a:r>
              <a:rPr sz="4400" dirty="0">
                <a:solidFill>
                  <a:srgbClr val="FF0000"/>
                </a:solidFill>
              </a:rPr>
              <a:t>Genomics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990600" y="1752600"/>
            <a:ext cx="6705600" cy="35650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1269" y="577722"/>
            <a:ext cx="56032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0000"/>
                </a:solidFill>
              </a:rPr>
              <a:t>Prakruti – Ayurvedic</a:t>
            </a:r>
            <a:r>
              <a:rPr sz="3200" spc="-120" dirty="0">
                <a:solidFill>
                  <a:srgbClr val="FF0000"/>
                </a:solidFill>
              </a:rPr>
              <a:t> </a:t>
            </a:r>
            <a:r>
              <a:rPr sz="3200" dirty="0">
                <a:solidFill>
                  <a:srgbClr val="FF0000"/>
                </a:solidFill>
              </a:rPr>
              <a:t>Genomics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2064681" y="2039937"/>
            <a:ext cx="4615688" cy="3638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9538" y="482930"/>
            <a:ext cx="43459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0000"/>
                </a:solidFill>
              </a:rPr>
              <a:t>Mitosis &amp;</a:t>
            </a:r>
            <a:r>
              <a:rPr sz="4400" spc="-80" dirty="0">
                <a:solidFill>
                  <a:srgbClr val="FF0000"/>
                </a:solidFill>
              </a:rPr>
              <a:t> </a:t>
            </a:r>
            <a:r>
              <a:rPr sz="4400" dirty="0">
                <a:solidFill>
                  <a:srgbClr val="FF0000"/>
                </a:solidFill>
              </a:rPr>
              <a:t>Meiosis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685800" y="1752600"/>
            <a:ext cx="7162800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0808" y="482930"/>
            <a:ext cx="53409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0000"/>
                </a:solidFill>
              </a:rPr>
              <a:t>Prakruti –Genetic</a:t>
            </a:r>
            <a:r>
              <a:rPr sz="4400" spc="-75" dirty="0">
                <a:solidFill>
                  <a:srgbClr val="FF0000"/>
                </a:solidFill>
              </a:rPr>
              <a:t> </a:t>
            </a:r>
            <a:r>
              <a:rPr sz="4400" dirty="0">
                <a:solidFill>
                  <a:srgbClr val="FF0000"/>
                </a:solidFill>
              </a:rPr>
              <a:t>link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423125" y="1676400"/>
            <a:ext cx="6386285" cy="36148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5988" y="482930"/>
            <a:ext cx="62763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0000"/>
                </a:solidFill>
              </a:rPr>
              <a:t>Role of DNA in Prakruti</a:t>
            </a:r>
            <a:r>
              <a:rPr sz="4400" spc="-45" dirty="0">
                <a:solidFill>
                  <a:srgbClr val="FF0000"/>
                </a:solidFill>
              </a:rPr>
              <a:t> </a:t>
            </a:r>
            <a:r>
              <a:rPr sz="4400" dirty="0">
                <a:solidFill>
                  <a:srgbClr val="FF0000"/>
                </a:solidFill>
              </a:rPr>
              <a:t>?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085975" y="1848503"/>
            <a:ext cx="5067300" cy="36094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31734" y="467139"/>
            <a:ext cx="6208294" cy="7189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5056" y="1940959"/>
            <a:ext cx="7717360" cy="30137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86641" y="486746"/>
            <a:ext cx="3463536" cy="606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14264" y="2103058"/>
            <a:ext cx="7849818" cy="1545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55194" y="448159"/>
            <a:ext cx="2260242" cy="772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3552" y="1905707"/>
            <a:ext cx="7689969" cy="37453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2817" y="1950720"/>
            <a:ext cx="7783876" cy="2311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86641" y="486746"/>
            <a:ext cx="3463536" cy="6064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57469" y="464457"/>
            <a:ext cx="3327093" cy="660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8789" y="2001328"/>
            <a:ext cx="7942918" cy="27604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4028" y="1810767"/>
            <a:ext cx="7794171" cy="37227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57469" y="464457"/>
            <a:ext cx="3327093" cy="660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57469" y="464457"/>
            <a:ext cx="3327093" cy="660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4119" y="2085516"/>
            <a:ext cx="7868685" cy="26869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57469" y="464457"/>
            <a:ext cx="3327093" cy="660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9773" y="1821666"/>
            <a:ext cx="7659168" cy="2220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8723" y="4300780"/>
            <a:ext cx="7922294" cy="14327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57469" y="464457"/>
            <a:ext cx="3327093" cy="660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0422" y="1760706"/>
            <a:ext cx="7889322" cy="38443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5022" y="541019"/>
            <a:ext cx="3516488" cy="6629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0767" y="1752600"/>
            <a:ext cx="7610187" cy="41001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5022" y="541019"/>
            <a:ext cx="3516488" cy="6629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7616" y="1820076"/>
            <a:ext cx="7679674" cy="4066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5022" y="541019"/>
            <a:ext cx="3516488" cy="6629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0544" y="1975021"/>
            <a:ext cx="7857731" cy="16063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45977" y="3886200"/>
            <a:ext cx="7412222" cy="15012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38590" y="518159"/>
            <a:ext cx="4462520" cy="68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3238" y="2150326"/>
            <a:ext cx="7597522" cy="17656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77026" y="574813"/>
            <a:ext cx="2504072" cy="624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93473" y="1949302"/>
            <a:ext cx="7687917" cy="16391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77885" y="526773"/>
            <a:ext cx="3646170" cy="546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64119" y="2428009"/>
            <a:ext cx="7525749" cy="13668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76064" y="333935"/>
            <a:ext cx="2595842" cy="8740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3878" y="1597927"/>
            <a:ext cx="7737356" cy="43651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76064" y="333935"/>
            <a:ext cx="2595842" cy="8740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4914" y="1834351"/>
            <a:ext cx="7783285" cy="40098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5246" y="482930"/>
            <a:ext cx="789368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0000"/>
                </a:solidFill>
              </a:rPr>
              <a:t>Vata Lady Krusha deergha</a:t>
            </a:r>
            <a:r>
              <a:rPr sz="4400" spc="-45" dirty="0">
                <a:solidFill>
                  <a:srgbClr val="FF0000"/>
                </a:solidFill>
              </a:rPr>
              <a:t> </a:t>
            </a:r>
            <a:r>
              <a:rPr sz="4400" dirty="0">
                <a:solidFill>
                  <a:srgbClr val="FF0000"/>
                </a:solidFill>
              </a:rPr>
              <a:t>kruti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3048000" y="1676400"/>
            <a:ext cx="2706624" cy="434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6261" y="482930"/>
            <a:ext cx="64947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0000"/>
                </a:solidFill>
              </a:rPr>
              <a:t>Ruksha or dry skin of</a:t>
            </a:r>
            <a:r>
              <a:rPr sz="4400" spc="-50" dirty="0">
                <a:solidFill>
                  <a:srgbClr val="FF0000"/>
                </a:solidFill>
              </a:rPr>
              <a:t> </a:t>
            </a:r>
            <a:r>
              <a:rPr sz="4400" dirty="0">
                <a:solidFill>
                  <a:srgbClr val="FF0000"/>
                </a:solidFill>
              </a:rPr>
              <a:t>vata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838200" y="1828800"/>
            <a:ext cx="7162800" cy="403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76064" y="333935"/>
            <a:ext cx="2595842" cy="8740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085" y="1796286"/>
            <a:ext cx="7741508" cy="41646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76064" y="333935"/>
            <a:ext cx="2595842" cy="8740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0507" y="1785366"/>
            <a:ext cx="7804689" cy="30472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4982" y="482930"/>
            <a:ext cx="25768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0000"/>
                </a:solidFill>
              </a:rPr>
              <a:t>Vata</a:t>
            </a:r>
            <a:r>
              <a:rPr sz="4400" spc="-70" dirty="0">
                <a:solidFill>
                  <a:srgbClr val="FF0000"/>
                </a:solidFill>
              </a:rPr>
              <a:t> </a:t>
            </a:r>
            <a:r>
              <a:rPr sz="4400" dirty="0">
                <a:solidFill>
                  <a:srgbClr val="FF0000"/>
                </a:solidFill>
              </a:rPr>
              <a:t>teeth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371600" y="2057400"/>
            <a:ext cx="56388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8082" y="482930"/>
            <a:ext cx="67138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0000"/>
                </a:solidFill>
              </a:rPr>
              <a:t>Vata – Overcrowded</a:t>
            </a:r>
            <a:r>
              <a:rPr sz="4400" spc="-25" dirty="0">
                <a:solidFill>
                  <a:srgbClr val="FF0000"/>
                </a:solidFill>
              </a:rPr>
              <a:t> </a:t>
            </a:r>
            <a:r>
              <a:rPr sz="4400" dirty="0">
                <a:solidFill>
                  <a:srgbClr val="FF0000"/>
                </a:solidFill>
              </a:rPr>
              <a:t>Teeth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990600" y="1905000"/>
            <a:ext cx="6781800" cy="388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0914" y="482930"/>
            <a:ext cx="36645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0000"/>
                </a:solidFill>
              </a:rPr>
              <a:t>Vata wrist</a:t>
            </a:r>
            <a:r>
              <a:rPr sz="4400" spc="-65" dirty="0">
                <a:solidFill>
                  <a:srgbClr val="FF0000"/>
                </a:solidFill>
              </a:rPr>
              <a:t> </a:t>
            </a:r>
            <a:r>
              <a:rPr sz="4400" dirty="0">
                <a:solidFill>
                  <a:srgbClr val="FF0000"/>
                </a:solidFill>
              </a:rPr>
              <a:t>joint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462150" y="2233676"/>
            <a:ext cx="6219825" cy="3257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Prakruti remains unchanged</a:t>
            </a:r>
            <a:r>
              <a:rPr spc="80" dirty="0"/>
              <a:t> </a:t>
            </a:r>
            <a:r>
              <a:rPr spc="-5" dirty="0"/>
              <a:t>from--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493647"/>
            <a:ext cx="56241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201160" algn="l"/>
              </a:tabLst>
            </a:pPr>
            <a:r>
              <a:rPr sz="4000" b="1" spc="-5" dirty="0">
                <a:latin typeface="Arial"/>
                <a:cs typeface="Arial"/>
              </a:rPr>
              <a:t>Birth</a:t>
            </a:r>
            <a:r>
              <a:rPr sz="4000" b="1" spc="20" dirty="0">
                <a:latin typeface="Arial"/>
                <a:cs typeface="Arial"/>
              </a:rPr>
              <a:t> </a:t>
            </a:r>
            <a:r>
              <a:rPr sz="4000" b="1" spc="-5" dirty="0">
                <a:latin typeface="Arial"/>
                <a:cs typeface="Arial"/>
              </a:rPr>
              <a:t>–</a:t>
            </a:r>
            <a:r>
              <a:rPr sz="4000" b="1" dirty="0">
                <a:latin typeface="Arial"/>
                <a:cs typeface="Arial"/>
              </a:rPr>
              <a:t> </a:t>
            </a:r>
            <a:r>
              <a:rPr sz="4000" b="1" spc="-5" dirty="0">
                <a:latin typeface="Arial"/>
                <a:cs typeface="Arial"/>
              </a:rPr>
              <a:t>to</a:t>
            </a:r>
            <a:r>
              <a:rPr sz="4000" b="1" dirty="0">
                <a:latin typeface="Arial"/>
                <a:cs typeface="Arial"/>
              </a:rPr>
              <a:t> </a:t>
            </a:r>
            <a:r>
              <a:rPr sz="4000" b="1" spc="-5" dirty="0">
                <a:latin typeface="Arial"/>
                <a:cs typeface="Arial"/>
              </a:rPr>
              <a:t>---</a:t>
            </a:r>
            <a:r>
              <a:rPr sz="4000" b="1" dirty="0">
                <a:latin typeface="Arial"/>
                <a:cs typeface="Arial"/>
              </a:rPr>
              <a:t>	</a:t>
            </a:r>
            <a:r>
              <a:rPr sz="4000" b="1" spc="-5" dirty="0">
                <a:latin typeface="Arial"/>
                <a:cs typeface="Arial"/>
              </a:rPr>
              <a:t>Death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5025" y="2798826"/>
            <a:ext cx="4041775" cy="27034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2676461"/>
            <a:ext cx="4040251" cy="29480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1021" y="482930"/>
            <a:ext cx="65258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0000"/>
                </a:solidFill>
              </a:rPr>
              <a:t>Ruksha or dry hair of</a:t>
            </a:r>
            <a:r>
              <a:rPr sz="4400" spc="-50" dirty="0">
                <a:solidFill>
                  <a:srgbClr val="FF0000"/>
                </a:solidFill>
              </a:rPr>
              <a:t> </a:t>
            </a:r>
            <a:r>
              <a:rPr sz="4400" dirty="0">
                <a:solidFill>
                  <a:srgbClr val="FF0000"/>
                </a:solidFill>
              </a:rPr>
              <a:t>Vata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600200" y="1752600"/>
            <a:ext cx="5715000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8562" y="482930"/>
            <a:ext cx="66503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0000"/>
                </a:solidFill>
              </a:rPr>
              <a:t>Ruksha or dry nails of</a:t>
            </a:r>
            <a:r>
              <a:rPr sz="4400" spc="-50" dirty="0">
                <a:solidFill>
                  <a:srgbClr val="FF0000"/>
                </a:solidFill>
              </a:rPr>
              <a:t> </a:t>
            </a:r>
            <a:r>
              <a:rPr sz="4400" dirty="0">
                <a:solidFill>
                  <a:srgbClr val="FF0000"/>
                </a:solidFill>
              </a:rPr>
              <a:t>vata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371600" y="1828800"/>
            <a:ext cx="6324600" cy="3557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3476064" y="333935"/>
            <a:ext cx="2595842" cy="8740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7567" y="1823483"/>
            <a:ext cx="7741255" cy="34733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86255" marR="5080" indent="-99568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0000"/>
                </a:solidFill>
              </a:rPr>
              <a:t>Vata –Anuk –Donkey</a:t>
            </a:r>
            <a:r>
              <a:rPr sz="4400" spc="-60" dirty="0">
                <a:solidFill>
                  <a:srgbClr val="FF0000"/>
                </a:solidFill>
              </a:rPr>
              <a:t> </a:t>
            </a:r>
            <a:r>
              <a:rPr sz="4400" dirty="0">
                <a:solidFill>
                  <a:srgbClr val="FF0000"/>
                </a:solidFill>
              </a:rPr>
              <a:t>–  Voice &amp;</a:t>
            </a:r>
            <a:r>
              <a:rPr sz="4400" spc="-20" dirty="0">
                <a:solidFill>
                  <a:srgbClr val="FF0000"/>
                </a:solidFill>
              </a:rPr>
              <a:t> </a:t>
            </a:r>
            <a:r>
              <a:rPr sz="4400" dirty="0">
                <a:solidFill>
                  <a:srgbClr val="FF0000"/>
                </a:solidFill>
              </a:rPr>
              <a:t>Colour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405000" y="1600263"/>
            <a:ext cx="6334125" cy="4525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3658" y="482930"/>
            <a:ext cx="73971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0000"/>
                </a:solidFill>
              </a:rPr>
              <a:t>Vata –Anuk –Goat-Lean</a:t>
            </a:r>
            <a:r>
              <a:rPr sz="4400" spc="-50" dirty="0">
                <a:solidFill>
                  <a:srgbClr val="FF0000"/>
                </a:solidFill>
              </a:rPr>
              <a:t> </a:t>
            </a:r>
            <a:r>
              <a:rPr sz="4400" dirty="0">
                <a:solidFill>
                  <a:srgbClr val="FF0000"/>
                </a:solidFill>
              </a:rPr>
              <a:t>body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219200" y="1752600"/>
            <a:ext cx="5715000" cy="4254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9120" marR="5080" indent="-466725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0000"/>
                </a:solidFill>
              </a:rPr>
              <a:t>Vata Anuk – Rat</a:t>
            </a:r>
            <a:r>
              <a:rPr sz="4400" spc="-70" dirty="0">
                <a:solidFill>
                  <a:srgbClr val="FF0000"/>
                </a:solidFill>
              </a:rPr>
              <a:t> </a:t>
            </a:r>
            <a:r>
              <a:rPr sz="4400" dirty="0">
                <a:solidFill>
                  <a:srgbClr val="FF0000"/>
                </a:solidFill>
              </a:rPr>
              <a:t>–  Colour,coward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076325" y="1733132"/>
            <a:ext cx="6854183" cy="36241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6558" y="482930"/>
            <a:ext cx="67113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0000"/>
                </a:solidFill>
              </a:rPr>
              <a:t>Vata</a:t>
            </a:r>
            <a:r>
              <a:rPr sz="4400" spc="-50" dirty="0">
                <a:solidFill>
                  <a:srgbClr val="FF0000"/>
                </a:solidFill>
              </a:rPr>
              <a:t> </a:t>
            </a:r>
            <a:r>
              <a:rPr sz="4400" dirty="0">
                <a:solidFill>
                  <a:srgbClr val="FF0000"/>
                </a:solidFill>
              </a:rPr>
              <a:t>–Anuk-Rabbit-coward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547875" y="1600136"/>
            <a:ext cx="6048375" cy="45260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8052" y="482930"/>
            <a:ext cx="52514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0000"/>
                </a:solidFill>
              </a:rPr>
              <a:t>Famous Vata</a:t>
            </a:r>
            <a:r>
              <a:rPr sz="4400" spc="-50" dirty="0">
                <a:solidFill>
                  <a:srgbClr val="FF0000"/>
                </a:solidFill>
              </a:rPr>
              <a:t> </a:t>
            </a:r>
            <a:r>
              <a:rPr sz="4400" dirty="0">
                <a:solidFill>
                  <a:srgbClr val="FF0000"/>
                </a:solidFill>
              </a:rPr>
              <a:t>People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133600" y="1600200"/>
            <a:ext cx="4453001" cy="441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6268" y="612140"/>
            <a:ext cx="2682853" cy="49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4171" y="1856816"/>
            <a:ext cx="7671413" cy="4114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6268" y="612140"/>
            <a:ext cx="2682853" cy="49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400" y="1799695"/>
            <a:ext cx="7835433" cy="41989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95878" y="482930"/>
            <a:ext cx="19532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0000"/>
                </a:solidFill>
              </a:rPr>
              <a:t>Prakruti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981200" y="1828800"/>
            <a:ext cx="5638800" cy="4003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1561" y="546938"/>
            <a:ext cx="39655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</a:rPr>
              <a:t>Skin of Vata &amp;</a:t>
            </a:r>
            <a:r>
              <a:rPr spc="-10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Pitta</a:t>
            </a:r>
          </a:p>
        </p:txBody>
      </p:sp>
      <p:sp>
        <p:nvSpPr>
          <p:cNvPr id="3" name="object 3"/>
          <p:cNvSpPr/>
          <p:nvPr/>
        </p:nvSpPr>
        <p:spPr>
          <a:xfrm>
            <a:off x="1447800" y="2033587"/>
            <a:ext cx="5562600" cy="3657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39492" y="482930"/>
            <a:ext cx="50660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0000"/>
                </a:solidFill>
              </a:rPr>
              <a:t>Pitta –</a:t>
            </a:r>
            <a:r>
              <a:rPr sz="4400" spc="-45" dirty="0">
                <a:solidFill>
                  <a:srgbClr val="FF0000"/>
                </a:solidFill>
              </a:rPr>
              <a:t> </a:t>
            </a:r>
            <a:r>
              <a:rPr sz="4400" dirty="0">
                <a:solidFill>
                  <a:srgbClr val="FF0000"/>
                </a:solidFill>
              </a:rPr>
              <a:t>Khalitya-Bald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635000" y="1766887"/>
            <a:ext cx="7874000" cy="419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7667" rIns="0" bIns="0" rtlCol="0">
            <a:spAutoFit/>
          </a:bodyPr>
          <a:lstStyle/>
          <a:p>
            <a:pPr marL="1568450" marR="5080" indent="-1651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</a:rPr>
              <a:t>Pitta –Shigra Palitya</a:t>
            </a:r>
            <a:r>
              <a:rPr spc="-12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–  (Premature</a:t>
            </a:r>
            <a:r>
              <a:rPr spc="-4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Greying)</a:t>
            </a:r>
          </a:p>
        </p:txBody>
      </p:sp>
      <p:sp>
        <p:nvSpPr>
          <p:cNvPr id="3" name="object 3"/>
          <p:cNvSpPr/>
          <p:nvPr/>
        </p:nvSpPr>
        <p:spPr>
          <a:xfrm>
            <a:off x="1752600" y="1600200"/>
            <a:ext cx="5638800" cy="419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8532" y="482930"/>
            <a:ext cx="51866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0000"/>
                </a:solidFill>
              </a:rPr>
              <a:t>Pitta Skin with</a:t>
            </a:r>
            <a:r>
              <a:rPr sz="4400" spc="-65" dirty="0">
                <a:solidFill>
                  <a:srgbClr val="FF0000"/>
                </a:solidFill>
              </a:rPr>
              <a:t> </a:t>
            </a:r>
            <a:r>
              <a:rPr sz="4400" dirty="0">
                <a:solidFill>
                  <a:srgbClr val="FF0000"/>
                </a:solidFill>
              </a:rPr>
              <a:t>moles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295400" y="1752600"/>
            <a:ext cx="5334000" cy="35957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1021" y="482930"/>
            <a:ext cx="65195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0000"/>
                </a:solidFill>
              </a:rPr>
              <a:t>Colour of Pupil is like</a:t>
            </a:r>
            <a:r>
              <a:rPr sz="4400" spc="-100" dirty="0">
                <a:solidFill>
                  <a:srgbClr val="FF0000"/>
                </a:solidFill>
              </a:rPr>
              <a:t> </a:t>
            </a:r>
            <a:r>
              <a:rPr sz="4400" dirty="0">
                <a:solidFill>
                  <a:srgbClr val="FF0000"/>
                </a:solidFill>
              </a:rPr>
              <a:t>Pitta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554225" y="1600200"/>
            <a:ext cx="6035675" cy="419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0221" y="482930"/>
            <a:ext cx="25425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0000"/>
                </a:solidFill>
              </a:rPr>
              <a:t>Pitta</a:t>
            </a:r>
            <a:r>
              <a:rPr sz="4400" spc="-65" dirty="0">
                <a:solidFill>
                  <a:srgbClr val="FF0000"/>
                </a:solidFill>
              </a:rPr>
              <a:t> </a:t>
            </a:r>
            <a:r>
              <a:rPr sz="4400" spc="-5" dirty="0">
                <a:solidFill>
                  <a:srgbClr val="FF0000"/>
                </a:solidFill>
              </a:rPr>
              <a:t>Nails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066800" y="1828800"/>
            <a:ext cx="6324600" cy="3632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7257" y="482930"/>
            <a:ext cx="27317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0000"/>
                </a:solidFill>
              </a:rPr>
              <a:t>Pitta</a:t>
            </a:r>
            <a:r>
              <a:rPr sz="4400" spc="-70" dirty="0">
                <a:solidFill>
                  <a:srgbClr val="FF0000"/>
                </a:solidFill>
              </a:rPr>
              <a:t> </a:t>
            </a:r>
            <a:r>
              <a:rPr sz="4400" dirty="0">
                <a:solidFill>
                  <a:srgbClr val="FF0000"/>
                </a:solidFill>
              </a:rPr>
              <a:t>Teeth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600200" y="1905000"/>
            <a:ext cx="5695950" cy="388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6268" y="612140"/>
            <a:ext cx="2682853" cy="49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0082" y="2077501"/>
            <a:ext cx="7837112" cy="28366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6268" y="612140"/>
            <a:ext cx="2682853" cy="49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1380" y="1752600"/>
            <a:ext cx="7762487" cy="411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8082" y="482930"/>
            <a:ext cx="67087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0000"/>
                </a:solidFill>
              </a:rPr>
              <a:t>Pitta anger,brave like</a:t>
            </a:r>
            <a:r>
              <a:rPr sz="4400" spc="-75" dirty="0">
                <a:solidFill>
                  <a:srgbClr val="FF0000"/>
                </a:solidFill>
              </a:rPr>
              <a:t> </a:t>
            </a:r>
            <a:r>
              <a:rPr sz="4400" dirty="0">
                <a:solidFill>
                  <a:srgbClr val="FF0000"/>
                </a:solidFill>
              </a:rPr>
              <a:t>Tiger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950912" y="1600263"/>
            <a:ext cx="7242175" cy="4525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EC1C86-F44A-4CDC-A7FB-CD6F62019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69480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5152" y="482930"/>
            <a:ext cx="59340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0000"/>
                </a:solidFill>
              </a:rPr>
              <a:t>Pitta Anukatva</a:t>
            </a:r>
            <a:r>
              <a:rPr sz="4400" spc="-50" dirty="0">
                <a:solidFill>
                  <a:srgbClr val="FF0000"/>
                </a:solidFill>
              </a:rPr>
              <a:t> </a:t>
            </a:r>
            <a:r>
              <a:rPr sz="4400" dirty="0">
                <a:solidFill>
                  <a:srgbClr val="FF0000"/>
                </a:solidFill>
              </a:rPr>
              <a:t>-Monkey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447800" y="1884043"/>
            <a:ext cx="5664200" cy="3705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34308" y="618744"/>
            <a:ext cx="2526328" cy="548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14213" y="1834123"/>
            <a:ext cx="7628072" cy="42126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34308" y="618744"/>
            <a:ext cx="2526328" cy="548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4559" y="1840127"/>
            <a:ext cx="7967523" cy="37293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2185" y="482930"/>
            <a:ext cx="46589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0000"/>
                </a:solidFill>
              </a:rPr>
              <a:t>Soft Skin of</a:t>
            </a:r>
            <a:r>
              <a:rPr sz="4400" spc="-70" dirty="0">
                <a:solidFill>
                  <a:srgbClr val="FF0000"/>
                </a:solidFill>
              </a:rPr>
              <a:t> </a:t>
            </a:r>
            <a:r>
              <a:rPr sz="4400" dirty="0">
                <a:solidFill>
                  <a:srgbClr val="FF0000"/>
                </a:solidFill>
              </a:rPr>
              <a:t>Kapha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447800" y="1600200"/>
            <a:ext cx="5715000" cy="426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9429" y="482930"/>
            <a:ext cx="45688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0000"/>
                </a:solidFill>
              </a:rPr>
              <a:t>Big eyes of</a:t>
            </a:r>
            <a:r>
              <a:rPr sz="4400" spc="-55" dirty="0">
                <a:solidFill>
                  <a:srgbClr val="FF0000"/>
                </a:solidFill>
              </a:rPr>
              <a:t> </a:t>
            </a:r>
            <a:r>
              <a:rPr sz="4400" dirty="0">
                <a:solidFill>
                  <a:srgbClr val="FF0000"/>
                </a:solidFill>
              </a:rPr>
              <a:t>Kapha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371600" y="1600136"/>
            <a:ext cx="5791200" cy="45260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3134308" y="618744"/>
            <a:ext cx="2526328" cy="548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6209" y="1676400"/>
            <a:ext cx="7740754" cy="37907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2634" y="482930"/>
            <a:ext cx="70231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0000"/>
                </a:solidFill>
              </a:rPr>
              <a:t>Kapha Wrist-Sandhi</a:t>
            </a:r>
            <a:r>
              <a:rPr sz="4400" spc="-50" dirty="0">
                <a:solidFill>
                  <a:srgbClr val="FF0000"/>
                </a:solidFill>
              </a:rPr>
              <a:t> </a:t>
            </a:r>
            <a:r>
              <a:rPr sz="4400" dirty="0">
                <a:solidFill>
                  <a:srgbClr val="FF0000"/>
                </a:solidFill>
              </a:rPr>
              <a:t>bandha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371600" y="1752600"/>
            <a:ext cx="6172200" cy="36052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7322" y="482930"/>
            <a:ext cx="32315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0000"/>
                </a:solidFill>
              </a:rPr>
              <a:t>Kapha</a:t>
            </a:r>
            <a:r>
              <a:rPr sz="4400" spc="-50" dirty="0">
                <a:solidFill>
                  <a:srgbClr val="FF0000"/>
                </a:solidFill>
              </a:rPr>
              <a:t> </a:t>
            </a:r>
            <a:r>
              <a:rPr sz="4400" dirty="0">
                <a:solidFill>
                  <a:srgbClr val="FF0000"/>
                </a:solidFill>
              </a:rPr>
              <a:t>Teeth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714500" y="1719262"/>
            <a:ext cx="5715000" cy="4286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0000"/>
                </a:solidFill>
              </a:rPr>
              <a:t>Kapha Strength &amp;</a:t>
            </a:r>
            <a:r>
              <a:rPr sz="4400" spc="-15" dirty="0">
                <a:solidFill>
                  <a:srgbClr val="FF0000"/>
                </a:solidFill>
              </a:rPr>
              <a:t> </a:t>
            </a:r>
            <a:r>
              <a:rPr sz="4400" dirty="0">
                <a:solidFill>
                  <a:srgbClr val="FF0000"/>
                </a:solidFill>
              </a:rPr>
              <a:t>Stamina</a:t>
            </a:r>
            <a:endParaRPr sz="4400"/>
          </a:p>
          <a:p>
            <a:pPr marL="155575" algn="ctr">
              <a:lnSpc>
                <a:spcPct val="100000"/>
              </a:lnSpc>
            </a:pPr>
            <a:r>
              <a:rPr sz="4400" dirty="0">
                <a:solidFill>
                  <a:srgbClr val="FF0000"/>
                </a:solidFill>
              </a:rPr>
              <a:t>like</a:t>
            </a:r>
            <a:r>
              <a:rPr sz="4400" spc="-35" dirty="0">
                <a:solidFill>
                  <a:srgbClr val="FF0000"/>
                </a:solidFill>
              </a:rPr>
              <a:t> </a:t>
            </a:r>
            <a:r>
              <a:rPr sz="4400" dirty="0">
                <a:solidFill>
                  <a:srgbClr val="FF0000"/>
                </a:solidFill>
              </a:rPr>
              <a:t>Horse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143000" y="1600200"/>
            <a:ext cx="6257925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3134308" y="618744"/>
            <a:ext cx="2526328" cy="548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8499" y="1990106"/>
            <a:ext cx="7666323" cy="12469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2948" y="3429000"/>
            <a:ext cx="7469443" cy="23645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5133" y="614463"/>
            <a:ext cx="4665643" cy="5642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99383" y="1925096"/>
            <a:ext cx="7666866" cy="32163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51685" marR="5080" indent="-129159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0000"/>
                </a:solidFill>
              </a:rPr>
              <a:t>Kapha body &amp;</a:t>
            </a:r>
            <a:r>
              <a:rPr sz="4400" spc="-30" dirty="0">
                <a:solidFill>
                  <a:srgbClr val="FF0000"/>
                </a:solidFill>
              </a:rPr>
              <a:t> </a:t>
            </a:r>
            <a:r>
              <a:rPr sz="4400" dirty="0">
                <a:solidFill>
                  <a:srgbClr val="FF0000"/>
                </a:solidFill>
              </a:rPr>
              <a:t>Strength  like</a:t>
            </a:r>
            <a:r>
              <a:rPr sz="4400" spc="-35" dirty="0">
                <a:solidFill>
                  <a:srgbClr val="FF0000"/>
                </a:solidFill>
              </a:rPr>
              <a:t> </a:t>
            </a:r>
            <a:r>
              <a:rPr sz="4400" dirty="0">
                <a:solidFill>
                  <a:srgbClr val="FF0000"/>
                </a:solidFill>
              </a:rPr>
              <a:t>Elephant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752600" y="1905000"/>
            <a:ext cx="5857875" cy="3895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3134308" y="618744"/>
            <a:ext cx="2526328" cy="548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8714" y="1765343"/>
            <a:ext cx="7805057" cy="41655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26360" marR="5080" indent="-2613025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0000"/>
                </a:solidFill>
              </a:rPr>
              <a:t>Kapha chest ,voice &amp;</a:t>
            </a:r>
            <a:r>
              <a:rPr sz="4400" spc="-45" dirty="0">
                <a:solidFill>
                  <a:srgbClr val="FF0000"/>
                </a:solidFill>
              </a:rPr>
              <a:t> </a:t>
            </a:r>
            <a:r>
              <a:rPr sz="4400" dirty="0">
                <a:solidFill>
                  <a:srgbClr val="FF0000"/>
                </a:solidFill>
              </a:rPr>
              <a:t>bravery  like</a:t>
            </a:r>
            <a:r>
              <a:rPr sz="4400" spc="-30" dirty="0">
                <a:solidFill>
                  <a:srgbClr val="FF0000"/>
                </a:solidFill>
              </a:rPr>
              <a:t> </a:t>
            </a:r>
            <a:r>
              <a:rPr sz="4400" dirty="0">
                <a:solidFill>
                  <a:srgbClr val="FF0000"/>
                </a:solidFill>
              </a:rPr>
              <a:t>Lion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950912" y="1600136"/>
            <a:ext cx="7242175" cy="45260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60014" y="482930"/>
            <a:ext cx="28263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0000"/>
                </a:solidFill>
              </a:rPr>
              <a:t>Kapha</a:t>
            </a:r>
            <a:r>
              <a:rPr sz="4400" spc="-55" dirty="0">
                <a:solidFill>
                  <a:srgbClr val="FF0000"/>
                </a:solidFill>
              </a:rPr>
              <a:t> </a:t>
            </a:r>
            <a:r>
              <a:rPr sz="4400" dirty="0">
                <a:solidFill>
                  <a:srgbClr val="FF0000"/>
                </a:solidFill>
              </a:rPr>
              <a:t>Hair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524000" y="1752600"/>
            <a:ext cx="4876800" cy="381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5360" y="482930"/>
            <a:ext cx="56540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0000"/>
                </a:solidFill>
              </a:rPr>
              <a:t>Famous Kapha</a:t>
            </a:r>
            <a:r>
              <a:rPr sz="4400" spc="-70" dirty="0">
                <a:solidFill>
                  <a:srgbClr val="FF0000"/>
                </a:solidFill>
              </a:rPr>
              <a:t> </a:t>
            </a:r>
            <a:r>
              <a:rPr sz="4400" dirty="0">
                <a:solidFill>
                  <a:srgbClr val="FF0000"/>
                </a:solidFill>
              </a:rPr>
              <a:t>people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133600" y="1752600"/>
            <a:ext cx="4114800" cy="426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5738" y="482930"/>
            <a:ext cx="41903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0000"/>
                </a:solidFill>
              </a:rPr>
              <a:t>Liking of</a:t>
            </a:r>
            <a:r>
              <a:rPr sz="4400" spc="-85" dirty="0">
                <a:solidFill>
                  <a:srgbClr val="FF0000"/>
                </a:solidFill>
              </a:rPr>
              <a:t> </a:t>
            </a:r>
            <a:r>
              <a:rPr sz="4400" dirty="0">
                <a:solidFill>
                  <a:srgbClr val="FF0000"/>
                </a:solidFill>
              </a:rPr>
              <a:t>Prakruti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066800" y="1676400"/>
            <a:ext cx="7010400" cy="4257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59336" y="545123"/>
            <a:ext cx="3286461" cy="7268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8296" y="2169435"/>
            <a:ext cx="7755490" cy="17445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6155" y="1840265"/>
            <a:ext cx="7921077" cy="24921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59336" y="545123"/>
            <a:ext cx="3286461" cy="7268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9770" y="4512945"/>
            <a:ext cx="7623135" cy="1066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49285" y="457200"/>
            <a:ext cx="3020785" cy="6531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8553" y="1953072"/>
            <a:ext cx="7773627" cy="1718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6082" y="4295383"/>
            <a:ext cx="7966096" cy="13569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4482" y="1767508"/>
            <a:ext cx="7507464" cy="40998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49285" y="457200"/>
            <a:ext cx="3020785" cy="6531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5133" y="614463"/>
            <a:ext cx="4665643" cy="5642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7848" y="1741714"/>
            <a:ext cx="7689353" cy="4408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7988" y="2514600"/>
            <a:ext cx="7545925" cy="34650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49285" y="457200"/>
            <a:ext cx="3020785" cy="6531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5365" y="1752600"/>
            <a:ext cx="7890793" cy="381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49285" y="457200"/>
            <a:ext cx="3020785" cy="6531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3219" y="1752600"/>
            <a:ext cx="7878319" cy="36762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38400" y="457200"/>
            <a:ext cx="3429000" cy="914400"/>
            <a:chOff x="2438400" y="457200"/>
            <a:chExt cx="3429000" cy="914400"/>
          </a:xfrm>
        </p:grpSpPr>
        <p:sp>
          <p:nvSpPr>
            <p:cNvPr id="3" name="object 3"/>
            <p:cNvSpPr/>
            <p:nvPr/>
          </p:nvSpPr>
          <p:spPr>
            <a:xfrm>
              <a:off x="2449285" y="457200"/>
              <a:ext cx="3020785" cy="65314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38400" y="457200"/>
              <a:ext cx="3429000" cy="914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588875" y="2181339"/>
            <a:ext cx="7955154" cy="15616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49285" y="457200"/>
            <a:ext cx="3020785" cy="6531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2197" y="1843505"/>
            <a:ext cx="7616317" cy="3576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13132" y="556490"/>
            <a:ext cx="4481794" cy="692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2032220"/>
            <a:ext cx="8142044" cy="22263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13132" y="556490"/>
            <a:ext cx="4481794" cy="692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3359" y="1941027"/>
            <a:ext cx="7764046" cy="31423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13132" y="556490"/>
            <a:ext cx="4481794" cy="692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1307" y="1794029"/>
            <a:ext cx="7878689" cy="37641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13132" y="556490"/>
            <a:ext cx="4481794" cy="692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5257" y="1703596"/>
            <a:ext cx="7942918" cy="39026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13132" y="556490"/>
            <a:ext cx="4481794" cy="692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3622" y="1841404"/>
            <a:ext cx="7890944" cy="15675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3045" y="3552825"/>
            <a:ext cx="7997033" cy="22955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61401" y="511175"/>
            <a:ext cx="4929293" cy="6397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2858" y="1906576"/>
            <a:ext cx="7838188" cy="2333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31734" y="467139"/>
            <a:ext cx="6208294" cy="7189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0883" y="2086878"/>
            <a:ext cx="7615070" cy="25574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57400" y="457200"/>
            <a:ext cx="3505200" cy="623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5628" y="1736355"/>
            <a:ext cx="7597766" cy="42397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57400" y="457200"/>
            <a:ext cx="3505200" cy="623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3437" y="1732043"/>
            <a:ext cx="7805521" cy="43163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57400" y="457200"/>
            <a:ext cx="3505200" cy="623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9592" y="1763453"/>
            <a:ext cx="7490529" cy="41039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57400" y="457200"/>
            <a:ext cx="3505200" cy="623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38800" y="541866"/>
            <a:ext cx="2022475" cy="5926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6134" y="1676400"/>
            <a:ext cx="7677821" cy="4343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77839" y="573616"/>
            <a:ext cx="4838574" cy="628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3923" y="2126165"/>
            <a:ext cx="7757071" cy="25610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5682" y="548640"/>
            <a:ext cx="4115888" cy="6172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3097" y="2397007"/>
            <a:ext cx="7930506" cy="1633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5682" y="548640"/>
            <a:ext cx="4115888" cy="6172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0062" y="1768008"/>
            <a:ext cx="7868401" cy="41139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5682" y="548640"/>
            <a:ext cx="4115888" cy="6172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2817" y="2043135"/>
            <a:ext cx="7783876" cy="31943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7964" y="1952200"/>
            <a:ext cx="7784271" cy="35631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25682" y="548640"/>
            <a:ext cx="4115888" cy="6172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42082" y="482930"/>
            <a:ext cx="32600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0000"/>
                </a:solidFill>
              </a:rPr>
              <a:t>Vata</a:t>
            </a:r>
            <a:r>
              <a:rPr sz="4400" spc="-65" dirty="0">
                <a:solidFill>
                  <a:srgbClr val="FF0000"/>
                </a:solidFill>
              </a:rPr>
              <a:t> </a:t>
            </a:r>
            <a:r>
              <a:rPr sz="4400" dirty="0">
                <a:solidFill>
                  <a:srgbClr val="FF0000"/>
                </a:solidFill>
              </a:rPr>
              <a:t>Prakruti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611798" y="1593654"/>
            <a:ext cx="7957404" cy="41966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9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231</Words>
  <Application>Microsoft Office PowerPoint</Application>
  <PresentationFormat>On-screen Show (4:3)</PresentationFormat>
  <Paragraphs>51</Paragraphs>
  <Slides>105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105</vt:i4>
      </vt:variant>
    </vt:vector>
  </HeadingPairs>
  <TitlesOfParts>
    <vt:vector size="109" baseType="lpstr">
      <vt:lpstr>Algerian</vt:lpstr>
      <vt:lpstr>Arial</vt:lpstr>
      <vt:lpstr>Calibri</vt:lpstr>
      <vt:lpstr>Office Theme</vt:lpstr>
      <vt:lpstr>Smt. Vimladevi Ayurvedic medical college, Chandrapur  Presented By Sharir Kriya Dept. Asso. Prof. Dr. Prashant Chandekar</vt:lpstr>
      <vt:lpstr>PowerPoint Presentation</vt:lpstr>
      <vt:lpstr>PowerPoint Presentation</vt:lpstr>
      <vt:lpstr>Prakruti remains unchanged from--</vt:lpstr>
      <vt:lpstr>Prakruti</vt:lpstr>
      <vt:lpstr>PowerPoint Presentation</vt:lpstr>
      <vt:lpstr>PowerPoint Presentation</vt:lpstr>
      <vt:lpstr>PowerPoint Presentation</vt:lpstr>
      <vt:lpstr>PowerPoint Presentation</vt:lpstr>
      <vt:lpstr>Fertilization - Shukra Shonit Samyoge</vt:lpstr>
      <vt:lpstr>Fertilization – Shukra Shonit Samyoge</vt:lpstr>
      <vt:lpstr>Fertilization</vt:lpstr>
      <vt:lpstr>Prakruti – Ayurvedic Genomics</vt:lpstr>
      <vt:lpstr>Prakruti – Ayurvedic Genomics</vt:lpstr>
      <vt:lpstr>Mitosis &amp; Meiosis</vt:lpstr>
      <vt:lpstr>Prakruti –Genetic link</vt:lpstr>
      <vt:lpstr>Role of DNA in Prakruti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Vata Lady Krusha deergha kruti</vt:lpstr>
      <vt:lpstr>Ruksha or dry skin of vata</vt:lpstr>
      <vt:lpstr>PowerPoint Presentation</vt:lpstr>
      <vt:lpstr>PowerPoint Presentation</vt:lpstr>
      <vt:lpstr>Vata teeth</vt:lpstr>
      <vt:lpstr>Vata – Overcrowded Teeth</vt:lpstr>
      <vt:lpstr>Vata wrist joint</vt:lpstr>
      <vt:lpstr>Ruksha or dry hair of Vata</vt:lpstr>
      <vt:lpstr>Ruksha or dry nails of vata</vt:lpstr>
      <vt:lpstr>PowerPoint Presentation</vt:lpstr>
      <vt:lpstr>Vata –Anuk –Donkey –  Voice &amp; Colour</vt:lpstr>
      <vt:lpstr>Vata –Anuk –Goat-Lean body</vt:lpstr>
      <vt:lpstr>Vata Anuk – Rat –  Colour,coward</vt:lpstr>
      <vt:lpstr>Vata –Anuk-Rabbit-coward</vt:lpstr>
      <vt:lpstr>Famous Vata People</vt:lpstr>
      <vt:lpstr>PowerPoint Presentation</vt:lpstr>
      <vt:lpstr>PowerPoint Presentation</vt:lpstr>
      <vt:lpstr>Skin of Vata &amp; Pitta</vt:lpstr>
      <vt:lpstr>Pitta – Khalitya-Bald</vt:lpstr>
      <vt:lpstr>Pitta –Shigra Palitya –  (Premature Greying)</vt:lpstr>
      <vt:lpstr>Pitta Skin with moles</vt:lpstr>
      <vt:lpstr>Colour of Pupil is like Pitta</vt:lpstr>
      <vt:lpstr>Pitta Nails</vt:lpstr>
      <vt:lpstr>Pitta Teeth</vt:lpstr>
      <vt:lpstr>PowerPoint Presentation</vt:lpstr>
      <vt:lpstr>PowerPoint Presentation</vt:lpstr>
      <vt:lpstr>Pitta anger,brave like Tiger</vt:lpstr>
      <vt:lpstr>Pitta Anukatva -Monkey</vt:lpstr>
      <vt:lpstr>PowerPoint Presentation</vt:lpstr>
      <vt:lpstr>PowerPoint Presentation</vt:lpstr>
      <vt:lpstr>Soft Skin of Kapha</vt:lpstr>
      <vt:lpstr>Big eyes of Kapha</vt:lpstr>
      <vt:lpstr>PowerPoint Presentation</vt:lpstr>
      <vt:lpstr>Kapha Wrist-Sandhi bandha</vt:lpstr>
      <vt:lpstr>Kapha Teeth</vt:lpstr>
      <vt:lpstr>Kapha Strength &amp; Stamina like Horse</vt:lpstr>
      <vt:lpstr>PowerPoint Presentation</vt:lpstr>
      <vt:lpstr>Kapha body &amp; Strength  like Elephant</vt:lpstr>
      <vt:lpstr>PowerPoint Presentation</vt:lpstr>
      <vt:lpstr>Kapha chest ,voice &amp; bravery  like Lion</vt:lpstr>
      <vt:lpstr>Kapha Hair</vt:lpstr>
      <vt:lpstr>Famous Kapha people</vt:lpstr>
      <vt:lpstr>Liking of Prakruti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Vata Prakruti</vt:lpstr>
      <vt:lpstr>Pitta Prakruti</vt:lpstr>
      <vt:lpstr>Kapha Prakruti</vt:lpstr>
      <vt:lpstr>Prakruti Features</vt:lpstr>
      <vt:lpstr>Biotype by modern science</vt:lpstr>
      <vt:lpstr>Phenotype &amp; Genotype ?</vt:lpstr>
      <vt:lpstr>Thanking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DESHPANDE</dc:creator>
  <cp:lastModifiedBy>ASUS</cp:lastModifiedBy>
  <cp:revision>5</cp:revision>
  <dcterms:created xsi:type="dcterms:W3CDTF">2021-03-07T09:58:21Z</dcterms:created>
  <dcterms:modified xsi:type="dcterms:W3CDTF">2021-03-07T11:04:13Z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2015-07-06T00:00:00Z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2021-03-07T00:00:00Z</vt:filetime>
  </property>
</Properties>
</file>