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2" r:id="rId3"/>
    <p:sldId id="273" r:id="rId4"/>
    <p:sldId id="275" r:id="rId5"/>
    <p:sldId id="276" r:id="rId6"/>
    <p:sldId id="258" r:id="rId7"/>
    <p:sldId id="259" r:id="rId8"/>
    <p:sldId id="260" r:id="rId9"/>
    <p:sldId id="274" r:id="rId10"/>
    <p:sldId id="261" r:id="rId11"/>
    <p:sldId id="262" r:id="rId12"/>
    <p:sldId id="263" r:id="rId13"/>
    <p:sldId id="264" r:id="rId14"/>
    <p:sldId id="265" r:id="rId15"/>
    <p:sldId id="266" r:id="rId16"/>
    <p:sldId id="267"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78" d="100"/>
          <a:sy n="78" d="100"/>
        </p:scale>
        <p:origin x="-396"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21A6C8D8-FD2F-457B-92F0-8D4D43043258}" type="datetimeFigureOut">
              <a:rPr lang="en-IN" smtClean="0"/>
              <a:pPr/>
              <a:t>04-04-2023</a:t>
            </a:fld>
            <a:endParaRPr lang="en-IN"/>
          </a:p>
        </p:txBody>
      </p:sp>
      <p:sp>
        <p:nvSpPr>
          <p:cNvPr id="5" name="Footer Placeholder 4"/>
          <p:cNvSpPr>
            <a:spLocks noGrp="1"/>
          </p:cNvSpPr>
          <p:nvPr>
            <p:ph type="ftr" sz="quarter" idx="11"/>
          </p:nvPr>
        </p:nvSpPr>
        <p:spPr>
          <a:xfrm>
            <a:off x="1876424" y="5410201"/>
            <a:ext cx="5124886" cy="365125"/>
          </a:xfrm>
        </p:spPr>
        <p:txBody>
          <a:bodyPr/>
          <a:lstStyle/>
          <a:p>
            <a:endParaRPr lang="en-IN"/>
          </a:p>
        </p:txBody>
      </p:sp>
      <p:sp>
        <p:nvSpPr>
          <p:cNvPr id="6" name="Slide Number Placeholder 5"/>
          <p:cNvSpPr>
            <a:spLocks noGrp="1"/>
          </p:cNvSpPr>
          <p:nvPr>
            <p:ph type="sldNum" sz="quarter" idx="12"/>
          </p:nvPr>
        </p:nvSpPr>
        <p:spPr>
          <a:xfrm>
            <a:off x="9896911" y="5410199"/>
            <a:ext cx="771089" cy="365125"/>
          </a:xfrm>
        </p:spPr>
        <p:txBody>
          <a:bodyPr/>
          <a:lstStyle/>
          <a:p>
            <a:fld id="{8716E780-85D1-4B72-907A-7D1D429DC40A}" type="slidenum">
              <a:rPr lang="en-IN" smtClean="0"/>
              <a:pPr/>
              <a:t>‹#›</a:t>
            </a:fld>
            <a:endParaRPr lang="en-IN"/>
          </a:p>
        </p:txBody>
      </p:sp>
    </p:spTree>
    <p:extLst>
      <p:ext uri="{BB962C8B-B14F-4D97-AF65-F5344CB8AC3E}">
        <p14:creationId xmlns:p14="http://schemas.microsoft.com/office/powerpoint/2010/main" xmlns="" val="85997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6C8D8-FD2F-457B-92F0-8D4D43043258}" type="datetimeFigureOut">
              <a:rPr lang="en-IN" smtClean="0"/>
              <a:pPr/>
              <a:t>04-04-2023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16E780-85D1-4B72-907A-7D1D429DC40A}" type="slidenum">
              <a:rPr lang="en-IN" smtClean="0"/>
              <a:pPr/>
              <a:t>‹#›</a:t>
            </a:fld>
            <a:endParaRPr lang="en-IN"/>
          </a:p>
        </p:txBody>
      </p:sp>
    </p:spTree>
    <p:extLst>
      <p:ext uri="{BB962C8B-B14F-4D97-AF65-F5344CB8AC3E}">
        <p14:creationId xmlns:p14="http://schemas.microsoft.com/office/powerpoint/2010/main" xmlns="" val="153770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6C8D8-FD2F-457B-92F0-8D4D43043258}" type="datetimeFigureOut">
              <a:rPr lang="en-IN" smtClean="0"/>
              <a:pPr/>
              <a:t>04-04-2023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16E780-85D1-4B72-907A-7D1D429DC40A}" type="slidenum">
              <a:rPr lang="en-IN" smtClean="0"/>
              <a:pPr/>
              <a:t>‹#›</a:t>
            </a:fld>
            <a:endParaRPr lang="en-IN"/>
          </a:p>
        </p:txBody>
      </p:sp>
    </p:spTree>
    <p:extLst>
      <p:ext uri="{BB962C8B-B14F-4D97-AF65-F5344CB8AC3E}">
        <p14:creationId xmlns:p14="http://schemas.microsoft.com/office/powerpoint/2010/main" xmlns="" val="674025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6C8D8-FD2F-457B-92F0-8D4D43043258}" type="datetimeFigureOut">
              <a:rPr lang="en-IN" smtClean="0"/>
              <a:pPr/>
              <a:t>04-04-2023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16E780-85D1-4B72-907A-7D1D429DC40A}" type="slidenum">
              <a:rPr lang="en-IN" smtClean="0"/>
              <a:pPr/>
              <a:t>‹#›</a:t>
            </a:fld>
            <a:endParaRPr lang="en-IN"/>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xmlns="" val="2354380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6C8D8-FD2F-457B-92F0-8D4D43043258}" type="datetimeFigureOut">
              <a:rPr lang="en-IN" smtClean="0"/>
              <a:pPr/>
              <a:t>04-04-2023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16E780-85D1-4B72-907A-7D1D429DC40A}" type="slidenum">
              <a:rPr lang="en-IN" smtClean="0"/>
              <a:pPr/>
              <a:t>‹#›</a:t>
            </a:fld>
            <a:endParaRPr lang="en-IN"/>
          </a:p>
        </p:txBody>
      </p:sp>
    </p:spTree>
    <p:extLst>
      <p:ext uri="{BB962C8B-B14F-4D97-AF65-F5344CB8AC3E}">
        <p14:creationId xmlns:p14="http://schemas.microsoft.com/office/powerpoint/2010/main" xmlns="" val="1070646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1A6C8D8-FD2F-457B-92F0-8D4D43043258}" type="datetimeFigureOut">
              <a:rPr lang="en-IN" smtClean="0"/>
              <a:pPr/>
              <a:t>04-04-2023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716E780-85D1-4B72-907A-7D1D429DC40A}" type="slidenum">
              <a:rPr lang="en-IN" smtClean="0"/>
              <a:pPr/>
              <a:t>‹#›</a:t>
            </a:fld>
            <a:endParaRPr lang="en-IN"/>
          </a:p>
        </p:txBody>
      </p:sp>
    </p:spTree>
    <p:extLst>
      <p:ext uri="{BB962C8B-B14F-4D97-AF65-F5344CB8AC3E}">
        <p14:creationId xmlns:p14="http://schemas.microsoft.com/office/powerpoint/2010/main" xmlns="" val="17553066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1A6C8D8-FD2F-457B-92F0-8D4D43043258}" type="datetimeFigureOut">
              <a:rPr lang="en-IN" smtClean="0"/>
              <a:pPr/>
              <a:t>04-04-2023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716E780-85D1-4B72-907A-7D1D429DC40A}" type="slidenum">
              <a:rPr lang="en-IN" smtClean="0"/>
              <a:pPr/>
              <a:t>‹#›</a:t>
            </a:fld>
            <a:endParaRPr lang="en-IN"/>
          </a:p>
        </p:txBody>
      </p:sp>
    </p:spTree>
    <p:extLst>
      <p:ext uri="{BB962C8B-B14F-4D97-AF65-F5344CB8AC3E}">
        <p14:creationId xmlns:p14="http://schemas.microsoft.com/office/powerpoint/2010/main" xmlns="" val="793069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6C8D8-FD2F-457B-92F0-8D4D43043258}" type="datetimeFigureOut">
              <a:rPr lang="en-IN" smtClean="0"/>
              <a:pPr/>
              <a:t>04-04-2023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16E780-85D1-4B72-907A-7D1D429DC40A}" type="slidenum">
              <a:rPr lang="en-IN" smtClean="0"/>
              <a:pPr/>
              <a:t>‹#›</a:t>
            </a:fld>
            <a:endParaRPr lang="en-IN"/>
          </a:p>
        </p:txBody>
      </p:sp>
    </p:spTree>
    <p:extLst>
      <p:ext uri="{BB962C8B-B14F-4D97-AF65-F5344CB8AC3E}">
        <p14:creationId xmlns:p14="http://schemas.microsoft.com/office/powerpoint/2010/main" xmlns="" val="2811896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6C8D8-FD2F-457B-92F0-8D4D43043258}" type="datetimeFigureOut">
              <a:rPr lang="en-IN" smtClean="0"/>
              <a:pPr/>
              <a:t>04-04-2023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16E780-85D1-4B72-907A-7D1D429DC40A}" type="slidenum">
              <a:rPr lang="en-IN" smtClean="0"/>
              <a:pPr/>
              <a:t>‹#›</a:t>
            </a:fld>
            <a:endParaRPr lang="en-IN"/>
          </a:p>
        </p:txBody>
      </p:sp>
    </p:spTree>
    <p:extLst>
      <p:ext uri="{BB962C8B-B14F-4D97-AF65-F5344CB8AC3E}">
        <p14:creationId xmlns:p14="http://schemas.microsoft.com/office/powerpoint/2010/main" xmlns="" val="3437067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A6C8D8-FD2F-457B-92F0-8D4D43043258}" type="datetimeFigureOut">
              <a:rPr lang="en-IN" smtClean="0"/>
              <a:pPr/>
              <a:t>04-04-2023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16E780-85D1-4B72-907A-7D1D429DC40A}" type="slidenum">
              <a:rPr lang="en-IN" smtClean="0"/>
              <a:pPr/>
              <a:t>‹#›</a:t>
            </a:fld>
            <a:endParaRPr lang="en-IN"/>
          </a:p>
        </p:txBody>
      </p:sp>
    </p:spTree>
    <p:extLst>
      <p:ext uri="{BB962C8B-B14F-4D97-AF65-F5344CB8AC3E}">
        <p14:creationId xmlns:p14="http://schemas.microsoft.com/office/powerpoint/2010/main" xmlns="" val="3432663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A6C8D8-FD2F-457B-92F0-8D4D43043258}" type="datetimeFigureOut">
              <a:rPr lang="en-IN" smtClean="0"/>
              <a:pPr/>
              <a:t>04-04-2023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716E780-85D1-4B72-907A-7D1D429DC40A}" type="slidenum">
              <a:rPr lang="en-IN" smtClean="0"/>
              <a:pPr/>
              <a:t>‹#›</a:t>
            </a:fld>
            <a:endParaRPr lang="en-IN"/>
          </a:p>
        </p:txBody>
      </p:sp>
    </p:spTree>
    <p:extLst>
      <p:ext uri="{BB962C8B-B14F-4D97-AF65-F5344CB8AC3E}">
        <p14:creationId xmlns:p14="http://schemas.microsoft.com/office/powerpoint/2010/main" xmlns="" val="390226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1A6C8D8-FD2F-457B-92F0-8D4D43043258}" type="datetimeFigureOut">
              <a:rPr lang="en-IN" smtClean="0"/>
              <a:pPr/>
              <a:t>04-04-2023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16E780-85D1-4B72-907A-7D1D429DC40A}" type="slidenum">
              <a:rPr lang="en-IN" smtClean="0"/>
              <a:pPr/>
              <a:t>‹#›</a:t>
            </a:fld>
            <a:endParaRPr lang="en-IN"/>
          </a:p>
        </p:txBody>
      </p:sp>
    </p:spTree>
    <p:extLst>
      <p:ext uri="{BB962C8B-B14F-4D97-AF65-F5344CB8AC3E}">
        <p14:creationId xmlns:p14="http://schemas.microsoft.com/office/powerpoint/2010/main" xmlns="" val="42811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1A6C8D8-FD2F-457B-92F0-8D4D43043258}" type="datetimeFigureOut">
              <a:rPr lang="en-IN" smtClean="0"/>
              <a:pPr/>
              <a:t>04-04-2023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716E780-85D1-4B72-907A-7D1D429DC40A}" type="slidenum">
              <a:rPr lang="en-IN" smtClean="0"/>
              <a:pPr/>
              <a:t>‹#›</a:t>
            </a:fld>
            <a:endParaRPr lang="en-IN"/>
          </a:p>
        </p:txBody>
      </p:sp>
    </p:spTree>
    <p:extLst>
      <p:ext uri="{BB962C8B-B14F-4D97-AF65-F5344CB8AC3E}">
        <p14:creationId xmlns:p14="http://schemas.microsoft.com/office/powerpoint/2010/main" xmlns="" val="3470961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1A6C8D8-FD2F-457B-92F0-8D4D43043258}" type="datetimeFigureOut">
              <a:rPr lang="en-IN" smtClean="0"/>
              <a:pPr/>
              <a:t>04-04-2023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716E780-85D1-4B72-907A-7D1D429DC40A}" type="slidenum">
              <a:rPr lang="en-IN" smtClean="0"/>
              <a:pPr/>
              <a:t>‹#›</a:t>
            </a:fld>
            <a:endParaRPr lang="en-IN"/>
          </a:p>
        </p:txBody>
      </p:sp>
    </p:spTree>
    <p:extLst>
      <p:ext uri="{BB962C8B-B14F-4D97-AF65-F5344CB8AC3E}">
        <p14:creationId xmlns:p14="http://schemas.microsoft.com/office/powerpoint/2010/main" xmlns="" val="1079038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6C8D8-FD2F-457B-92F0-8D4D43043258}" type="datetimeFigureOut">
              <a:rPr lang="en-IN" smtClean="0"/>
              <a:pPr/>
              <a:t>04-04-2023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716E780-85D1-4B72-907A-7D1D429DC40A}" type="slidenum">
              <a:rPr lang="en-IN" smtClean="0"/>
              <a:pPr/>
              <a:t>‹#›</a:t>
            </a:fld>
            <a:endParaRPr lang="en-IN"/>
          </a:p>
        </p:txBody>
      </p:sp>
    </p:spTree>
    <p:extLst>
      <p:ext uri="{BB962C8B-B14F-4D97-AF65-F5344CB8AC3E}">
        <p14:creationId xmlns:p14="http://schemas.microsoft.com/office/powerpoint/2010/main" xmlns="" val="3825164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6C8D8-FD2F-457B-92F0-8D4D43043258}" type="datetimeFigureOut">
              <a:rPr lang="en-IN" smtClean="0"/>
              <a:pPr/>
              <a:t>04-04-2023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16E780-85D1-4B72-907A-7D1D429DC40A}" type="slidenum">
              <a:rPr lang="en-IN" smtClean="0"/>
              <a:pPr/>
              <a:t>‹#›</a:t>
            </a:fld>
            <a:endParaRPr lang="en-IN"/>
          </a:p>
        </p:txBody>
      </p:sp>
    </p:spTree>
    <p:extLst>
      <p:ext uri="{BB962C8B-B14F-4D97-AF65-F5344CB8AC3E}">
        <p14:creationId xmlns:p14="http://schemas.microsoft.com/office/powerpoint/2010/main" xmlns="" val="212571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A6C8D8-FD2F-457B-92F0-8D4D43043258}" type="datetimeFigureOut">
              <a:rPr lang="en-IN" smtClean="0"/>
              <a:pPr/>
              <a:t>04-04-2023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716E780-85D1-4B72-907A-7D1D429DC40A}" type="slidenum">
              <a:rPr lang="en-IN" smtClean="0"/>
              <a:pPr/>
              <a:t>‹#›</a:t>
            </a:fld>
            <a:endParaRPr lang="en-IN"/>
          </a:p>
        </p:txBody>
      </p:sp>
    </p:spTree>
    <p:extLst>
      <p:ext uri="{BB962C8B-B14F-4D97-AF65-F5344CB8AC3E}">
        <p14:creationId xmlns:p14="http://schemas.microsoft.com/office/powerpoint/2010/main" xmlns="" val="2040194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xmlns=""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1A6C8D8-FD2F-457B-92F0-8D4D43043258}" type="datetimeFigureOut">
              <a:rPr lang="en-IN" smtClean="0"/>
              <a:pPr/>
              <a:t>04-04-2023</a:t>
            </a:fld>
            <a:endParaRPr lang="en-IN"/>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716E780-85D1-4B72-907A-7D1D429DC40A}" type="slidenum">
              <a:rPr lang="en-IN" smtClean="0"/>
              <a:pPr/>
              <a:t>‹#›</a:t>
            </a:fld>
            <a:endParaRPr lang="en-IN"/>
          </a:p>
        </p:txBody>
      </p:sp>
    </p:spTree>
    <p:extLst>
      <p:ext uri="{BB962C8B-B14F-4D97-AF65-F5344CB8AC3E}">
        <p14:creationId xmlns:p14="http://schemas.microsoft.com/office/powerpoint/2010/main" xmlns="" val="1434688650"/>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5738" y="342901"/>
            <a:ext cx="11887200" cy="1828800"/>
          </a:xfrm>
        </p:spPr>
        <p:txBody>
          <a:bodyPr>
            <a:noAutofit/>
          </a:bodyPr>
          <a:lstStyle/>
          <a:p>
            <a:pPr algn="ctr"/>
            <a:r>
              <a:rPr lang="en-IN" sz="8000" b="1" dirty="0" smtClean="0"/>
              <a:t>PREVENTION OF LIFESTYLE DISORDERS</a:t>
            </a:r>
            <a:endParaRPr lang="en-IN" sz="8000" b="1" dirty="0"/>
          </a:p>
        </p:txBody>
      </p:sp>
      <p:sp>
        <p:nvSpPr>
          <p:cNvPr id="3" name="Subtitle 2"/>
          <p:cNvSpPr>
            <a:spLocks noGrp="1"/>
          </p:cNvSpPr>
          <p:nvPr>
            <p:ph type="subTitle" idx="1"/>
          </p:nvPr>
        </p:nvSpPr>
        <p:spPr>
          <a:xfrm>
            <a:off x="1569720" y="3900488"/>
            <a:ext cx="9144000" cy="2957512"/>
          </a:xfrm>
        </p:spPr>
        <p:txBody>
          <a:bodyPr>
            <a:normAutofit/>
          </a:bodyPr>
          <a:lstStyle/>
          <a:p>
            <a:pPr algn="ctr"/>
            <a:r>
              <a:rPr lang="en-IN" b="1" dirty="0">
                <a:solidFill>
                  <a:schemeClr val="bg1"/>
                </a:solidFill>
              </a:rPr>
              <a:t>Dr. </a:t>
            </a:r>
            <a:r>
              <a:rPr lang="en-IN" b="1" dirty="0" err="1" smtClean="0">
                <a:solidFill>
                  <a:schemeClr val="bg1"/>
                </a:solidFill>
              </a:rPr>
              <a:t>Jyoti</a:t>
            </a:r>
            <a:r>
              <a:rPr lang="en-IN" b="1" dirty="0" smtClean="0">
                <a:solidFill>
                  <a:schemeClr val="bg1"/>
                </a:solidFill>
              </a:rPr>
              <a:t> </a:t>
            </a:r>
            <a:r>
              <a:rPr lang="en-IN" b="1" dirty="0" err="1" smtClean="0">
                <a:solidFill>
                  <a:schemeClr val="bg1"/>
                </a:solidFill>
              </a:rPr>
              <a:t>varthi</a:t>
            </a:r>
            <a:endParaRPr lang="en-IN" b="1" dirty="0" smtClean="0">
              <a:solidFill>
                <a:schemeClr val="bg1"/>
              </a:solidFill>
            </a:endParaRPr>
          </a:p>
          <a:p>
            <a:pPr algn="ctr"/>
            <a:r>
              <a:rPr lang="en-IN" b="1" dirty="0" err="1" smtClean="0">
                <a:solidFill>
                  <a:schemeClr val="bg1"/>
                </a:solidFill>
              </a:rPr>
              <a:t>m.d.</a:t>
            </a:r>
            <a:r>
              <a:rPr lang="en-IN" b="1" dirty="0" smtClean="0">
                <a:solidFill>
                  <a:schemeClr val="bg1"/>
                </a:solidFill>
              </a:rPr>
              <a:t> </a:t>
            </a:r>
            <a:r>
              <a:rPr lang="en-IN" b="1" dirty="0" err="1" smtClean="0">
                <a:solidFill>
                  <a:schemeClr val="bg1"/>
                </a:solidFill>
              </a:rPr>
              <a:t>swasthavritta</a:t>
            </a:r>
            <a:endParaRPr lang="en-IN" dirty="0" smtClean="0">
              <a:solidFill>
                <a:schemeClr val="bg1"/>
              </a:solidFill>
            </a:endParaRPr>
          </a:p>
          <a:p>
            <a:endParaRPr lang="en-IN" dirty="0"/>
          </a:p>
        </p:txBody>
      </p:sp>
    </p:spTree>
    <p:extLst>
      <p:ext uri="{BB962C8B-B14F-4D97-AF65-F5344CB8AC3E}">
        <p14:creationId xmlns:p14="http://schemas.microsoft.com/office/powerpoint/2010/main" xmlns="" val="2988386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Causes for behaviour change</a:t>
            </a:r>
            <a:endParaRPr lang="en-IN" dirty="0"/>
          </a:p>
        </p:txBody>
      </p:sp>
      <p:sp>
        <p:nvSpPr>
          <p:cNvPr id="3" name="Content Placeholder 2"/>
          <p:cNvSpPr>
            <a:spLocks noGrp="1"/>
          </p:cNvSpPr>
          <p:nvPr>
            <p:ph idx="1"/>
          </p:nvPr>
        </p:nvSpPr>
        <p:spPr>
          <a:xfrm>
            <a:off x="0" y="2249487"/>
            <a:ext cx="11987213" cy="4479926"/>
          </a:xfrm>
        </p:spPr>
        <p:txBody>
          <a:bodyPr>
            <a:normAutofit/>
          </a:bodyPr>
          <a:lstStyle/>
          <a:p>
            <a:pPr algn="just"/>
            <a:r>
              <a:rPr lang="en-IN" sz="3600" dirty="0"/>
              <a:t>These can be unemployment, unsafe life, poor social environment, working conditions, stress and home life can change a person’s lifestyle to increase their risk of developing one of these </a:t>
            </a:r>
            <a:r>
              <a:rPr lang="en-IN" sz="3600" dirty="0" smtClean="0"/>
              <a:t>diseases.</a:t>
            </a:r>
            <a:endParaRPr lang="en-IN" sz="3600" dirty="0"/>
          </a:p>
        </p:txBody>
      </p:sp>
    </p:spTree>
    <p:extLst>
      <p:ext uri="{BB962C8B-B14F-4D97-AF65-F5344CB8AC3E}">
        <p14:creationId xmlns:p14="http://schemas.microsoft.com/office/powerpoint/2010/main" xmlns="" val="16868575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100014" y="2249487"/>
            <a:ext cx="11972924" cy="4479926"/>
          </a:xfrm>
        </p:spPr>
        <p:txBody>
          <a:bodyPr/>
          <a:lstStyle/>
          <a:p>
            <a:r>
              <a:rPr lang="en-IN" dirty="0"/>
              <a:t>Cardio vascular disorders continue to be the major cause of mortality representing about 30% of all deaths worldwide. With rapid economic development and increasing westernization of lifestyle in the past few decades, prevalence of these diseases has reached alarming proportions among Indians in the recent years</a:t>
            </a:r>
          </a:p>
        </p:txBody>
      </p:sp>
    </p:spTree>
    <p:extLst>
      <p:ext uri="{BB962C8B-B14F-4D97-AF65-F5344CB8AC3E}">
        <p14:creationId xmlns:p14="http://schemas.microsoft.com/office/powerpoint/2010/main" xmlns="" val="2769785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i="1" dirty="0" err="1"/>
              <a:t>Panchakarma</a:t>
            </a:r>
            <a:r>
              <a:rPr lang="en-IN" dirty="0"/>
              <a:t> like detoxification and bio-purification procedures, medicaments, and rejuvenation therapies. The holistic approach of Ayurveda, treating the patient as a whole, meaning intervention targeted toward complete physical, psychological, and spiritual well-being makes this science a wonderful option in lifestyle disorders.</a:t>
            </a:r>
          </a:p>
          <a:p>
            <a:endParaRPr lang="en-IN" dirty="0"/>
          </a:p>
        </p:txBody>
      </p:sp>
    </p:spTree>
    <p:extLst>
      <p:ext uri="{BB962C8B-B14F-4D97-AF65-F5344CB8AC3E}">
        <p14:creationId xmlns:p14="http://schemas.microsoft.com/office/powerpoint/2010/main" xmlns="" val="20044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7999"/>
          </a:xfrm>
        </p:spPr>
        <p:txBody>
          <a:bodyPr>
            <a:noAutofit/>
          </a:bodyPr>
          <a:lstStyle/>
          <a:p>
            <a:r>
              <a:rPr lang="en-IN" sz="3200" dirty="0"/>
              <a:t>When this initiation, control, and co-ordination are disturbed, it leads to the derangement of lifestyle and results in any lifestyle disorder. </a:t>
            </a:r>
            <a:endParaRPr lang="en-IN" sz="3200" dirty="0" smtClean="0"/>
          </a:p>
          <a:p>
            <a:r>
              <a:rPr lang="en-IN" sz="3200" dirty="0" smtClean="0"/>
              <a:t>Ayurveda </a:t>
            </a:r>
            <a:r>
              <a:rPr lang="en-IN" sz="3200" dirty="0"/>
              <a:t>narrated this phenomenon as ‘</a:t>
            </a:r>
            <a:r>
              <a:rPr lang="en-IN" sz="3200" i="1" dirty="0" err="1"/>
              <a:t>Prajnaparadha</a:t>
            </a:r>
            <a:r>
              <a:rPr lang="en-IN" sz="3200" dirty="0"/>
              <a:t>’ (intellectual </a:t>
            </a:r>
            <a:r>
              <a:rPr lang="en-IN" sz="3200" dirty="0" smtClean="0"/>
              <a:t>blasphemy) </a:t>
            </a:r>
            <a:r>
              <a:rPr lang="en-IN" sz="3200" dirty="0"/>
              <a:t>which is one of the three basic causes of any </a:t>
            </a:r>
            <a:r>
              <a:rPr lang="en-IN" sz="3200" dirty="0" smtClean="0"/>
              <a:t>disease.</a:t>
            </a:r>
          </a:p>
          <a:p>
            <a:r>
              <a:rPr lang="en-IN" sz="3200" dirty="0" smtClean="0"/>
              <a:t>There </a:t>
            </a:r>
            <a:r>
              <a:rPr lang="en-IN" sz="3200" dirty="0"/>
              <a:t>are ample improper actions as an impact of </a:t>
            </a:r>
            <a:r>
              <a:rPr lang="en-IN" sz="3200" i="1" dirty="0" err="1"/>
              <a:t>Prajnaparadha</a:t>
            </a:r>
            <a:r>
              <a:rPr lang="en-IN" sz="3200" dirty="0"/>
              <a:t> which are root causes of various diseases, e.g., habit of suppression of any natural urge is a result of </a:t>
            </a:r>
            <a:r>
              <a:rPr lang="en-IN" sz="3200" i="1" dirty="0" err="1"/>
              <a:t>Prajnaparadha</a:t>
            </a:r>
            <a:r>
              <a:rPr lang="en-IN" sz="3200" dirty="0"/>
              <a:t> and enlisted as a cause of nearly 50% of the diseases.</a:t>
            </a:r>
          </a:p>
        </p:txBody>
      </p:sp>
    </p:spTree>
    <p:extLst>
      <p:ext uri="{BB962C8B-B14F-4D97-AF65-F5344CB8AC3E}">
        <p14:creationId xmlns:p14="http://schemas.microsoft.com/office/powerpoint/2010/main" xmlns="" val="41904140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4" y="0"/>
            <a:ext cx="12091986" cy="6857999"/>
          </a:xfrm>
        </p:spPr>
        <p:txBody>
          <a:bodyPr>
            <a:normAutofit/>
          </a:bodyPr>
          <a:lstStyle/>
          <a:p>
            <a:r>
              <a:rPr lang="en-IN" sz="3200" dirty="0"/>
              <a:t>Reversal of any neurotransmission or improper removal of the waste products formed during metabolism leading to accumulation of toxins is the basic cause of a disease. </a:t>
            </a:r>
            <a:endParaRPr lang="en-IN" sz="3200" dirty="0" smtClean="0"/>
          </a:p>
          <a:p>
            <a:r>
              <a:rPr lang="en-IN" sz="3200" dirty="0" smtClean="0"/>
              <a:t>Therefore</a:t>
            </a:r>
            <a:r>
              <a:rPr lang="en-IN" sz="3200" dirty="0"/>
              <a:t>, the habit of suppression of urge in improper lifestyle can be considered as one of the root causes of lifestyle diseases. </a:t>
            </a:r>
            <a:endParaRPr lang="en-IN" sz="3200" dirty="0" smtClean="0"/>
          </a:p>
          <a:p>
            <a:r>
              <a:rPr lang="en-IN" sz="3200" dirty="0" smtClean="0"/>
              <a:t>Removal </a:t>
            </a:r>
            <a:r>
              <a:rPr lang="en-IN" sz="3200" dirty="0"/>
              <a:t>of these accumulated waste products is the first line of treatment as described in Ayurveda by </a:t>
            </a:r>
            <a:r>
              <a:rPr lang="en-IN" sz="3200" dirty="0" err="1"/>
              <a:t>Charaka</a:t>
            </a:r>
            <a:r>
              <a:rPr lang="en-IN" sz="3200" dirty="0"/>
              <a:t> as well as in Naturopathy by Hippocrates, Henry </a:t>
            </a:r>
            <a:r>
              <a:rPr lang="en-IN" sz="3200" dirty="0" err="1"/>
              <a:t>Lindlarh</a:t>
            </a:r>
            <a:r>
              <a:rPr lang="en-IN" sz="3200" dirty="0"/>
              <a:t>, and Mahatma Gandhi.</a:t>
            </a:r>
          </a:p>
        </p:txBody>
      </p:sp>
    </p:spTree>
    <p:extLst>
      <p:ext uri="{BB962C8B-B14F-4D97-AF65-F5344CB8AC3E}">
        <p14:creationId xmlns:p14="http://schemas.microsoft.com/office/powerpoint/2010/main" xmlns="" val="3930911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87225" cy="6729413"/>
          </a:xfrm>
        </p:spPr>
        <p:txBody>
          <a:bodyPr>
            <a:normAutofit fontScale="92500"/>
          </a:bodyPr>
          <a:lstStyle/>
          <a:p>
            <a:r>
              <a:rPr lang="en-IN" sz="3200" dirty="0"/>
              <a:t>In the management of lifestyle diseases, Ayurveda offers various regimens including </a:t>
            </a:r>
            <a:r>
              <a:rPr lang="en-IN" sz="3200" i="1" dirty="0" err="1"/>
              <a:t>Dinacharya</a:t>
            </a:r>
            <a:r>
              <a:rPr lang="en-IN" sz="3200" dirty="0"/>
              <a:t> (daily regimen), </a:t>
            </a:r>
            <a:r>
              <a:rPr lang="en-IN" sz="3200" i="1" dirty="0" err="1"/>
              <a:t>Ritucharya</a:t>
            </a:r>
            <a:r>
              <a:rPr lang="en-IN" sz="3200" dirty="0"/>
              <a:t> (seasonal regimen), </a:t>
            </a:r>
            <a:r>
              <a:rPr lang="en-IN" sz="3200" i="1" dirty="0" err="1"/>
              <a:t>Panchakarma</a:t>
            </a:r>
            <a:r>
              <a:rPr lang="en-IN" sz="3200" dirty="0"/>
              <a:t> (five detoxification and bio-purification therapies), and </a:t>
            </a:r>
            <a:r>
              <a:rPr lang="en-IN" sz="3200" i="1" dirty="0" err="1"/>
              <a:t>Rasayana</a:t>
            </a:r>
            <a:r>
              <a:rPr lang="en-IN" sz="3200" dirty="0"/>
              <a:t> (rejuvenation) therapies</a:t>
            </a:r>
            <a:r>
              <a:rPr lang="en-IN" sz="3200" dirty="0" smtClean="0"/>
              <a:t>.</a:t>
            </a:r>
          </a:p>
          <a:p>
            <a:r>
              <a:rPr lang="en-IN" sz="3200" dirty="0" smtClean="0"/>
              <a:t>The </a:t>
            </a:r>
            <a:r>
              <a:rPr lang="en-IN" sz="3200" dirty="0" err="1"/>
              <a:t>Sadvritta</a:t>
            </a:r>
            <a:r>
              <a:rPr lang="en-IN" sz="3200" dirty="0"/>
              <a:t> (ideal routines) and </a:t>
            </a:r>
            <a:r>
              <a:rPr lang="en-IN" sz="3200" i="1" dirty="0" err="1"/>
              <a:t>Aachara</a:t>
            </a:r>
            <a:r>
              <a:rPr lang="en-IN" sz="3200" i="1" dirty="0"/>
              <a:t> </a:t>
            </a:r>
            <a:r>
              <a:rPr lang="en-IN" sz="3200" i="1" dirty="0" err="1"/>
              <a:t>Rasayana</a:t>
            </a:r>
            <a:r>
              <a:rPr lang="en-IN" sz="3200" dirty="0"/>
              <a:t> (code of conduct) are utmost important to maintain a healthy and happy psychological </a:t>
            </a:r>
            <a:r>
              <a:rPr lang="en-IN" sz="3200" dirty="0" smtClean="0"/>
              <a:t>perspective.</a:t>
            </a:r>
          </a:p>
          <a:p>
            <a:r>
              <a:rPr lang="en-IN" sz="3200" dirty="0" smtClean="0"/>
              <a:t>The </a:t>
            </a:r>
            <a:r>
              <a:rPr lang="en-IN" sz="3200" dirty="0"/>
              <a:t>inclusive utilization of all these treatment modalities has a great effect on lifestyle disorders. </a:t>
            </a:r>
            <a:endParaRPr lang="en-IN" sz="3200" dirty="0" smtClean="0"/>
          </a:p>
          <a:p>
            <a:r>
              <a:rPr lang="en-IN" sz="3200" dirty="0" smtClean="0"/>
              <a:t>Moreover</a:t>
            </a:r>
            <a:r>
              <a:rPr lang="en-IN" sz="3200" dirty="0"/>
              <a:t>, the application of organ-specific </a:t>
            </a:r>
            <a:r>
              <a:rPr lang="en-IN" sz="3200" i="1" dirty="0" err="1"/>
              <a:t>Rasayana</a:t>
            </a:r>
            <a:r>
              <a:rPr lang="en-IN" sz="3200" dirty="0"/>
              <a:t> herbs also provides enough scope not only for prevention of disease, but also for the promotion of health and cure of disease too.</a:t>
            </a:r>
          </a:p>
        </p:txBody>
      </p:sp>
    </p:spTree>
    <p:extLst>
      <p:ext uri="{BB962C8B-B14F-4D97-AF65-F5344CB8AC3E}">
        <p14:creationId xmlns:p14="http://schemas.microsoft.com/office/powerpoint/2010/main" xmlns="" val="4175780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err="1" smtClean="0"/>
              <a:t>yogicpractices</a:t>
            </a:r>
            <a:endParaRPr lang="en-IN" dirty="0"/>
          </a:p>
        </p:txBody>
      </p:sp>
      <p:sp>
        <p:nvSpPr>
          <p:cNvPr id="3" name="Content Placeholder 2"/>
          <p:cNvSpPr>
            <a:spLocks noGrp="1"/>
          </p:cNvSpPr>
          <p:nvPr>
            <p:ph idx="1"/>
          </p:nvPr>
        </p:nvSpPr>
        <p:spPr/>
        <p:txBody>
          <a:bodyPr/>
          <a:lstStyle/>
          <a:p>
            <a:r>
              <a:rPr lang="en-IN" dirty="0" err="1" smtClean="0"/>
              <a:t>Atha</a:t>
            </a:r>
            <a:r>
              <a:rPr lang="en-IN" dirty="0" smtClean="0"/>
              <a:t> </a:t>
            </a:r>
            <a:r>
              <a:rPr lang="en-IN" dirty="0" err="1" smtClean="0"/>
              <a:t>Yoganushasanam</a:t>
            </a:r>
            <a:endParaRPr lang="en-IN" dirty="0" smtClean="0"/>
          </a:p>
          <a:p>
            <a:r>
              <a:rPr lang="en-IN" dirty="0" smtClean="0"/>
              <a:t>Life when </a:t>
            </a:r>
          </a:p>
          <a:p>
            <a:r>
              <a:rPr lang="en-IN" dirty="0" err="1" smtClean="0"/>
              <a:t>Yuktahara</a:t>
            </a:r>
            <a:r>
              <a:rPr lang="en-IN" dirty="0" smtClean="0"/>
              <a:t> </a:t>
            </a:r>
            <a:r>
              <a:rPr lang="en-IN" dirty="0" err="1" smtClean="0"/>
              <a:t>Viharasya</a:t>
            </a:r>
            <a:r>
              <a:rPr lang="en-IN" dirty="0" smtClean="0"/>
              <a:t> </a:t>
            </a:r>
            <a:r>
              <a:rPr lang="en-IN" dirty="0" err="1" smtClean="0"/>
              <a:t>Yukta</a:t>
            </a:r>
            <a:r>
              <a:rPr lang="en-IN" dirty="0"/>
              <a:t> </a:t>
            </a:r>
            <a:r>
              <a:rPr lang="en-IN" dirty="0" err="1" smtClean="0"/>
              <a:t>Cheshtasya</a:t>
            </a:r>
            <a:r>
              <a:rPr lang="en-IN" dirty="0" smtClean="0"/>
              <a:t> </a:t>
            </a:r>
            <a:r>
              <a:rPr lang="en-IN" dirty="0" err="1" smtClean="0"/>
              <a:t>Karmasu</a:t>
            </a:r>
            <a:endParaRPr lang="en-IN" dirty="0"/>
          </a:p>
          <a:p>
            <a:r>
              <a:rPr lang="en-IN" dirty="0" err="1" smtClean="0"/>
              <a:t>Yuktasvapna</a:t>
            </a:r>
            <a:r>
              <a:rPr lang="en-IN" dirty="0" smtClean="0"/>
              <a:t> </a:t>
            </a:r>
            <a:r>
              <a:rPr lang="en-IN" dirty="0" err="1" smtClean="0"/>
              <a:t>Brabodhasya</a:t>
            </a:r>
            <a:r>
              <a:rPr lang="en-IN" dirty="0" smtClean="0"/>
              <a:t> </a:t>
            </a:r>
            <a:r>
              <a:rPr lang="en-IN" dirty="0" err="1" smtClean="0"/>
              <a:t>Yogo</a:t>
            </a:r>
            <a:r>
              <a:rPr lang="en-IN" dirty="0" smtClean="0"/>
              <a:t> </a:t>
            </a:r>
            <a:r>
              <a:rPr lang="en-IN" dirty="0" err="1" smtClean="0"/>
              <a:t>Bhavati</a:t>
            </a:r>
            <a:r>
              <a:rPr lang="en-IN" dirty="0" smtClean="0"/>
              <a:t> </a:t>
            </a:r>
            <a:r>
              <a:rPr lang="en-IN" dirty="0" err="1" smtClean="0"/>
              <a:t>Duhkhaha</a:t>
            </a:r>
            <a:r>
              <a:rPr lang="en-IN" dirty="0" smtClean="0"/>
              <a:t> </a:t>
            </a:r>
            <a:r>
              <a:rPr lang="en-IN" dirty="0" err="1" smtClean="0"/>
              <a:t>Bhagavatgita</a:t>
            </a:r>
            <a:r>
              <a:rPr lang="en-IN" dirty="0" smtClean="0"/>
              <a:t> 6/17</a:t>
            </a:r>
          </a:p>
        </p:txBody>
      </p:sp>
    </p:spTree>
    <p:extLst>
      <p:ext uri="{BB962C8B-B14F-4D97-AF65-F5344CB8AC3E}">
        <p14:creationId xmlns:p14="http://schemas.microsoft.com/office/powerpoint/2010/main" xmlns="" val="2864497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sp>
        <p:nvSpPr>
          <p:cNvPr id="4" name="Rectangle 3"/>
          <p:cNvSpPr/>
          <p:nvPr/>
        </p:nvSpPr>
        <p:spPr>
          <a:xfrm>
            <a:off x="2706100" y="2967335"/>
            <a:ext cx="6779805" cy="1569660"/>
          </a:xfrm>
          <a:prstGeom prst="rect">
            <a:avLst/>
          </a:prstGeom>
          <a:noFill/>
        </p:spPr>
        <p:txBody>
          <a:bodyPr wrap="none" lIns="91440" tIns="45720" rIns="91440" bIns="45720">
            <a:spAutoFit/>
          </a:bodyPr>
          <a:lstStyle/>
          <a:p>
            <a:pPr algn="ctr"/>
            <a:r>
              <a:rPr lang="en-US" sz="9600" b="1" cap="none" spc="50" dirty="0" smtClean="0">
                <a:ln w="0"/>
                <a:solidFill>
                  <a:schemeClr val="bg2"/>
                </a:solidFill>
                <a:effectLst>
                  <a:innerShdw blurRad="63500" dist="50800" dir="13500000">
                    <a:srgbClr val="000000">
                      <a:alpha val="50000"/>
                    </a:srgbClr>
                  </a:innerShdw>
                </a:effectLst>
              </a:rPr>
              <a:t>THANK YOU</a:t>
            </a:r>
            <a:endParaRPr lang="en-US" sz="96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xmlns="" val="3088533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IN" b="1" dirty="0"/>
          </a:p>
        </p:txBody>
      </p:sp>
      <p:sp>
        <p:nvSpPr>
          <p:cNvPr id="3" name="Content Placeholder 2"/>
          <p:cNvSpPr>
            <a:spLocks noGrp="1"/>
          </p:cNvSpPr>
          <p:nvPr>
            <p:ph idx="1"/>
          </p:nvPr>
        </p:nvSpPr>
        <p:spPr>
          <a:xfrm>
            <a:off x="-1" y="1609416"/>
            <a:ext cx="12087225" cy="5248584"/>
          </a:xfrm>
        </p:spPr>
        <p:txBody>
          <a:bodyPr>
            <a:normAutofit/>
          </a:bodyPr>
          <a:lstStyle/>
          <a:p>
            <a:pPr algn="just"/>
            <a:r>
              <a:rPr lang="en-US" sz="3200" dirty="0" err="1"/>
              <a:t>Ayurveda</a:t>
            </a:r>
            <a:r>
              <a:rPr lang="en-US" sz="3200" dirty="0"/>
              <a:t> is the science of life giving highest emphasis on the lifestyle for prevention as well as cure of diseases.</a:t>
            </a:r>
          </a:p>
          <a:p>
            <a:pPr algn="just"/>
            <a:r>
              <a:rPr lang="en-US" sz="3200" dirty="0"/>
              <a:t>The present world is pooled with various diseases that are caused due to erroneous lifestyle and physical or stress. </a:t>
            </a:r>
          </a:p>
          <a:p>
            <a:pPr algn="just"/>
            <a:r>
              <a:rPr lang="en-IN" sz="3200" b="1" dirty="0"/>
              <a:t>Lifestyle diseases</a:t>
            </a:r>
            <a:r>
              <a:rPr lang="en-IN" sz="3200" dirty="0"/>
              <a:t> (also sometimes called </a:t>
            </a:r>
            <a:r>
              <a:rPr lang="en-IN" sz="3200" b="1" dirty="0"/>
              <a:t>diseases of longevity</a:t>
            </a:r>
            <a:r>
              <a:rPr lang="en-IN" sz="3200" dirty="0"/>
              <a:t> or </a:t>
            </a:r>
            <a:r>
              <a:rPr lang="en-IN" sz="3200" b="1" dirty="0"/>
              <a:t>diseases of civilization</a:t>
            </a:r>
            <a:r>
              <a:rPr lang="en-IN" sz="3200" dirty="0"/>
              <a:t> interchangeably) are defined as diseases linked with the way people live their life. </a:t>
            </a:r>
          </a:p>
        </p:txBody>
      </p:sp>
    </p:spTree>
    <p:extLst>
      <p:ext uri="{BB962C8B-B14F-4D97-AF65-F5344CB8AC3E}">
        <p14:creationId xmlns:p14="http://schemas.microsoft.com/office/powerpoint/2010/main" xmlns="" val="1226896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4" y="100012"/>
            <a:ext cx="11958636" cy="6757987"/>
          </a:xfrm>
        </p:spPr>
        <p:txBody>
          <a:bodyPr>
            <a:normAutofit/>
          </a:bodyPr>
          <a:lstStyle/>
          <a:p>
            <a:r>
              <a:rPr lang="en-IN" dirty="0"/>
              <a:t>A report, jointly prepared by the World Health Organization and the World Economic </a:t>
            </a:r>
            <a:r>
              <a:rPr lang="en-IN" dirty="0" smtClean="0"/>
              <a:t>Forum,</a:t>
            </a:r>
          </a:p>
          <a:p>
            <a:pPr marL="0" indent="0">
              <a:buNone/>
            </a:pPr>
            <a:r>
              <a:rPr lang="en-IN" dirty="0" smtClean="0"/>
              <a:t>says </a:t>
            </a:r>
            <a:r>
              <a:rPr lang="en-IN" dirty="0"/>
              <a:t>India will incur an accumulated loss of $236.6 billion by 2015 on account of unhealthy lifestyles and faulty diet</a:t>
            </a:r>
            <a:r>
              <a:rPr lang="en-IN" dirty="0" smtClean="0"/>
              <a:t>.</a:t>
            </a:r>
          </a:p>
          <a:p>
            <a:r>
              <a:rPr lang="en-IN" dirty="0" smtClean="0"/>
              <a:t> </a:t>
            </a:r>
            <a:r>
              <a:rPr lang="en-IN" dirty="0"/>
              <a:t>The resultant chronic diseases - heart disease, stroke, cancer, diabetes and respiratory infections - which are ailments of long duration and slow progression, will severely affect people's earnings. </a:t>
            </a:r>
            <a:endParaRPr lang="en-IN" dirty="0" smtClean="0"/>
          </a:p>
          <a:p>
            <a:r>
              <a:rPr lang="en-IN" dirty="0" smtClean="0"/>
              <a:t>The </a:t>
            </a:r>
            <a:r>
              <a:rPr lang="en-IN" dirty="0"/>
              <a:t>income loss to Indians because of these diseases, which was $8.7 billion in 2005, is projected to rise to $54 billion in 2015. </a:t>
            </a:r>
            <a:endParaRPr lang="en-IN" dirty="0" smtClean="0"/>
          </a:p>
          <a:p>
            <a:r>
              <a:rPr lang="en-IN" dirty="0" smtClean="0"/>
              <a:t>Pakistan would </a:t>
            </a:r>
            <a:r>
              <a:rPr lang="en-IN" dirty="0"/>
              <a:t>face an accumulated loss of $30.7 billion with income loss increasing by $5.5 billion to $6.7 billion by 2015. </a:t>
            </a:r>
            <a:endParaRPr lang="en-IN" dirty="0" smtClean="0"/>
          </a:p>
          <a:p>
            <a:r>
              <a:rPr lang="en-IN" dirty="0" smtClean="0"/>
              <a:t>China</a:t>
            </a:r>
            <a:r>
              <a:rPr lang="en-IN" dirty="0"/>
              <a:t>, however, will be worse off. </a:t>
            </a:r>
            <a:endParaRPr lang="en-IN" dirty="0" smtClean="0"/>
          </a:p>
          <a:p>
            <a:r>
              <a:rPr lang="en-IN" dirty="0" smtClean="0"/>
              <a:t>While </a:t>
            </a:r>
            <a:r>
              <a:rPr lang="en-IN" dirty="0"/>
              <a:t>its accumulated loss will stand at $557.7 billion, the loss of income of the Chinese will stand at $131.8 billion, almost eight times what it was in 2005.</a:t>
            </a:r>
          </a:p>
          <a:p>
            <a:endParaRPr lang="en-IN" dirty="0"/>
          </a:p>
        </p:txBody>
      </p:sp>
    </p:spTree>
    <p:extLst>
      <p:ext uri="{BB962C8B-B14F-4D97-AF65-F5344CB8AC3E}">
        <p14:creationId xmlns:p14="http://schemas.microsoft.com/office/powerpoint/2010/main" xmlns="" val="4275495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r>
              <a:rPr lang="en-IN" sz="3200" dirty="0"/>
              <a:t>The western lifestyle, characterized by convenience food, TV and PCs, is taking its toll on children as well as adults, and is producing increased numbers of overweight, passive youngsters with lifestyle </a:t>
            </a:r>
            <a:r>
              <a:rPr lang="en-IN" sz="3200" dirty="0" smtClean="0"/>
              <a:t>diseases.</a:t>
            </a:r>
          </a:p>
          <a:p>
            <a:r>
              <a:rPr lang="en-IN" sz="3200" dirty="0" smtClean="0"/>
              <a:t>Kids </a:t>
            </a:r>
            <a:r>
              <a:rPr lang="en-IN" sz="3200" dirty="0"/>
              <a:t>spending too much time slouched in front of the TV or PCs, should be encouraged to find a physical sport or activity they enjoy. </a:t>
            </a:r>
            <a:endParaRPr lang="en-IN" sz="3200" dirty="0" smtClean="0"/>
          </a:p>
          <a:p>
            <a:r>
              <a:rPr lang="en-IN" sz="3200" dirty="0" smtClean="0"/>
              <a:t>Fun </a:t>
            </a:r>
            <a:r>
              <a:rPr lang="en-IN" sz="3200" dirty="0"/>
              <a:t>exercises should be encouraged into family outings. A pizza-and-video evening should be replaced for a hike and picnic. </a:t>
            </a:r>
            <a:endParaRPr lang="en-IN" sz="3200" dirty="0" smtClean="0"/>
          </a:p>
          <a:p>
            <a:r>
              <a:rPr lang="en-IN" sz="3200" dirty="0" smtClean="0"/>
              <a:t>Kids </a:t>
            </a:r>
            <a:r>
              <a:rPr lang="en-IN" sz="3200" dirty="0"/>
              <a:t>who do participate in sport, especially at a high competitive level, can find the pressure to succeed very </a:t>
            </a:r>
            <a:r>
              <a:rPr lang="en-IN" sz="3200" dirty="0" smtClean="0"/>
              <a:t>stressful.</a:t>
            </a:r>
          </a:p>
          <a:p>
            <a:r>
              <a:rPr lang="en-IN" sz="3200" dirty="0" smtClean="0"/>
              <a:t>It's </a:t>
            </a:r>
            <a:r>
              <a:rPr lang="en-IN" sz="3200" dirty="0"/>
              <a:t>important that parents watch out for signs of psychological strain, as well as physical fatigue from overtraining. </a:t>
            </a:r>
            <a:endParaRPr lang="en-IN" sz="3200" dirty="0" smtClean="0"/>
          </a:p>
        </p:txBody>
      </p:sp>
    </p:spTree>
    <p:extLst>
      <p:ext uri="{BB962C8B-B14F-4D97-AF65-F5344CB8AC3E}">
        <p14:creationId xmlns:p14="http://schemas.microsoft.com/office/powerpoint/2010/main" xmlns="" val="7125583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20000"/>
          </a:bodyPr>
          <a:lstStyle/>
          <a:p>
            <a:r>
              <a:rPr lang="en-IN" sz="2800" dirty="0"/>
              <a:t>Young athletes also have specific nutritional needs that require extra attention. A diet of only junk food, overeating and lack of physical activity are not only responsible for diseases related to nutrition, but also anorexia nervosa, which involves many people starving themselves for maintaining their figure. </a:t>
            </a:r>
          </a:p>
          <a:p>
            <a:r>
              <a:rPr lang="en-IN" sz="2800" dirty="0"/>
              <a:t>This type of disease is more prevalent in the fashion and showbiz industry.</a:t>
            </a:r>
          </a:p>
          <a:p>
            <a:r>
              <a:rPr lang="en-IN" sz="2800" dirty="0" smtClean="0"/>
              <a:t>A </a:t>
            </a:r>
            <a:r>
              <a:rPr lang="en-IN" sz="2800" dirty="0"/>
              <a:t>healthy lifestyle must be adopted to combat these diseases with a proper balanced diet, physical activity and by giving due respect to biological </a:t>
            </a:r>
            <a:r>
              <a:rPr lang="en-IN" sz="2800" dirty="0" smtClean="0"/>
              <a:t>clock.</a:t>
            </a:r>
          </a:p>
          <a:p>
            <a:r>
              <a:rPr lang="en-IN" sz="2800" dirty="0" smtClean="0"/>
              <a:t>To </a:t>
            </a:r>
            <a:r>
              <a:rPr lang="en-IN" sz="2800" dirty="0"/>
              <a:t>decrease the ailments caused by occupational postures, one should avoid long sitting hours and should take frequent breaks for stretching or for other works involving physical movements. </a:t>
            </a:r>
            <a:endParaRPr lang="en-IN" sz="2800" dirty="0" smtClean="0"/>
          </a:p>
          <a:p>
            <a:r>
              <a:rPr lang="en-IN" sz="2800" dirty="0" smtClean="0"/>
              <a:t>An </a:t>
            </a:r>
            <a:r>
              <a:rPr lang="en-IN" sz="2800" dirty="0"/>
              <a:t>ergonomic chair should be designed based on the human contour to fit the right sitting posture so that the uneven pressure on joints and muscles may be </a:t>
            </a:r>
            <a:r>
              <a:rPr lang="en-IN" sz="2800" dirty="0" smtClean="0"/>
              <a:t>minimized.</a:t>
            </a:r>
          </a:p>
          <a:p>
            <a:r>
              <a:rPr lang="en-IN" sz="2800" dirty="0" smtClean="0"/>
              <a:t>In </a:t>
            </a:r>
            <a:r>
              <a:rPr lang="en-IN" sz="2800" dirty="0"/>
              <a:t>this revolutionized era we cannot stop doing the developmental work, but we can certainly reduce our ailments by incorporating these simple and effective measures to our lives.</a:t>
            </a:r>
          </a:p>
          <a:p>
            <a:endParaRPr lang="en-IN" dirty="0"/>
          </a:p>
          <a:p>
            <a:endParaRPr lang="en-IN" dirty="0"/>
          </a:p>
        </p:txBody>
      </p:sp>
    </p:spTree>
    <p:extLst>
      <p:ext uri="{BB962C8B-B14F-4D97-AF65-F5344CB8AC3E}">
        <p14:creationId xmlns:p14="http://schemas.microsoft.com/office/powerpoint/2010/main" xmlns="" val="29655914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Lifestyle disorders</a:t>
            </a:r>
            <a:endParaRPr lang="en-IN" b="1" dirty="0"/>
          </a:p>
        </p:txBody>
      </p:sp>
      <p:sp>
        <p:nvSpPr>
          <p:cNvPr id="3" name="Content Placeholder 2"/>
          <p:cNvSpPr>
            <a:spLocks noGrp="1"/>
          </p:cNvSpPr>
          <p:nvPr>
            <p:ph idx="1"/>
          </p:nvPr>
        </p:nvSpPr>
        <p:spPr>
          <a:xfrm>
            <a:off x="0" y="1557338"/>
            <a:ext cx="12192000" cy="5300661"/>
          </a:xfrm>
        </p:spPr>
        <p:txBody>
          <a:bodyPr/>
          <a:lstStyle/>
          <a:p>
            <a:r>
              <a:rPr lang="en-IN" sz="3200" dirty="0"/>
              <a:t>Diseases that impact on our lifestyle are obesity and type II diabetes. </a:t>
            </a:r>
          </a:p>
          <a:p>
            <a:pPr marL="0" indent="0">
              <a:buNone/>
            </a:pPr>
            <a:r>
              <a:rPr lang="en-IN" sz="3200" dirty="0" smtClean="0"/>
              <a:t>Hypertension, </a:t>
            </a:r>
            <a:r>
              <a:rPr lang="en-IN" sz="3200" dirty="0" err="1" smtClean="0"/>
              <a:t>dislipidemia</a:t>
            </a:r>
            <a:r>
              <a:rPr lang="en-IN" sz="3200" dirty="0" smtClean="0"/>
              <a:t>, heart </a:t>
            </a:r>
            <a:r>
              <a:rPr lang="en-IN" sz="3200" dirty="0"/>
              <a:t>disease, </a:t>
            </a:r>
            <a:r>
              <a:rPr lang="en-IN" sz="3200" dirty="0" smtClean="0"/>
              <a:t>stroke, </a:t>
            </a:r>
            <a:r>
              <a:rPr lang="en-IN" sz="3200" dirty="0"/>
              <a:t>metabolic syndrome</a:t>
            </a:r>
            <a:r>
              <a:rPr lang="en-IN" sz="3200" dirty="0" smtClean="0"/>
              <a:t> etc. </a:t>
            </a:r>
          </a:p>
          <a:p>
            <a:r>
              <a:rPr lang="en-IN" sz="3200" dirty="0" smtClean="0"/>
              <a:t> They can also include diseases like Alzheimer's, backache, arthritis</a:t>
            </a:r>
            <a:r>
              <a:rPr lang="en-IN" sz="3200" dirty="0"/>
              <a:t>, atherosclerosis, asthma, cancer, chronic liver disease or cirrhosis, chronic obstructive pulmonary disease, </a:t>
            </a:r>
            <a:r>
              <a:rPr lang="en-IN" sz="3200" dirty="0" smtClean="0"/>
              <a:t>chronic </a:t>
            </a:r>
            <a:r>
              <a:rPr lang="en-IN" sz="3200" dirty="0"/>
              <a:t>renal failure, osteoporosis, </a:t>
            </a:r>
            <a:r>
              <a:rPr lang="en-IN" sz="3200" dirty="0" smtClean="0"/>
              <a:t>depression. </a:t>
            </a:r>
            <a:endParaRPr lang="en-IN" sz="3200" dirty="0"/>
          </a:p>
          <a:p>
            <a:endParaRPr lang="en-IN" dirty="0"/>
          </a:p>
        </p:txBody>
      </p:sp>
    </p:spTree>
    <p:extLst>
      <p:ext uri="{BB962C8B-B14F-4D97-AF65-F5344CB8AC3E}">
        <p14:creationId xmlns:p14="http://schemas.microsoft.com/office/powerpoint/2010/main" xmlns="" val="2803575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IN" dirty="0"/>
              <a:t>Diet and lifestyle are major factors thought to influence susceptibility to many diseases. Drug abuse, tobacco smoking, and alcohol drinking, as well as a lack of or too </a:t>
            </a:r>
            <a:r>
              <a:rPr lang="en-IN" dirty="0" smtClean="0"/>
              <a:t>much exercise</a:t>
            </a:r>
            <a:r>
              <a:rPr lang="en-IN" dirty="0"/>
              <a:t> may also increase the risk of developing certain diseases, especially later in life</a:t>
            </a:r>
            <a:r>
              <a:rPr lang="en-IN" dirty="0" smtClean="0"/>
              <a:t>.</a:t>
            </a:r>
          </a:p>
          <a:p>
            <a:r>
              <a:rPr lang="en-IN" dirty="0" smtClean="0"/>
              <a:t>Between </a:t>
            </a:r>
            <a:r>
              <a:rPr lang="en-IN" dirty="0"/>
              <a:t>1995 and 2005 813,000 Australians were hospitalised due to alcohol</a:t>
            </a:r>
          </a:p>
        </p:txBody>
      </p:sp>
    </p:spTree>
    <p:extLst>
      <p:ext uri="{BB962C8B-B14F-4D97-AF65-F5344CB8AC3E}">
        <p14:creationId xmlns:p14="http://schemas.microsoft.com/office/powerpoint/2010/main" xmlns="" val="889942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0"/>
            <a:ext cx="11972925" cy="6858000"/>
          </a:xfrm>
        </p:spPr>
        <p:txBody>
          <a:bodyPr>
            <a:normAutofit/>
          </a:bodyPr>
          <a:lstStyle/>
          <a:p>
            <a:r>
              <a:rPr lang="en-IN" sz="3200" dirty="0"/>
              <a:t>Western countries, people began to consume more meat, dairy products, vegetable oils, tobacco, sugary foods, Coca-Cola, and alcoholic beverages during the latter half of the 20th century. </a:t>
            </a:r>
            <a:endParaRPr lang="en-IN" sz="3200" dirty="0" smtClean="0"/>
          </a:p>
          <a:p>
            <a:r>
              <a:rPr lang="en-IN" sz="3200" dirty="0" smtClean="0"/>
              <a:t>People </a:t>
            </a:r>
            <a:r>
              <a:rPr lang="en-IN" sz="3200" dirty="0"/>
              <a:t>also developed sedentary lifestyles and greater rates of obesity. In 2014 11.2 million Australians were overweight or obese </a:t>
            </a:r>
            <a:endParaRPr lang="en-IN" sz="3200" dirty="0" smtClean="0"/>
          </a:p>
          <a:p>
            <a:r>
              <a:rPr lang="en-IN" sz="3200" dirty="0" smtClean="0"/>
              <a:t>Rates </a:t>
            </a:r>
            <a:r>
              <a:rPr lang="en-IN" sz="3200" dirty="0"/>
              <a:t>of colorectal cancer, breast cancer, prostate cancer, endometrial cancer and lung cancer started increasing after this dietary change. </a:t>
            </a:r>
            <a:endParaRPr lang="en-IN" sz="3200" dirty="0" smtClean="0"/>
          </a:p>
          <a:p>
            <a:r>
              <a:rPr lang="en-IN" sz="3200" dirty="0" smtClean="0"/>
              <a:t>People </a:t>
            </a:r>
            <a:r>
              <a:rPr lang="en-IN" sz="3200" dirty="0"/>
              <a:t>in developing countries, whose diets still depend largely on low-sugar starchy foods with little meat or fat have lower rates of these </a:t>
            </a:r>
            <a:r>
              <a:rPr lang="en-IN" sz="3200" dirty="0" smtClean="0"/>
              <a:t>cancers.</a:t>
            </a:r>
            <a:endParaRPr lang="en-IN" sz="3200" dirty="0"/>
          </a:p>
        </p:txBody>
      </p:sp>
    </p:spTree>
    <p:extLst>
      <p:ext uri="{BB962C8B-B14F-4D97-AF65-F5344CB8AC3E}">
        <p14:creationId xmlns:p14="http://schemas.microsoft.com/office/powerpoint/2010/main" xmlns="" val="1519351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0" y="2249486"/>
            <a:ext cx="12058650" cy="4608513"/>
          </a:xfrm>
        </p:spPr>
        <p:txBody>
          <a:bodyPr>
            <a:normAutofit/>
          </a:bodyPr>
          <a:lstStyle/>
          <a:p>
            <a:r>
              <a:rPr lang="en-IN" sz="3200" dirty="0"/>
              <a:t>According to the report, 60% of all deaths worldwide in 2005 (35 million) resulted from </a:t>
            </a:r>
            <a:r>
              <a:rPr lang="en-IN" sz="3200" dirty="0" smtClean="0"/>
              <a:t>non communicable </a:t>
            </a:r>
            <a:r>
              <a:rPr lang="en-IN" sz="3200" dirty="0"/>
              <a:t>diseases and accounted for 44% of premature deaths.</a:t>
            </a:r>
          </a:p>
        </p:txBody>
      </p:sp>
    </p:spTree>
    <p:extLst>
      <p:ext uri="{BB962C8B-B14F-4D97-AF65-F5344CB8AC3E}">
        <p14:creationId xmlns:p14="http://schemas.microsoft.com/office/powerpoint/2010/main" xmlns="" val="39500291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276</TotalTime>
  <Words>871</Words>
  <Application>Microsoft Office PowerPoint</Application>
  <PresentationFormat>Custom</PresentationFormat>
  <Paragraphs>56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Circuit</vt:lpstr>
      <vt:lpstr>PREVENTION OF LIFESTYLE DISORDERS</vt:lpstr>
      <vt:lpstr>Introduction</vt:lpstr>
      <vt:lpstr>Slide 3</vt:lpstr>
      <vt:lpstr>Slide 4</vt:lpstr>
      <vt:lpstr>Slide 5</vt:lpstr>
      <vt:lpstr>Lifestyle disorders</vt:lpstr>
      <vt:lpstr>Slide 7</vt:lpstr>
      <vt:lpstr>Slide 8</vt:lpstr>
      <vt:lpstr>Slide 9</vt:lpstr>
      <vt:lpstr>Causes for behaviour change</vt:lpstr>
      <vt:lpstr>Slide 11</vt:lpstr>
      <vt:lpstr>Slide 12</vt:lpstr>
      <vt:lpstr>Slide 13</vt:lpstr>
      <vt:lpstr>Slide 14</vt:lpstr>
      <vt:lpstr>Slide 15</vt:lpstr>
      <vt:lpstr>yogicpractices</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PREVENTION OF LIFESTYLE DISORDERS</dc:title>
  <dc:creator>Mangala</dc:creator>
  <cp:lastModifiedBy>Hp</cp:lastModifiedBy>
  <cp:revision>16</cp:revision>
  <dcterms:created xsi:type="dcterms:W3CDTF">2016-10-18T13:40:48Z</dcterms:created>
  <dcterms:modified xsi:type="dcterms:W3CDTF">2023-04-04T12:06:58Z</dcterms:modified>
</cp:coreProperties>
</file>