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88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70" r:id="rId10"/>
    <p:sldId id="271" r:id="rId11"/>
    <p:sldId id="272" r:id="rId12"/>
    <p:sldId id="273" r:id="rId13"/>
    <p:sldId id="289" r:id="rId14"/>
    <p:sldId id="262" r:id="rId15"/>
    <p:sldId id="265" r:id="rId16"/>
    <p:sldId id="266" r:id="rId17"/>
    <p:sldId id="267" r:id="rId18"/>
    <p:sldId id="268" r:id="rId19"/>
    <p:sldId id="269" r:id="rId20"/>
    <p:sldId id="274" r:id="rId21"/>
    <p:sldId id="275" r:id="rId22"/>
    <p:sldId id="279" r:id="rId23"/>
    <p:sldId id="276" r:id="rId24"/>
    <p:sldId id="278" r:id="rId25"/>
    <p:sldId id="277" r:id="rId26"/>
    <p:sldId id="280" r:id="rId27"/>
    <p:sldId id="281" r:id="rId28"/>
    <p:sldId id="283" r:id="rId29"/>
    <p:sldId id="291" r:id="rId30"/>
    <p:sldId id="292" r:id="rId31"/>
    <p:sldId id="282" r:id="rId32"/>
    <p:sldId id="284" r:id="rId33"/>
    <p:sldId id="285" r:id="rId34"/>
    <p:sldId id="286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7" autoAdjust="0"/>
    <p:restoredTop sz="94501" autoAdjust="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C4B13-D97A-481A-A51D-41645C949E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6F2EB25-4506-4639-AA91-13970D3F040B}">
      <dgm:prSet phldrT="[Text]"/>
      <dgm:spPr/>
      <dgm:t>
        <a:bodyPr/>
        <a:lstStyle/>
        <a:p>
          <a:r>
            <a:rPr lang="en-US" dirty="0"/>
            <a:t>Death</a:t>
          </a:r>
          <a:endParaRPr lang="en-IN" dirty="0"/>
        </a:p>
      </dgm:t>
    </dgm:pt>
    <dgm:pt modelId="{3B45B7BC-5A84-4864-822A-5F3F41F9AD9C}" type="parTrans" cxnId="{6FD7254A-6B40-456C-945D-66CDA3163319}">
      <dgm:prSet/>
      <dgm:spPr/>
      <dgm:t>
        <a:bodyPr/>
        <a:lstStyle/>
        <a:p>
          <a:endParaRPr lang="en-IN"/>
        </a:p>
      </dgm:t>
    </dgm:pt>
    <dgm:pt modelId="{D1DFCE52-B0FD-4C38-8135-A26BD766B837}" type="sibTrans" cxnId="{6FD7254A-6B40-456C-945D-66CDA3163319}">
      <dgm:prSet/>
      <dgm:spPr/>
      <dgm:t>
        <a:bodyPr/>
        <a:lstStyle/>
        <a:p>
          <a:endParaRPr lang="en-IN"/>
        </a:p>
      </dgm:t>
    </dgm:pt>
    <dgm:pt modelId="{1DDB7556-0DDA-44EB-9C1F-A5264AA0D755}">
      <dgm:prSet phldrT="[Text]"/>
      <dgm:spPr/>
      <dgm:t>
        <a:bodyPr/>
        <a:lstStyle/>
        <a:p>
          <a:r>
            <a:rPr lang="en-US" dirty="0"/>
            <a:t>Somatic Death</a:t>
          </a:r>
          <a:endParaRPr lang="en-IN" dirty="0"/>
        </a:p>
      </dgm:t>
    </dgm:pt>
    <dgm:pt modelId="{48D23AEB-20A6-4305-B9CC-B173B950E19D}" type="parTrans" cxnId="{AB4F1364-0155-4FBD-96FB-4E7314D6BC87}">
      <dgm:prSet/>
      <dgm:spPr/>
      <dgm:t>
        <a:bodyPr/>
        <a:lstStyle/>
        <a:p>
          <a:endParaRPr lang="en-IN"/>
        </a:p>
      </dgm:t>
    </dgm:pt>
    <dgm:pt modelId="{0D3AC6F5-BBF6-4261-B5BC-F53A3BE43530}" type="sibTrans" cxnId="{AB4F1364-0155-4FBD-96FB-4E7314D6BC87}">
      <dgm:prSet/>
      <dgm:spPr/>
      <dgm:t>
        <a:bodyPr/>
        <a:lstStyle/>
        <a:p>
          <a:endParaRPr lang="en-IN"/>
        </a:p>
      </dgm:t>
    </dgm:pt>
    <dgm:pt modelId="{F508011F-78F7-4CAA-BCA6-8CB29B0F71C3}">
      <dgm:prSet phldrT="[Text]"/>
      <dgm:spPr/>
      <dgm:t>
        <a:bodyPr/>
        <a:lstStyle/>
        <a:p>
          <a:r>
            <a:rPr lang="en-US" dirty="0"/>
            <a:t>Molecular Death</a:t>
          </a:r>
          <a:endParaRPr lang="en-IN" dirty="0"/>
        </a:p>
      </dgm:t>
    </dgm:pt>
    <dgm:pt modelId="{75A7F6C0-3885-4EB4-8938-D28588822648}" type="parTrans" cxnId="{F3DA1593-1391-4D0E-B562-DAA44C5FA573}">
      <dgm:prSet/>
      <dgm:spPr/>
      <dgm:t>
        <a:bodyPr/>
        <a:lstStyle/>
        <a:p>
          <a:endParaRPr lang="en-IN"/>
        </a:p>
      </dgm:t>
    </dgm:pt>
    <dgm:pt modelId="{DF6A4FFC-561B-4520-992E-63FEF700A136}" type="sibTrans" cxnId="{F3DA1593-1391-4D0E-B562-DAA44C5FA573}">
      <dgm:prSet/>
      <dgm:spPr/>
      <dgm:t>
        <a:bodyPr/>
        <a:lstStyle/>
        <a:p>
          <a:endParaRPr lang="en-IN"/>
        </a:p>
      </dgm:t>
    </dgm:pt>
    <dgm:pt modelId="{805AD0B0-4804-4FA0-A4FB-C008ACE9B1DC}" type="pres">
      <dgm:prSet presAssocID="{1E4C4B13-D97A-481A-A51D-41645C949E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CB0B6B-7B65-453A-973A-DC96866357B4}" type="pres">
      <dgm:prSet presAssocID="{B6F2EB25-4506-4639-AA91-13970D3F040B}" presName="hierRoot1" presStyleCnt="0"/>
      <dgm:spPr/>
    </dgm:pt>
    <dgm:pt modelId="{4E584ADE-FE3D-4029-A1D7-00BCA0C4741A}" type="pres">
      <dgm:prSet presAssocID="{B6F2EB25-4506-4639-AA91-13970D3F040B}" presName="composite" presStyleCnt="0"/>
      <dgm:spPr/>
    </dgm:pt>
    <dgm:pt modelId="{E318EED8-0E15-484F-AEFB-46C1BBD4CB31}" type="pres">
      <dgm:prSet presAssocID="{B6F2EB25-4506-4639-AA91-13970D3F040B}" presName="background" presStyleLbl="node0" presStyleIdx="0" presStyleCnt="1"/>
      <dgm:spPr/>
    </dgm:pt>
    <dgm:pt modelId="{2E36CE55-5806-4004-AE51-ED9BCF1EDADD}" type="pres">
      <dgm:prSet presAssocID="{B6F2EB25-4506-4639-AA91-13970D3F040B}" presName="text" presStyleLbl="fgAcc0" presStyleIdx="0" presStyleCnt="1">
        <dgm:presLayoutVars>
          <dgm:chPref val="3"/>
        </dgm:presLayoutVars>
      </dgm:prSet>
      <dgm:spPr/>
    </dgm:pt>
    <dgm:pt modelId="{E93AD468-2887-4CAA-9FCB-5D9AF7431666}" type="pres">
      <dgm:prSet presAssocID="{B6F2EB25-4506-4639-AA91-13970D3F040B}" presName="hierChild2" presStyleCnt="0"/>
      <dgm:spPr/>
    </dgm:pt>
    <dgm:pt modelId="{510F7BB4-753D-4FD5-99DD-60B9B0CA78ED}" type="pres">
      <dgm:prSet presAssocID="{48D23AEB-20A6-4305-B9CC-B173B950E19D}" presName="Name10" presStyleLbl="parChTrans1D2" presStyleIdx="0" presStyleCnt="2"/>
      <dgm:spPr/>
    </dgm:pt>
    <dgm:pt modelId="{091C3AA4-B335-4787-8738-AA13D01C7D87}" type="pres">
      <dgm:prSet presAssocID="{1DDB7556-0DDA-44EB-9C1F-A5264AA0D755}" presName="hierRoot2" presStyleCnt="0"/>
      <dgm:spPr/>
    </dgm:pt>
    <dgm:pt modelId="{66D13CCF-8C97-478E-A295-E25EC3A8130A}" type="pres">
      <dgm:prSet presAssocID="{1DDB7556-0DDA-44EB-9C1F-A5264AA0D755}" presName="composite2" presStyleCnt="0"/>
      <dgm:spPr/>
    </dgm:pt>
    <dgm:pt modelId="{139E84C1-BAB6-4F8B-B3CF-38742ACF041D}" type="pres">
      <dgm:prSet presAssocID="{1DDB7556-0DDA-44EB-9C1F-A5264AA0D755}" presName="background2" presStyleLbl="node2" presStyleIdx="0" presStyleCnt="2"/>
      <dgm:spPr/>
    </dgm:pt>
    <dgm:pt modelId="{0325DAEE-79F3-4F34-A156-A2C9BD0128E8}" type="pres">
      <dgm:prSet presAssocID="{1DDB7556-0DDA-44EB-9C1F-A5264AA0D755}" presName="text2" presStyleLbl="fgAcc2" presStyleIdx="0" presStyleCnt="2">
        <dgm:presLayoutVars>
          <dgm:chPref val="3"/>
        </dgm:presLayoutVars>
      </dgm:prSet>
      <dgm:spPr/>
    </dgm:pt>
    <dgm:pt modelId="{24897C4B-F979-4949-AC0C-26518B2995C9}" type="pres">
      <dgm:prSet presAssocID="{1DDB7556-0DDA-44EB-9C1F-A5264AA0D755}" presName="hierChild3" presStyleCnt="0"/>
      <dgm:spPr/>
    </dgm:pt>
    <dgm:pt modelId="{35402B54-7EF4-4E52-9647-E9CB25210E5C}" type="pres">
      <dgm:prSet presAssocID="{75A7F6C0-3885-4EB4-8938-D28588822648}" presName="Name10" presStyleLbl="parChTrans1D2" presStyleIdx="1" presStyleCnt="2"/>
      <dgm:spPr/>
    </dgm:pt>
    <dgm:pt modelId="{3FF2C1EC-2992-4CB0-A973-BF9627CAEC49}" type="pres">
      <dgm:prSet presAssocID="{F508011F-78F7-4CAA-BCA6-8CB29B0F71C3}" presName="hierRoot2" presStyleCnt="0"/>
      <dgm:spPr/>
    </dgm:pt>
    <dgm:pt modelId="{4427C929-59EB-417D-A633-270A606FE471}" type="pres">
      <dgm:prSet presAssocID="{F508011F-78F7-4CAA-BCA6-8CB29B0F71C3}" presName="composite2" presStyleCnt="0"/>
      <dgm:spPr/>
    </dgm:pt>
    <dgm:pt modelId="{36B4E626-1034-488B-AB1C-80B98827E0C1}" type="pres">
      <dgm:prSet presAssocID="{F508011F-78F7-4CAA-BCA6-8CB29B0F71C3}" presName="background2" presStyleLbl="node2" presStyleIdx="1" presStyleCnt="2"/>
      <dgm:spPr/>
    </dgm:pt>
    <dgm:pt modelId="{4DBFFCFC-A10E-49D5-B2CD-122099BA34C0}" type="pres">
      <dgm:prSet presAssocID="{F508011F-78F7-4CAA-BCA6-8CB29B0F71C3}" presName="text2" presStyleLbl="fgAcc2" presStyleIdx="1" presStyleCnt="2">
        <dgm:presLayoutVars>
          <dgm:chPref val="3"/>
        </dgm:presLayoutVars>
      </dgm:prSet>
      <dgm:spPr/>
    </dgm:pt>
    <dgm:pt modelId="{A8DBF1EE-646F-4E39-9FDD-078843DA8CCA}" type="pres">
      <dgm:prSet presAssocID="{F508011F-78F7-4CAA-BCA6-8CB29B0F71C3}" presName="hierChild3" presStyleCnt="0"/>
      <dgm:spPr/>
    </dgm:pt>
  </dgm:ptLst>
  <dgm:cxnLst>
    <dgm:cxn modelId="{CEDB5B0A-42DD-4AF3-89C5-D95A7FCD1218}" type="presOf" srcId="{1E4C4B13-D97A-481A-A51D-41645C949E93}" destId="{805AD0B0-4804-4FA0-A4FB-C008ACE9B1DC}" srcOrd="0" destOrd="0" presId="urn:microsoft.com/office/officeart/2005/8/layout/hierarchy1"/>
    <dgm:cxn modelId="{043A4C40-969D-4CE6-BA36-0F1615ABE73F}" type="presOf" srcId="{75A7F6C0-3885-4EB4-8938-D28588822648}" destId="{35402B54-7EF4-4E52-9647-E9CB25210E5C}" srcOrd="0" destOrd="0" presId="urn:microsoft.com/office/officeart/2005/8/layout/hierarchy1"/>
    <dgm:cxn modelId="{D551625F-7396-417D-8AB7-6057207C606B}" type="presOf" srcId="{1DDB7556-0DDA-44EB-9C1F-A5264AA0D755}" destId="{0325DAEE-79F3-4F34-A156-A2C9BD0128E8}" srcOrd="0" destOrd="0" presId="urn:microsoft.com/office/officeart/2005/8/layout/hierarchy1"/>
    <dgm:cxn modelId="{AB4F1364-0155-4FBD-96FB-4E7314D6BC87}" srcId="{B6F2EB25-4506-4639-AA91-13970D3F040B}" destId="{1DDB7556-0DDA-44EB-9C1F-A5264AA0D755}" srcOrd="0" destOrd="0" parTransId="{48D23AEB-20A6-4305-B9CC-B173B950E19D}" sibTransId="{0D3AC6F5-BBF6-4261-B5BC-F53A3BE43530}"/>
    <dgm:cxn modelId="{6FD7254A-6B40-456C-945D-66CDA3163319}" srcId="{1E4C4B13-D97A-481A-A51D-41645C949E93}" destId="{B6F2EB25-4506-4639-AA91-13970D3F040B}" srcOrd="0" destOrd="0" parTransId="{3B45B7BC-5A84-4864-822A-5F3F41F9AD9C}" sibTransId="{D1DFCE52-B0FD-4C38-8135-A26BD766B837}"/>
    <dgm:cxn modelId="{0ECE4175-4677-4CF7-BA39-9BF15728CEC0}" type="presOf" srcId="{B6F2EB25-4506-4639-AA91-13970D3F040B}" destId="{2E36CE55-5806-4004-AE51-ED9BCF1EDADD}" srcOrd="0" destOrd="0" presId="urn:microsoft.com/office/officeart/2005/8/layout/hierarchy1"/>
    <dgm:cxn modelId="{5AA7EE7E-9445-4540-98C5-37435EA18463}" type="presOf" srcId="{F508011F-78F7-4CAA-BCA6-8CB29B0F71C3}" destId="{4DBFFCFC-A10E-49D5-B2CD-122099BA34C0}" srcOrd="0" destOrd="0" presId="urn:microsoft.com/office/officeart/2005/8/layout/hierarchy1"/>
    <dgm:cxn modelId="{F3DA1593-1391-4D0E-B562-DAA44C5FA573}" srcId="{B6F2EB25-4506-4639-AA91-13970D3F040B}" destId="{F508011F-78F7-4CAA-BCA6-8CB29B0F71C3}" srcOrd="1" destOrd="0" parTransId="{75A7F6C0-3885-4EB4-8938-D28588822648}" sibTransId="{DF6A4FFC-561B-4520-992E-63FEF700A136}"/>
    <dgm:cxn modelId="{91D7B9D3-BD24-403E-B40C-04B963177FA6}" type="presOf" srcId="{48D23AEB-20A6-4305-B9CC-B173B950E19D}" destId="{510F7BB4-753D-4FD5-99DD-60B9B0CA78ED}" srcOrd="0" destOrd="0" presId="urn:microsoft.com/office/officeart/2005/8/layout/hierarchy1"/>
    <dgm:cxn modelId="{0BCC1421-3F74-410E-ABA1-E7F3FF819D99}" type="presParOf" srcId="{805AD0B0-4804-4FA0-A4FB-C008ACE9B1DC}" destId="{1DCB0B6B-7B65-453A-973A-DC96866357B4}" srcOrd="0" destOrd="0" presId="urn:microsoft.com/office/officeart/2005/8/layout/hierarchy1"/>
    <dgm:cxn modelId="{20C4D0C9-6ABC-4ADB-A5E9-D902EB3B6F7E}" type="presParOf" srcId="{1DCB0B6B-7B65-453A-973A-DC96866357B4}" destId="{4E584ADE-FE3D-4029-A1D7-00BCA0C4741A}" srcOrd="0" destOrd="0" presId="urn:microsoft.com/office/officeart/2005/8/layout/hierarchy1"/>
    <dgm:cxn modelId="{E59E64B8-57DE-44C0-91E2-5A407B5ECE92}" type="presParOf" srcId="{4E584ADE-FE3D-4029-A1D7-00BCA0C4741A}" destId="{E318EED8-0E15-484F-AEFB-46C1BBD4CB31}" srcOrd="0" destOrd="0" presId="urn:microsoft.com/office/officeart/2005/8/layout/hierarchy1"/>
    <dgm:cxn modelId="{55C52EAD-5D46-41F2-832D-55448E02EDDD}" type="presParOf" srcId="{4E584ADE-FE3D-4029-A1D7-00BCA0C4741A}" destId="{2E36CE55-5806-4004-AE51-ED9BCF1EDADD}" srcOrd="1" destOrd="0" presId="urn:microsoft.com/office/officeart/2005/8/layout/hierarchy1"/>
    <dgm:cxn modelId="{3EE3305B-AD7A-4C74-97F1-CAB534566F50}" type="presParOf" srcId="{1DCB0B6B-7B65-453A-973A-DC96866357B4}" destId="{E93AD468-2887-4CAA-9FCB-5D9AF7431666}" srcOrd="1" destOrd="0" presId="urn:microsoft.com/office/officeart/2005/8/layout/hierarchy1"/>
    <dgm:cxn modelId="{92576FA0-E970-4336-B074-217EA21D6E9B}" type="presParOf" srcId="{E93AD468-2887-4CAA-9FCB-5D9AF7431666}" destId="{510F7BB4-753D-4FD5-99DD-60B9B0CA78ED}" srcOrd="0" destOrd="0" presId="urn:microsoft.com/office/officeart/2005/8/layout/hierarchy1"/>
    <dgm:cxn modelId="{A0402EA8-BB48-40C2-8F38-5672F6C5B4E5}" type="presParOf" srcId="{E93AD468-2887-4CAA-9FCB-5D9AF7431666}" destId="{091C3AA4-B335-4787-8738-AA13D01C7D87}" srcOrd="1" destOrd="0" presId="urn:microsoft.com/office/officeart/2005/8/layout/hierarchy1"/>
    <dgm:cxn modelId="{3A21217C-1829-44E5-A6E9-7AD91EE6FE8F}" type="presParOf" srcId="{091C3AA4-B335-4787-8738-AA13D01C7D87}" destId="{66D13CCF-8C97-478E-A295-E25EC3A8130A}" srcOrd="0" destOrd="0" presId="urn:microsoft.com/office/officeart/2005/8/layout/hierarchy1"/>
    <dgm:cxn modelId="{E74BC207-6231-4AB5-AF20-C17424C27217}" type="presParOf" srcId="{66D13CCF-8C97-478E-A295-E25EC3A8130A}" destId="{139E84C1-BAB6-4F8B-B3CF-38742ACF041D}" srcOrd="0" destOrd="0" presId="urn:microsoft.com/office/officeart/2005/8/layout/hierarchy1"/>
    <dgm:cxn modelId="{736B0DAB-4A34-4ACB-963A-DB5AA1BC9AE1}" type="presParOf" srcId="{66D13CCF-8C97-478E-A295-E25EC3A8130A}" destId="{0325DAEE-79F3-4F34-A156-A2C9BD0128E8}" srcOrd="1" destOrd="0" presId="urn:microsoft.com/office/officeart/2005/8/layout/hierarchy1"/>
    <dgm:cxn modelId="{605A2D36-AEAC-42D4-814D-EFB90B003A48}" type="presParOf" srcId="{091C3AA4-B335-4787-8738-AA13D01C7D87}" destId="{24897C4B-F979-4949-AC0C-26518B2995C9}" srcOrd="1" destOrd="0" presId="urn:microsoft.com/office/officeart/2005/8/layout/hierarchy1"/>
    <dgm:cxn modelId="{F5BDD9C9-1380-477B-8093-EFB858E4E03F}" type="presParOf" srcId="{E93AD468-2887-4CAA-9FCB-5D9AF7431666}" destId="{35402B54-7EF4-4E52-9647-E9CB25210E5C}" srcOrd="2" destOrd="0" presId="urn:microsoft.com/office/officeart/2005/8/layout/hierarchy1"/>
    <dgm:cxn modelId="{E5FFB42B-FE85-488E-9013-481F0589B323}" type="presParOf" srcId="{E93AD468-2887-4CAA-9FCB-5D9AF7431666}" destId="{3FF2C1EC-2992-4CB0-A973-BF9627CAEC49}" srcOrd="3" destOrd="0" presId="urn:microsoft.com/office/officeart/2005/8/layout/hierarchy1"/>
    <dgm:cxn modelId="{907FD81A-DC4B-4403-81E8-D0553B0F6554}" type="presParOf" srcId="{3FF2C1EC-2992-4CB0-A973-BF9627CAEC49}" destId="{4427C929-59EB-417D-A633-270A606FE471}" srcOrd="0" destOrd="0" presId="urn:microsoft.com/office/officeart/2005/8/layout/hierarchy1"/>
    <dgm:cxn modelId="{FBE44BDF-7961-4A11-A2D9-D82FF28C9F58}" type="presParOf" srcId="{4427C929-59EB-417D-A633-270A606FE471}" destId="{36B4E626-1034-488B-AB1C-80B98827E0C1}" srcOrd="0" destOrd="0" presId="urn:microsoft.com/office/officeart/2005/8/layout/hierarchy1"/>
    <dgm:cxn modelId="{85D22FE4-A997-483A-8ED1-6A5D924B3136}" type="presParOf" srcId="{4427C929-59EB-417D-A633-270A606FE471}" destId="{4DBFFCFC-A10E-49D5-B2CD-122099BA34C0}" srcOrd="1" destOrd="0" presId="urn:microsoft.com/office/officeart/2005/8/layout/hierarchy1"/>
    <dgm:cxn modelId="{2089EC0A-5860-41B9-B112-EA2526CEC800}" type="presParOf" srcId="{3FF2C1EC-2992-4CB0-A973-BF9627CAEC49}" destId="{A8DBF1EE-646F-4E39-9FDD-078843DA8C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02B54-7EF4-4E52-9647-E9CB25210E5C}">
      <dsp:nvSpPr>
        <dsp:cNvPr id="0" name=""/>
        <dsp:cNvSpPr/>
      </dsp:nvSpPr>
      <dsp:spPr>
        <a:xfrm>
          <a:off x="2066958" y="871228"/>
          <a:ext cx="838001" cy="39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79"/>
              </a:lnTo>
              <a:lnTo>
                <a:pt x="838001" y="271779"/>
              </a:lnTo>
              <a:lnTo>
                <a:pt x="838001" y="398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F7BB4-753D-4FD5-99DD-60B9B0CA78ED}">
      <dsp:nvSpPr>
        <dsp:cNvPr id="0" name=""/>
        <dsp:cNvSpPr/>
      </dsp:nvSpPr>
      <dsp:spPr>
        <a:xfrm>
          <a:off x="1228956" y="871228"/>
          <a:ext cx="838001" cy="398812"/>
        </a:xfrm>
        <a:custGeom>
          <a:avLst/>
          <a:gdLst/>
          <a:ahLst/>
          <a:cxnLst/>
          <a:rect l="0" t="0" r="0" b="0"/>
          <a:pathLst>
            <a:path>
              <a:moveTo>
                <a:pt x="838001" y="0"/>
              </a:moveTo>
              <a:lnTo>
                <a:pt x="838001" y="271779"/>
              </a:lnTo>
              <a:lnTo>
                <a:pt x="0" y="271779"/>
              </a:lnTo>
              <a:lnTo>
                <a:pt x="0" y="398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8EED8-0E15-484F-AEFB-46C1BBD4CB31}">
      <dsp:nvSpPr>
        <dsp:cNvPr id="0" name=""/>
        <dsp:cNvSpPr/>
      </dsp:nvSpPr>
      <dsp:spPr>
        <a:xfrm>
          <a:off x="1381320" y="469"/>
          <a:ext cx="1371274" cy="870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6CE55-5806-4004-AE51-ED9BCF1EDADD}">
      <dsp:nvSpPr>
        <dsp:cNvPr id="0" name=""/>
        <dsp:cNvSpPr/>
      </dsp:nvSpPr>
      <dsp:spPr>
        <a:xfrm>
          <a:off x="1533684" y="145215"/>
          <a:ext cx="1371274" cy="870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Death</a:t>
          </a:r>
          <a:endParaRPr lang="en-IN" sz="2100" kern="1200" dirty="0"/>
        </a:p>
      </dsp:txBody>
      <dsp:txXfrm>
        <a:off x="1559188" y="170719"/>
        <a:ext cx="1320266" cy="819751"/>
      </dsp:txXfrm>
    </dsp:sp>
    <dsp:sp modelId="{139E84C1-BAB6-4F8B-B3CF-38742ACF041D}">
      <dsp:nvSpPr>
        <dsp:cNvPr id="0" name=""/>
        <dsp:cNvSpPr/>
      </dsp:nvSpPr>
      <dsp:spPr>
        <a:xfrm>
          <a:off x="543319" y="1270041"/>
          <a:ext cx="1371274" cy="870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5DAEE-79F3-4F34-A156-A2C9BD0128E8}">
      <dsp:nvSpPr>
        <dsp:cNvPr id="0" name=""/>
        <dsp:cNvSpPr/>
      </dsp:nvSpPr>
      <dsp:spPr>
        <a:xfrm>
          <a:off x="695683" y="1414787"/>
          <a:ext cx="1371274" cy="870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Somatic Death</a:t>
          </a:r>
          <a:endParaRPr lang="en-IN" sz="2100" kern="1200" dirty="0"/>
        </a:p>
      </dsp:txBody>
      <dsp:txXfrm>
        <a:off x="721187" y="1440291"/>
        <a:ext cx="1320266" cy="819751"/>
      </dsp:txXfrm>
    </dsp:sp>
    <dsp:sp modelId="{36B4E626-1034-488B-AB1C-80B98827E0C1}">
      <dsp:nvSpPr>
        <dsp:cNvPr id="0" name=""/>
        <dsp:cNvSpPr/>
      </dsp:nvSpPr>
      <dsp:spPr>
        <a:xfrm>
          <a:off x="2219321" y="1270041"/>
          <a:ext cx="1371274" cy="870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FFCFC-A10E-49D5-B2CD-122099BA34C0}">
      <dsp:nvSpPr>
        <dsp:cNvPr id="0" name=""/>
        <dsp:cNvSpPr/>
      </dsp:nvSpPr>
      <dsp:spPr>
        <a:xfrm>
          <a:off x="2371685" y="1414787"/>
          <a:ext cx="1371274" cy="870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Molecular Death</a:t>
          </a:r>
          <a:endParaRPr lang="en-IN" sz="2100" kern="1200" dirty="0"/>
        </a:p>
      </dsp:txBody>
      <dsp:txXfrm>
        <a:off x="2397189" y="1440291"/>
        <a:ext cx="1320266" cy="81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0AB326-34B1-40ED-A4DB-11B08DF365E2}" type="datetimeFigureOut">
              <a:rPr lang="en-US" smtClean="0"/>
              <a:pPr/>
              <a:t>3/18/2023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5A5476-BA96-4A1A-9EAC-8B8A58EEB96D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" y="0"/>
            <a:ext cx="9144063" cy="6858000"/>
          </a:xfrm>
        </p:spPr>
      </p:pic>
      <p:sp>
        <p:nvSpPr>
          <p:cNvPr id="5" name="Rectangle 4"/>
          <p:cNvSpPr/>
          <p:nvPr/>
        </p:nvSpPr>
        <p:spPr>
          <a:xfrm>
            <a:off x="214282" y="5143512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Death</a:t>
            </a:r>
            <a:endParaRPr lang="en-IN" sz="7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4732" y="160216"/>
            <a:ext cx="601447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Agadtantra Department </a:t>
            </a:r>
            <a:endParaRPr lang="en-I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n-IN" b="1" dirty="0"/>
              <a:t>2.SYNCOPE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Definition</a:t>
            </a:r>
          </a:p>
          <a:p>
            <a:pPr>
              <a:buNone/>
            </a:pPr>
            <a:r>
              <a:rPr lang="en-IN" dirty="0"/>
              <a:t>    Syncope is defined as the mode of death, where death results from failure of function of heart</a:t>
            </a:r>
          </a:p>
          <a:p>
            <a:pPr>
              <a:buNone/>
            </a:pPr>
            <a:endParaRPr lang="en-IN" dirty="0"/>
          </a:p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Causes of Syncope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1)  Anaemia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2)  Asthenia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3)  </a:t>
            </a:r>
            <a:r>
              <a:rPr lang="en-IN" dirty="0" err="1"/>
              <a:t>Neurogenic</a:t>
            </a:r>
            <a:r>
              <a:rPr lang="en-IN" dirty="0"/>
              <a:t> shock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4)  Exhaustion</a:t>
            </a:r>
          </a:p>
          <a:p>
            <a:pPr marL="457200" indent="-457200">
              <a:buFont typeface="Arial" pitchFamily="34" charset="0"/>
              <a:buChar char="•"/>
            </a:pPr>
            <a:endParaRPr lang="en-IN" dirty="0"/>
          </a:p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 P. M. Appearance in Syncope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In anaemia, heart is contracted and both sides of heart are empty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2) In asthenia, heart is dilated and both sides of heart are full</a:t>
            </a:r>
          </a:p>
        </p:txBody>
      </p:sp>
      <p:pic>
        <p:nvPicPr>
          <p:cNvPr id="4" name="Picture 3" descr="syncope 2.jpg"/>
          <p:cNvPicPr>
            <a:picLocks noChangeAspect="1"/>
          </p:cNvPicPr>
          <p:nvPr/>
        </p:nvPicPr>
        <p:blipFill>
          <a:blip r:embed="rId2" cstate="print"/>
          <a:srcRect l="21875" t="35964" r="18750"/>
          <a:stretch>
            <a:fillRect/>
          </a:stretch>
        </p:blipFill>
        <p:spPr>
          <a:xfrm>
            <a:off x="6000760" y="2714620"/>
            <a:ext cx="2500330" cy="2364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IN" b="1" dirty="0"/>
              <a:t>3. ASPHYXIA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  Definition –</a:t>
            </a:r>
          </a:p>
          <a:p>
            <a:pPr>
              <a:buNone/>
            </a:pPr>
            <a:r>
              <a:rPr lang="en-IN" dirty="0"/>
              <a:t>    Asphyxia is defined as the mode of death, in which death is due to failure of function of lungs.</a:t>
            </a:r>
          </a:p>
          <a:p>
            <a:pPr>
              <a:buNone/>
            </a:pPr>
            <a:endParaRPr lang="en-IN" dirty="0"/>
          </a:p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Causes  of Asphyxia </a:t>
            </a:r>
          </a:p>
          <a:p>
            <a:pPr>
              <a:buFont typeface="Arial" pitchFamily="34" charset="0"/>
              <a:buChar char="•"/>
            </a:pPr>
            <a:r>
              <a:rPr lang="en-IN" dirty="0">
                <a:latin typeface="Aharoni" pitchFamily="2" charset="-79"/>
                <a:cs typeface="Aharoni" pitchFamily="2" charset="-79"/>
              </a:rPr>
              <a:t> </a:t>
            </a:r>
            <a:r>
              <a:rPr lang="en-IN" dirty="0"/>
              <a:t> 1)  Mechanical obstruction to Airways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2) Hypoxia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3)  Pulmonary embolism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4) Collapse of lungs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5)  Improper chest movements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6)  Respiratory poisons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7)  Pathological conditions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IN" dirty="0"/>
          </a:p>
          <a:p>
            <a:pPr marL="457200" indent="-457200"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P. M. appearance in Asphyxia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1) External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2) Internal</a:t>
            </a:r>
          </a:p>
        </p:txBody>
      </p:sp>
      <p:pic>
        <p:nvPicPr>
          <p:cNvPr id="4" name="Picture 3" descr="aspaxi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143248"/>
            <a:ext cx="3500522" cy="23049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CLASSIFICATION OF VIOLENT ASPHYXIAL DEATHS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84248"/>
            <a:ext cx="5786478" cy="2659198"/>
          </a:xfrm>
        </p:spPr>
        <p:txBody>
          <a:bodyPr/>
          <a:lstStyle/>
          <a:p>
            <a:r>
              <a:rPr lang="en-IN" dirty="0"/>
              <a:t>1] Hanging</a:t>
            </a:r>
          </a:p>
          <a:p>
            <a:r>
              <a:rPr lang="en-IN" dirty="0"/>
              <a:t>2] Strangulation</a:t>
            </a:r>
          </a:p>
          <a:p>
            <a:r>
              <a:rPr lang="en-IN" dirty="0"/>
              <a:t>3] Suffocation</a:t>
            </a:r>
          </a:p>
          <a:p>
            <a:r>
              <a:rPr lang="en-IN" dirty="0"/>
              <a:t>4] Drowning /Submersion/Immersion</a:t>
            </a:r>
          </a:p>
        </p:txBody>
      </p:sp>
      <p:pic>
        <p:nvPicPr>
          <p:cNvPr id="4" name="Picture 3" descr="death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143248"/>
            <a:ext cx="2428892" cy="161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agging.jpg"/>
          <p:cNvPicPr>
            <a:picLocks noChangeAspect="1"/>
          </p:cNvPicPr>
          <p:nvPr/>
        </p:nvPicPr>
        <p:blipFill>
          <a:blip r:embed="rId3"/>
          <a:srcRect l="43571"/>
          <a:stretch>
            <a:fillRect/>
          </a:stretch>
        </p:blipFill>
        <p:spPr>
          <a:xfrm>
            <a:off x="6786578" y="1214422"/>
            <a:ext cx="2222500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0ce2238-984f-4a77-b26c-e23ae65bba5b.jpg"/>
          <p:cNvPicPr>
            <a:picLocks noChangeAspect="1"/>
          </p:cNvPicPr>
          <p:nvPr/>
        </p:nvPicPr>
        <p:blipFill>
          <a:blip r:embed="rId4"/>
          <a:srcRect b="22153"/>
          <a:stretch>
            <a:fillRect/>
          </a:stretch>
        </p:blipFill>
        <p:spPr>
          <a:xfrm>
            <a:off x="6929454" y="4786322"/>
            <a:ext cx="1775033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 m chan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65" y="0"/>
            <a:ext cx="918886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en-IN" sz="4000" b="1" dirty="0"/>
              <a:t>SIGNS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en-IN" dirty="0"/>
              <a:t>Classified as –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Immediate signs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Early signs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 Late signs</a:t>
            </a:r>
          </a:p>
          <a:p>
            <a:endParaRPr lang="en-IN" dirty="0"/>
          </a:p>
          <a:p>
            <a:pPr>
              <a:buNone/>
            </a:pPr>
            <a:r>
              <a:rPr lang="en-IN" b="1" dirty="0"/>
              <a:t>IMMEDIATE SIGNS OF DEATH </a:t>
            </a:r>
          </a:p>
          <a:p>
            <a:pPr>
              <a:buNone/>
            </a:pPr>
            <a:endParaRPr lang="en-IN" b="1" dirty="0"/>
          </a:p>
          <a:p>
            <a:r>
              <a:rPr lang="en-IN" dirty="0"/>
              <a:t> A. Permanent and complete cessation of function of Brain and flat EEG </a:t>
            </a:r>
          </a:p>
          <a:p>
            <a:endParaRPr lang="en-IN" dirty="0"/>
          </a:p>
          <a:p>
            <a:r>
              <a:rPr lang="en-IN" dirty="0"/>
              <a:t>B. Permanent and complete cessation of function of Heart and flat ECG</a:t>
            </a:r>
          </a:p>
          <a:p>
            <a:endParaRPr lang="en-IN" dirty="0"/>
          </a:p>
          <a:p>
            <a:r>
              <a:rPr lang="en-IN" dirty="0"/>
              <a:t> C. Permanent and complete cessation of function of lungs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en-IN" sz="3600" b="1" dirty="0"/>
              <a:t>EARLY SIGNS OF THE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/>
              <a:t>Changes appearing in death body after 3-24 hours of death .</a:t>
            </a:r>
          </a:p>
          <a:p>
            <a:pPr>
              <a:buFont typeface="Wingdings" pitchFamily="2" charset="2"/>
              <a:buChar char="v"/>
            </a:pPr>
            <a:endParaRPr lang="en-IN" dirty="0"/>
          </a:p>
          <a:p>
            <a:pPr>
              <a:buFont typeface="Wingdings" pitchFamily="2" charset="2"/>
              <a:buChar char="v"/>
            </a:pPr>
            <a:r>
              <a:rPr lang="en-IN" sz="2800" dirty="0">
                <a:latin typeface="Aharoni" pitchFamily="2" charset="-79"/>
                <a:cs typeface="Aharoni" pitchFamily="2" charset="-79"/>
              </a:rPr>
              <a:t>Changes in eyes-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/>
              <a:t> L</a:t>
            </a:r>
            <a:r>
              <a:rPr lang="en-IN" dirty="0"/>
              <a:t>osses its lustre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Cornea become dry, hard opaque .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Pupil gets dilated .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Fall in intraocular tension. </a:t>
            </a:r>
          </a:p>
        </p:txBody>
      </p:sp>
      <p:pic>
        <p:nvPicPr>
          <p:cNvPr id="4" name="Picture 3" descr="changes in ey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643182"/>
            <a:ext cx="3150784" cy="15350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6572296" cy="41434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sz="2800" dirty="0">
                <a:latin typeface="Aharoni" pitchFamily="2" charset="-79"/>
                <a:cs typeface="Aharoni" pitchFamily="2" charset="-79"/>
              </a:rPr>
              <a:t>Changes in Skin </a:t>
            </a:r>
          </a:p>
          <a:p>
            <a:pPr>
              <a:buNone/>
            </a:pPr>
            <a:endParaRPr lang="en-IN" sz="2800" dirty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IN" dirty="0"/>
              <a:t> Becomes greyish white in colour.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Loss of translucency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Loss of elasticity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Lips become hard , dry, brown.</a:t>
            </a:r>
          </a:p>
        </p:txBody>
      </p:sp>
      <p:pic>
        <p:nvPicPr>
          <p:cNvPr id="4" name="Picture 3" descr="changes in sk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071942"/>
            <a:ext cx="3603636" cy="25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>
                <a:cs typeface="Aharoni" pitchFamily="2" charset="-79"/>
              </a:rPr>
              <a:t>Cooling of dead body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29378" cy="438912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/>
              <a:t>Fall in body temperature by more than 10°c.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Factors influencing cooling of death body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Age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General conditions of body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Sex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Clothes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Atmospheric temperature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Type of death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Surroundings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pic>
        <p:nvPicPr>
          <p:cNvPr id="4" name="Picture 3" descr="b9844755-2231-44d4-88fa-d4a06ba9b64.jpg"/>
          <p:cNvPicPr>
            <a:picLocks noChangeAspect="1"/>
          </p:cNvPicPr>
          <p:nvPr/>
        </p:nvPicPr>
        <p:blipFill>
          <a:blip r:embed="rId2"/>
          <a:srcRect l="3701"/>
          <a:stretch>
            <a:fillRect/>
          </a:stretch>
        </p:blipFill>
        <p:spPr>
          <a:xfrm>
            <a:off x="5214942" y="3500438"/>
            <a:ext cx="3717090" cy="2615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Rate of fall of temperature </a:t>
            </a:r>
          </a:p>
          <a:p>
            <a:pPr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In first 2 – 6 hours – rate of cooling is 2 -2.5 degree F / hr</a:t>
            </a:r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Next 6 hours- rate of cooling is 1.5 - 2.0 F/hr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later on - rate of cooling is 1 F/hr</a:t>
            </a:r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r>
              <a:rPr lang="en-IN" b="1" dirty="0"/>
              <a:t>POST MORTEM CALORICITY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Definition – </a:t>
            </a:r>
          </a:p>
          <a:p>
            <a:pPr>
              <a:buNone/>
            </a:pPr>
            <a:r>
              <a:rPr lang="en-IN" dirty="0"/>
              <a:t>   In some situations, for initial 2-3 hours, the dead body may gain heat, however Inter body cools as routine. </a:t>
            </a:r>
          </a:p>
          <a:p>
            <a:pPr>
              <a:buNone/>
            </a:pPr>
            <a:endParaRPr lang="en-IN" dirty="0"/>
          </a:p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Reasons for P.M. Caloricity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Metabolic processes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Bacterial or viral activity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Death associated with extreme muscular activity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Heat regulating mechanism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Content</a:t>
            </a:r>
            <a:endParaRPr lang="en-IN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/>
              <a:t>Definition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Diagnosis of death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Stages of death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Modes of death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Signs of death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 Cooling of the dead body 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Post mortem caloricity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Post mortem </a:t>
            </a:r>
            <a:r>
              <a:rPr lang="en-IN" dirty="0" err="1"/>
              <a:t>lividity</a:t>
            </a:r>
            <a:endParaRPr lang="en-IN" dirty="0"/>
          </a:p>
          <a:p>
            <a:pPr>
              <a:buFont typeface="Wingdings" pitchFamily="2" charset="2"/>
              <a:buChar char="Ø"/>
            </a:pPr>
            <a:r>
              <a:rPr lang="en-IN" dirty="0"/>
              <a:t> Changes in muscles after death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 Decomposition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Mummification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Saponification</a:t>
            </a:r>
            <a:r>
              <a:rPr lang="en-US" dirty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Post mortem </a:t>
            </a:r>
            <a:r>
              <a:rPr lang="en-US" b="1" dirty="0" err="1">
                <a:latin typeface="+mn-lt"/>
              </a:rPr>
              <a:t>lividity</a:t>
            </a:r>
            <a:br>
              <a:rPr lang="en-US" b="1" dirty="0"/>
            </a:br>
            <a:r>
              <a:rPr lang="en-US" b="1" dirty="0"/>
              <a:t> (</a:t>
            </a:r>
            <a:r>
              <a:rPr lang="en-US" sz="4000" b="1" dirty="0"/>
              <a:t>LIVOR MORTIS / P.M . Staining )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643182"/>
            <a:ext cx="5329246" cy="3817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dirty="0" err="1">
                <a:latin typeface="Aharoni" pitchFamily="2" charset="-79"/>
                <a:cs typeface="Aharoni" pitchFamily="2" charset="-79"/>
              </a:rPr>
              <a:t>Defination</a:t>
            </a:r>
            <a:r>
              <a:rPr lang="en-IN" dirty="0"/>
              <a:t> - </a:t>
            </a:r>
          </a:p>
          <a:p>
            <a:pPr>
              <a:buNone/>
            </a:pPr>
            <a:r>
              <a:rPr lang="en-IN" dirty="0"/>
              <a:t>   As dead body behaves like an inert substance , therefore there is gravitational flow of blood to the dependent parts of body , causing stagnation of blood in the toneless ,dilated capillaries, resulting in bluish purple staining of these parts.</a:t>
            </a:r>
          </a:p>
        </p:txBody>
      </p:sp>
      <p:pic>
        <p:nvPicPr>
          <p:cNvPr id="4" name="Picture 3" descr="1772de27-5406-4700-9568-d9fc1d3809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643182"/>
            <a:ext cx="3142802" cy="209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Medico legal importance of P.M. </a:t>
            </a:r>
            <a:r>
              <a:rPr lang="en-IN" b="1" dirty="0" err="1"/>
              <a:t>lividity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Is a sign of death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Helps us know time since death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Helps us know position or posture of dead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If body is shifted in first 6 hrs, it can be known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Sometimes cause of death can be known due to peculiar distribution e.g. in hanging &amp; drowning or due to colour changes.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+mn-lt"/>
              </a:rPr>
              <a:t>Rigor Mortis</a:t>
            </a:r>
            <a:br>
              <a:rPr lang="en-IN" b="1" dirty="0"/>
            </a:br>
            <a:r>
              <a:rPr lang="en-IN" sz="3600" b="1" dirty="0"/>
              <a:t> ( Cadaveric rigidity / death stiffening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7467600" cy="48737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endParaRPr lang="en-IN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Definition -</a:t>
            </a:r>
          </a:p>
          <a:p>
            <a:pPr>
              <a:buNone/>
            </a:pPr>
            <a:r>
              <a:rPr lang="en-IN" dirty="0">
                <a:latin typeface="Aharoni" pitchFamily="2" charset="-79"/>
                <a:cs typeface="Aharoni" pitchFamily="2" charset="-79"/>
              </a:rPr>
              <a:t>   </a:t>
            </a:r>
            <a:r>
              <a:rPr lang="en-IN" dirty="0"/>
              <a:t>Rigor mortis is defined as contraction ,stiffening ,shortening and opacity of muscles after death .this change occurs after molecular death .</a:t>
            </a:r>
          </a:p>
          <a:p>
            <a:pPr>
              <a:buNone/>
            </a:pPr>
            <a:endParaRPr lang="en-IN" dirty="0"/>
          </a:p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Factors influencing Rigor mortis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1)   Age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2)  Sex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3)  Condition of muscles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4)  Cause of death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5)  Atmospheric temperature 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 Medico legal aspect of Rigor Mortis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1)  Is a sign of death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2)  Time since death can be known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3)  It can be known, if dead body was shifted.</a:t>
            </a:r>
          </a:p>
        </p:txBody>
      </p:sp>
      <p:pic>
        <p:nvPicPr>
          <p:cNvPr id="4" name="Picture 3" descr="rigor mortis.jpg"/>
          <p:cNvPicPr>
            <a:picLocks noChangeAspect="1"/>
          </p:cNvPicPr>
          <p:nvPr/>
        </p:nvPicPr>
        <p:blipFill>
          <a:blip r:embed="rId2"/>
          <a:srcRect l="10254" r="11133"/>
          <a:stretch>
            <a:fillRect/>
          </a:stretch>
        </p:blipFill>
        <p:spPr>
          <a:xfrm>
            <a:off x="5643570" y="2428868"/>
            <a:ext cx="3286148" cy="219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4400552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Decomposition </a:t>
            </a:r>
            <a:r>
              <a:rPr lang="en-US" sz="4400" b="1" dirty="0"/>
              <a:t>(Putrefaction )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428868"/>
            <a:ext cx="6186502" cy="34223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It occurs due to Autolysis.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Action of enzymes released by bacteria- causes softening and liquefaction of dead body.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enzymes of the body breakdown the dead body by causing –proteolysis, </a:t>
            </a:r>
            <a:r>
              <a:rPr lang="en-US" dirty="0" err="1"/>
              <a:t>glycolysis</a:t>
            </a:r>
            <a:r>
              <a:rPr lang="en-US" dirty="0"/>
              <a:t>, </a:t>
            </a:r>
            <a:r>
              <a:rPr lang="en-US" dirty="0" err="1"/>
              <a:t>lipolysis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pic>
        <p:nvPicPr>
          <p:cNvPr id="4" name="Picture 3" descr="decompos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900" y="285728"/>
            <a:ext cx="360894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Necessary conditions for Decomposition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Warmth.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Moisture.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Air.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earliest sign of decomposition is greenish discoloration of body, seen first in right iliac </a:t>
            </a:r>
            <a:r>
              <a:rPr lang="en-US" dirty="0" err="1"/>
              <a:t>fossa</a:t>
            </a:r>
            <a:r>
              <a:rPr lang="en-US" dirty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Medicolegal</a:t>
            </a:r>
            <a:r>
              <a:rPr lang="en-US" b="1" dirty="0"/>
              <a:t> aspects of Decomposition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It is the surest sign of death.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Time since death can be known.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Advanced decomposition-</a:t>
            </a:r>
          </a:p>
          <a:p>
            <a:pPr marL="137160" indent="0">
              <a:buNone/>
            </a:pPr>
            <a:r>
              <a:rPr lang="en-US" dirty="0"/>
              <a:t>Obliterates identity.</a:t>
            </a:r>
          </a:p>
          <a:p>
            <a:pPr marL="137160" indent="0">
              <a:buNone/>
            </a:pPr>
            <a:r>
              <a:rPr lang="en-US" dirty="0"/>
              <a:t>Obliterates cause of death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Mummification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043494" cy="335090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It is desiccation or drying of the dead body 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It is also a modification of decomposition.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It occurs because of the evaporation of body fluids.</a:t>
            </a:r>
          </a:p>
          <a:p>
            <a:endParaRPr lang="en-IN" dirty="0"/>
          </a:p>
        </p:txBody>
      </p:sp>
      <p:pic>
        <p:nvPicPr>
          <p:cNvPr id="4" name="Picture 3" descr="mummific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714356"/>
            <a:ext cx="3115795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ummific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36967" y="3678611"/>
            <a:ext cx="1527935" cy="28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Essential requirement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Absence of moisture.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Excess of air.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Warmth.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b="1" dirty="0"/>
              <a:t>Characteristics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7467600" cy="48737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Skin &amp; muscles become thin, dark, leathery and adherent to bones.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Body becomes thin , shriveled, dried and dark brown or black.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All internal viscera blend with each other.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Body emits smell like rotten eggs.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Facial features and injuries are well preserved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/>
              <a:t>Embalming                                     (</a:t>
            </a:r>
            <a:r>
              <a:rPr lang="en-IN" sz="3600" dirty="0"/>
              <a:t>artificial preservation of dead body )-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786058"/>
            <a:ext cx="4357718" cy="3174698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Artificial preservation of the dead body is required for</a:t>
            </a:r>
          </a:p>
          <a:p>
            <a:pPr>
              <a:buNone/>
            </a:pPr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a) Preserving body for Anatomy dissection.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b) In case, dead body is to be transported over long distances.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pic>
        <p:nvPicPr>
          <p:cNvPr id="4" name="Picture 3" descr="mummification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591" y="2643182"/>
            <a:ext cx="427410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r>
              <a:rPr lang="en-IN" sz="6000" b="1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5500726" cy="4873752"/>
          </a:xfrm>
        </p:spPr>
        <p:txBody>
          <a:bodyPr>
            <a:normAutofit/>
          </a:bodyPr>
          <a:lstStyle/>
          <a:p>
            <a:r>
              <a:rPr lang="en-IN" dirty="0"/>
              <a:t>Death is cessation of life or ceasing to exist.</a:t>
            </a:r>
          </a:p>
          <a:p>
            <a:endParaRPr lang="en-IN" dirty="0"/>
          </a:p>
          <a:p>
            <a:r>
              <a:rPr lang="en-IN" dirty="0"/>
              <a:t> Death is defined as the irreversible cessation of life, insensibility to move and permanent and complete stoppage of functions of the vital organs of the body - known as tripod of life </a:t>
            </a:r>
            <a:r>
              <a:rPr lang="en-IN" dirty="0" err="1"/>
              <a:t>i</a:t>
            </a:r>
            <a:r>
              <a:rPr lang="en-IN" dirty="0"/>
              <a:t>. e., brain, heart &amp; lungs</a:t>
            </a:r>
          </a:p>
        </p:txBody>
      </p:sp>
      <p:pic>
        <p:nvPicPr>
          <p:cNvPr id="5" name="Picture 4" descr="de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785926"/>
            <a:ext cx="3000371" cy="34512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/>
          <a:lstStyle/>
          <a:p>
            <a:r>
              <a:rPr lang="en-IN" b="1" dirty="0"/>
              <a:t>It can be done by –</a:t>
            </a:r>
          </a:p>
          <a:p>
            <a:pPr>
              <a:buNone/>
            </a:pPr>
            <a:r>
              <a:rPr lang="en-IN" dirty="0"/>
              <a:t>1) Intestinal contents are removed. then injection of 5 </a:t>
            </a:r>
            <a:r>
              <a:rPr lang="en-IN" dirty="0" err="1"/>
              <a:t>lil</a:t>
            </a:r>
            <a:r>
              <a:rPr lang="en-IN" dirty="0"/>
              <a:t> of 10-20 %  </a:t>
            </a:r>
            <a:r>
              <a:rPr lang="en-IN" dirty="0" err="1"/>
              <a:t>formaline</a:t>
            </a:r>
            <a:r>
              <a:rPr lang="en-IN" dirty="0"/>
              <a:t> in a major blood vessel and also in </a:t>
            </a:r>
            <a:r>
              <a:rPr lang="en-IN" dirty="0" err="1"/>
              <a:t>thoracoabdominal</a:t>
            </a:r>
            <a:r>
              <a:rPr lang="en-IN" dirty="0"/>
              <a:t> cavities .</a:t>
            </a:r>
          </a:p>
          <a:p>
            <a:pPr>
              <a:buNone/>
            </a:pPr>
            <a:r>
              <a:rPr lang="en-IN" dirty="0"/>
              <a:t>2) Injection of mixture of </a:t>
            </a:r>
            <a:r>
              <a:rPr lang="en-IN" dirty="0" err="1"/>
              <a:t>formaline</a:t>
            </a:r>
            <a:r>
              <a:rPr lang="en-IN" dirty="0"/>
              <a:t> , glycerine, saturated salt solution &amp; eosin. </a:t>
            </a:r>
          </a:p>
          <a:p>
            <a:pPr>
              <a:buNone/>
            </a:pPr>
            <a:r>
              <a:rPr lang="en-IN" dirty="0"/>
              <a:t>3) Injection of mixture of arsenic, lead sulphide  &amp; potassium carbonate.</a:t>
            </a:r>
          </a:p>
          <a:p>
            <a:pPr>
              <a:buNone/>
            </a:pPr>
            <a:r>
              <a:rPr lang="en-IN" dirty="0"/>
              <a:t> 4) Freezing &amp; high concentration of lime or arsenic in grave also preserve the dead body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4357718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  </a:t>
            </a:r>
            <a:r>
              <a:rPr lang="en-US" sz="4000" b="1" dirty="0" err="1">
                <a:latin typeface="+mn-lt"/>
              </a:rPr>
              <a:t>Saponification</a:t>
            </a:r>
            <a:r>
              <a:rPr lang="en-US" sz="4000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/>
              <a:t>(</a:t>
            </a:r>
            <a:r>
              <a:rPr lang="en-US" sz="3200" b="1" dirty="0" err="1"/>
              <a:t>Adipocere</a:t>
            </a:r>
            <a:r>
              <a:rPr lang="en-US" sz="3200" b="1" dirty="0"/>
              <a:t> Formation )</a:t>
            </a:r>
            <a:r>
              <a:rPr lang="en-US" sz="4000" b="1" dirty="0">
                <a:latin typeface="+mn-lt"/>
              </a:rPr>
              <a:t> </a:t>
            </a:r>
            <a:endParaRPr lang="en-IN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6829444" cy="4389120"/>
          </a:xfrm>
        </p:spPr>
        <p:txBody>
          <a:bodyPr>
            <a:normAutofit/>
          </a:bodyPr>
          <a:lstStyle/>
          <a:p>
            <a:r>
              <a:rPr lang="en-US" dirty="0"/>
              <a:t>It is the conversion of dead body into soft ,fatty, waxy substance. </a:t>
            </a:r>
          </a:p>
          <a:p>
            <a:r>
              <a:rPr lang="en-US" dirty="0"/>
              <a:t>This process is a modification of decomposition.</a:t>
            </a:r>
          </a:p>
          <a:p>
            <a:r>
              <a:rPr lang="en-US" dirty="0"/>
              <a:t>It is post- mortem hydrolysis and hydrogenation of body fats , so as to convert these fats into fatty acids.</a:t>
            </a:r>
          </a:p>
          <a:p>
            <a:r>
              <a:rPr lang="en-US" dirty="0"/>
              <a:t>These fatty acids later combine with calcium &amp; ammonium ions to form insoluble soaps.</a:t>
            </a:r>
          </a:p>
        </p:txBody>
      </p:sp>
      <p:pic>
        <p:nvPicPr>
          <p:cNvPr id="4" name="Picture 3" descr="d2ce62fb-a1e0-456d-b0a3-0833fd26f5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42852"/>
            <a:ext cx="3242683" cy="1730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Essential condition for </a:t>
            </a:r>
            <a:r>
              <a:rPr lang="en-US" sz="3200" b="1" dirty="0" err="1"/>
              <a:t>Saponification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785926"/>
            <a:ext cx="7467600" cy="487375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air.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of moisture.</a:t>
            </a:r>
          </a:p>
          <a:p>
            <a:pPr marL="13716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Warmth.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Characteristics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Body is converted into soft, yellowish , waxy, fatty, &amp; brittle substance.</a:t>
            </a:r>
          </a:p>
          <a:p>
            <a:r>
              <a:rPr lang="en-US" dirty="0"/>
              <a:t>It floats in water.</a:t>
            </a:r>
          </a:p>
          <a:p>
            <a:r>
              <a:rPr lang="en-US" dirty="0"/>
              <a:t>It can be cut easily.</a:t>
            </a:r>
          </a:p>
          <a:p>
            <a:r>
              <a:rPr lang="en-US" dirty="0"/>
              <a:t>It melts on heating.</a:t>
            </a:r>
          </a:p>
          <a:p>
            <a:r>
              <a:rPr lang="en-US" dirty="0"/>
              <a:t>It burns with faint yellow flame.</a:t>
            </a:r>
          </a:p>
          <a:p>
            <a:r>
              <a:rPr lang="en-US" dirty="0"/>
              <a:t>It dissolves in alcohol &amp; ether.</a:t>
            </a:r>
          </a:p>
          <a:p>
            <a:r>
              <a:rPr lang="en-US" dirty="0"/>
              <a:t>Body emits sweetish disagreeable smell.</a:t>
            </a:r>
          </a:p>
          <a:p>
            <a:r>
              <a:rPr lang="en-US" dirty="0"/>
              <a:t>Facial features &amp; injuries on body are well preserved.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Medicolegal</a:t>
            </a:r>
            <a:r>
              <a:rPr lang="en-US" sz="3200" b="1" dirty="0"/>
              <a:t> importance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sure sign of death.</a:t>
            </a:r>
          </a:p>
          <a:p>
            <a:r>
              <a:rPr lang="en-US" dirty="0"/>
              <a:t>Identity of the dead can be known.</a:t>
            </a:r>
          </a:p>
          <a:p>
            <a:r>
              <a:rPr lang="en-US" dirty="0"/>
              <a:t>Cause of death, in case of death can be known.</a:t>
            </a:r>
          </a:p>
          <a:p>
            <a:r>
              <a:rPr lang="en-US" dirty="0"/>
              <a:t>Time since death can be known.</a:t>
            </a:r>
          </a:p>
          <a:p>
            <a:r>
              <a:rPr lang="en-US" dirty="0"/>
              <a:t>Surroundings of the dead body can be established.</a:t>
            </a:r>
          </a:p>
          <a:p>
            <a:endParaRPr lang="en-IN" dirty="0"/>
          </a:p>
        </p:txBody>
      </p:sp>
      <p:pic>
        <p:nvPicPr>
          <p:cNvPr id="4" name="Picture 3" descr="08b860f9-e5e4-4b2d-a847-0ac8b57bed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57166"/>
            <a:ext cx="2151128" cy="215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96411-5221-4ec3-b975-170aeebca8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/>
              <a:t>Diagnosis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214554"/>
            <a:ext cx="7215238" cy="438912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IN" b="1" dirty="0"/>
              <a:t>1 ) Routinely</a:t>
            </a:r>
            <a:endParaRPr lang="en-IN" dirty="0"/>
          </a:p>
          <a:p>
            <a:pPr marL="457200" indent="-457200">
              <a:buNone/>
            </a:pPr>
            <a:r>
              <a:rPr lang="en-IN" dirty="0"/>
              <a:t>     Death is clinically diagnosed by British code / </a:t>
            </a:r>
            <a:r>
              <a:rPr lang="en-IN" dirty="0" err="1"/>
              <a:t>harvard</a:t>
            </a:r>
            <a:r>
              <a:rPr lang="en-IN" dirty="0"/>
              <a:t> criterion –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 Stoppage of respiration-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Absence of pulse-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Absence of heart beat-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dirty="0"/>
              <a:t>Fixed dilated pupils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IN" sz="3200" b="1" dirty="0"/>
              <a:t>2)Brain stem death - can be diagnosed by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dirty="0"/>
              <a:t>Person must be in deep coma for at least 6 hrs.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IN" dirty="0"/>
              <a:t>Absence of any typical postures due to </a:t>
            </a:r>
            <a:r>
              <a:rPr lang="en-IN" dirty="0" err="1"/>
              <a:t>decortication</a:t>
            </a:r>
            <a:r>
              <a:rPr lang="en-IN" dirty="0"/>
              <a:t> or </a:t>
            </a:r>
            <a:r>
              <a:rPr lang="en-IN" dirty="0" err="1"/>
              <a:t>decerebration</a:t>
            </a:r>
            <a:r>
              <a:rPr lang="en-IN" dirty="0"/>
              <a:t>-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IN" dirty="0"/>
              <a:t>No epileptic movements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dirty="0"/>
              <a:t>Absence of spontaneous respiration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dirty="0"/>
              <a:t>Fixed dilated pupils, not responding to light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dirty="0"/>
              <a:t>Abolition of all brain - stem reflexes e. g., corneal, gag, </a:t>
            </a:r>
            <a:r>
              <a:rPr lang="en-IN" dirty="0" err="1"/>
              <a:t>vestibulo</a:t>
            </a:r>
            <a:r>
              <a:rPr lang="en-IN" dirty="0"/>
              <a:t> -cephalic, </a:t>
            </a:r>
            <a:r>
              <a:rPr lang="en-IN" dirty="0" err="1"/>
              <a:t>vestibulo</a:t>
            </a:r>
            <a:r>
              <a:rPr lang="en-IN" dirty="0"/>
              <a:t> -ocular &amp; bronchial stimulation reflex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96294" cy="1000132"/>
          </a:xfrm>
        </p:spPr>
        <p:txBody>
          <a:bodyPr/>
          <a:lstStyle/>
          <a:p>
            <a:r>
              <a:rPr lang="en-IN" dirty="0"/>
              <a:t>Stages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071810"/>
            <a:ext cx="8229600" cy="4389120"/>
          </a:xfrm>
        </p:spPr>
        <p:txBody>
          <a:bodyPr>
            <a:normAutofit/>
          </a:bodyPr>
          <a:lstStyle/>
          <a:p>
            <a:endParaRPr lang="en-IN" dirty="0"/>
          </a:p>
          <a:p>
            <a:pPr>
              <a:buNone/>
            </a:pPr>
            <a:r>
              <a:rPr lang="en-IN" b="1" dirty="0">
                <a:cs typeface="Aharoni" pitchFamily="2" charset="-79"/>
              </a:rPr>
              <a:t> 1. Somatic death </a:t>
            </a:r>
            <a:endParaRPr lang="en-IN" b="1" dirty="0"/>
          </a:p>
          <a:p>
            <a:r>
              <a:rPr lang="en-IN" dirty="0"/>
              <a:t> Is the death of tissue/ system/body.</a:t>
            </a:r>
          </a:p>
          <a:p>
            <a:r>
              <a:rPr lang="en-IN" dirty="0"/>
              <a:t> Is a clinical death</a:t>
            </a:r>
          </a:p>
          <a:p>
            <a:r>
              <a:rPr lang="en-IN" dirty="0"/>
              <a:t> Associated with immediate signs of death i.e. –</a:t>
            </a:r>
          </a:p>
          <a:p>
            <a:r>
              <a:rPr lang="en-IN" dirty="0"/>
              <a:t> Permanent and complete cessation of function of organs like brain, heart, lungs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428860" y="1214422"/>
          <a:ext cx="428628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7467600" cy="5759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/>
              <a:t> </a:t>
            </a:r>
            <a:r>
              <a:rPr lang="en-IN" sz="3200" b="1" dirty="0"/>
              <a:t>2. Molecular death</a:t>
            </a:r>
          </a:p>
          <a:p>
            <a:r>
              <a:rPr lang="en-IN" dirty="0"/>
              <a:t> Occur after Somatic death.</a:t>
            </a:r>
          </a:p>
          <a:p>
            <a:r>
              <a:rPr lang="en-IN" dirty="0"/>
              <a:t> Is death of all individual cells</a:t>
            </a:r>
          </a:p>
          <a:p>
            <a:r>
              <a:rPr lang="en-IN" dirty="0"/>
              <a:t> Associated with early and late signs of death.  </a:t>
            </a:r>
          </a:p>
          <a:p>
            <a:pPr>
              <a:buFont typeface="Wingdings" pitchFamily="2" charset="2"/>
              <a:buChar char="q"/>
            </a:pPr>
            <a:r>
              <a:rPr lang="en-IN" dirty="0"/>
              <a:t> Early sign –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Changes in eye and skin.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Cooling of body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 P.M </a:t>
            </a:r>
            <a:r>
              <a:rPr lang="en-IN" dirty="0" err="1"/>
              <a:t>lividity</a:t>
            </a:r>
            <a:r>
              <a:rPr lang="en-IN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dirty="0"/>
              <a:t> Late sign –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Decomposition or Mummification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en-IN" b="1" dirty="0"/>
              <a:t>MODES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9206"/>
          </a:xfrm>
        </p:spPr>
        <p:txBody>
          <a:bodyPr/>
          <a:lstStyle/>
          <a:p>
            <a:pPr>
              <a:buNone/>
            </a:pPr>
            <a:r>
              <a:rPr lang="en-IN" dirty="0"/>
              <a:t>As per Bichat there are 3 modes of Death – </a:t>
            </a:r>
          </a:p>
        </p:txBody>
      </p:sp>
      <p:pic>
        <p:nvPicPr>
          <p:cNvPr id="4" name="Picture 3" descr="mode of de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643182"/>
            <a:ext cx="6468720" cy="3719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n-IN" b="1" dirty="0"/>
              <a:t>1.COMA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Definition –</a:t>
            </a:r>
          </a:p>
          <a:p>
            <a:pPr>
              <a:buNone/>
            </a:pPr>
            <a:r>
              <a:rPr lang="en-IN" dirty="0"/>
              <a:t>    Coma is a defined as mode of death, where death results from failure of function of brain .</a:t>
            </a:r>
          </a:p>
          <a:p>
            <a:pPr>
              <a:buNone/>
            </a:pPr>
            <a:endParaRPr lang="en-IN" dirty="0"/>
          </a:p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Causes of coma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1) Raised intracranial tension due to cerebral compression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2) Any gross injury to brain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3) Poisons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4) Metabolic disorders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5) Pathological disorder 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Wingdings" pitchFamily="2" charset="2"/>
              <a:buChar char="v"/>
            </a:pPr>
            <a:r>
              <a:rPr lang="en-IN" dirty="0">
                <a:latin typeface="Aharoni" pitchFamily="2" charset="-79"/>
                <a:cs typeface="Aharoni" pitchFamily="2" charset="-79"/>
              </a:rPr>
              <a:t>P. M. appearance in coma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1) Causes of coma is found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2) Left chambers of heart are full</a:t>
            </a:r>
          </a:p>
        </p:txBody>
      </p:sp>
      <p:sp>
        <p:nvSpPr>
          <p:cNvPr id="12290" name="AutoShape 2" descr="blob:https://web.whatsapp.com/a0e34d15-a3b3-4eb9-89b2-79a91153a3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 descr="co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857628"/>
            <a:ext cx="3143272" cy="18653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1556</Words>
  <Application>Microsoft Office PowerPoint</Application>
  <PresentationFormat>On-screen Show (4:3)</PresentationFormat>
  <Paragraphs>253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Batang</vt:lpstr>
      <vt:lpstr>Aharoni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Content</vt:lpstr>
      <vt:lpstr>Definition</vt:lpstr>
      <vt:lpstr>Diagnosis of death</vt:lpstr>
      <vt:lpstr>PowerPoint Presentation</vt:lpstr>
      <vt:lpstr>Stages of Death</vt:lpstr>
      <vt:lpstr>PowerPoint Presentation</vt:lpstr>
      <vt:lpstr>MODES OF DEATH</vt:lpstr>
      <vt:lpstr>1.COMA</vt:lpstr>
      <vt:lpstr>2.SYNCOPE</vt:lpstr>
      <vt:lpstr>3. ASPHYXIA</vt:lpstr>
      <vt:lpstr>CLASSIFICATION OF VIOLENT ASPHYXIAL DEATHS</vt:lpstr>
      <vt:lpstr>PowerPoint Presentation</vt:lpstr>
      <vt:lpstr>SIGNS OF DEATH</vt:lpstr>
      <vt:lpstr>EARLY SIGNS OF THE DEATH</vt:lpstr>
      <vt:lpstr>PowerPoint Presentation</vt:lpstr>
      <vt:lpstr>Cooling of dead body </vt:lpstr>
      <vt:lpstr>PowerPoint Presentation</vt:lpstr>
      <vt:lpstr>POST MORTEM CALORICITY</vt:lpstr>
      <vt:lpstr>Post mortem lividity  (LIVOR MORTIS / P.M . Staining )</vt:lpstr>
      <vt:lpstr>Medico legal importance of P.M. lividity </vt:lpstr>
      <vt:lpstr>Rigor Mortis  ( Cadaveric rigidity / death stiffening )</vt:lpstr>
      <vt:lpstr>Decomposition (Putrefaction )</vt:lpstr>
      <vt:lpstr>Necessary conditions for Decomposition </vt:lpstr>
      <vt:lpstr>Medicolegal aspects of Decomposition </vt:lpstr>
      <vt:lpstr>Mummification </vt:lpstr>
      <vt:lpstr>Essential requirement </vt:lpstr>
      <vt:lpstr>Characteristics </vt:lpstr>
      <vt:lpstr>Embalming                                     (artificial preservation of dead body )-</vt:lpstr>
      <vt:lpstr>PowerPoint Presentation</vt:lpstr>
      <vt:lpstr>  Saponification  (Adipocere Formation ) </vt:lpstr>
      <vt:lpstr>Essential condition for Saponification</vt:lpstr>
      <vt:lpstr>Characteristics</vt:lpstr>
      <vt:lpstr>Medicolegal importance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</dc:creator>
  <cp:lastModifiedBy>akhilayurved@gmail.com</cp:lastModifiedBy>
  <cp:revision>20</cp:revision>
  <dcterms:created xsi:type="dcterms:W3CDTF">2021-04-03T06:46:33Z</dcterms:created>
  <dcterms:modified xsi:type="dcterms:W3CDTF">2023-03-18T06:22:03Z</dcterms:modified>
</cp:coreProperties>
</file>