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4" r:id="rId10"/>
    <p:sldId id="264" r:id="rId11"/>
    <p:sldId id="265" r:id="rId12"/>
    <p:sldId id="266" r:id="rId13"/>
    <p:sldId id="287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8" r:id="rId23"/>
    <p:sldId id="275" r:id="rId24"/>
    <p:sldId id="276" r:id="rId25"/>
    <p:sldId id="295" r:id="rId26"/>
    <p:sldId id="298" r:id="rId27"/>
    <p:sldId id="299" r:id="rId28"/>
    <p:sldId id="300" r:id="rId29"/>
    <p:sldId id="277" r:id="rId30"/>
    <p:sldId id="289" r:id="rId31"/>
    <p:sldId id="278" r:id="rId32"/>
    <p:sldId id="291" r:id="rId33"/>
    <p:sldId id="279" r:id="rId34"/>
    <p:sldId id="296" r:id="rId35"/>
    <p:sldId id="280" r:id="rId36"/>
    <p:sldId id="292" r:id="rId37"/>
    <p:sldId id="297" r:id="rId38"/>
    <p:sldId id="281" r:id="rId39"/>
    <p:sldId id="282" r:id="rId40"/>
    <p:sldId id="290" r:id="rId41"/>
    <p:sldId id="283" r:id="rId42"/>
    <p:sldId id="284" r:id="rId43"/>
    <p:sldId id="285" r:id="rId44"/>
    <p:sldId id="293" r:id="rId45"/>
    <p:sldId id="286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D4A17-2C1B-47DB-8952-CC2345BC5ADC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73986-BA27-4445-BF4E-72DBCEA68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3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3986-BA27-4445-BF4E-72DBCEA68F3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4883C91-8C28-4A42-9FEF-13D80499CDC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CFB931-A2D6-4C44-9514-C1AEFF59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410136" cy="298704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dr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kiran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nandeshwar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228600"/>
            <a:ext cx="7796550" cy="19050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EXAMINATION OF A NEWBORN BABY</a:t>
            </a:r>
            <a:endParaRPr lang="en-US" sz="5400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KEY TIMINGS FOR EXAMINATION OF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NEWBORN  BABY : -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At birth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Daily check lying in the ward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Within 24 hrs.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Next day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Daily examination of baby in NICU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Examination at the time of discharge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TIME : - After 1 hrs of feeding.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1) EXAMINATION AT BIRTH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 AIM : -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-To insure and assess the lungs have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expanded and the air way is not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obstructed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 To make early diagnosis of life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threatening congenital   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malformations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and birth injuries.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A) APGAR SCORING SYSTEM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4864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AIM :-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-To assess the condition of baby at birth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- Most crucial are HR and RR.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971800"/>
          <a:ext cx="6096000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35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CRITERIA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5940">
                <a:tc>
                  <a:txBody>
                    <a:bodyPr/>
                    <a:lstStyle/>
                    <a:p>
                      <a:r>
                        <a:rPr lang="en-US" dirty="0" smtClean="0"/>
                        <a:t>Air 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 ,Gasping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r>
                        <a:rPr lang="en-US" baseline="0" dirty="0" smtClean="0"/>
                        <a:t> breathing</a:t>
                      </a:r>
                      <a:endParaRPr lang="en-US" dirty="0"/>
                    </a:p>
                  </a:txBody>
                  <a:tcPr/>
                </a:tc>
              </a:tr>
              <a:tr h="535940"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60/mint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– 100 / mint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100/ mint</a:t>
                      </a:r>
                      <a:endParaRPr lang="en-US" dirty="0"/>
                    </a:p>
                  </a:txBody>
                  <a:tcPr/>
                </a:tc>
              </a:tr>
              <a:tr h="535940"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Pale/peripheral cyanosis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Pink </a:t>
                      </a:r>
                      <a:endParaRPr lang="en-US" dirty="0"/>
                    </a:p>
                  </a:txBody>
                  <a:tcPr/>
                </a:tc>
              </a:tr>
              <a:tr h="5359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Flaccid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between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Flexed </a:t>
                      </a:r>
                      <a:endParaRPr lang="en-US" dirty="0"/>
                    </a:p>
                  </a:txBody>
                  <a:tcPr/>
                </a:tc>
              </a:tr>
              <a:tr h="535940">
                <a:tc>
                  <a:txBody>
                    <a:bodyPr/>
                    <a:lstStyle/>
                    <a:p>
                      <a:r>
                        <a:rPr lang="en-US" dirty="0" smtClean="0"/>
                        <a:t>Reflex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Grimace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Crying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apgar-sco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7924800" cy="57912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05800" cy="944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B) SCREENING OF CONGENITAL  </a:t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     ANOMALIES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 Birth weight &amp; Gestational age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- Incidence of anomalies is twice in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preterm baby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- In small for date baby (especially in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</a:t>
            </a:r>
            <a:r>
              <a:rPr lang="en-US" dirty="0" err="1" smtClean="0">
                <a:solidFill>
                  <a:srgbClr val="00B0F0"/>
                </a:solidFill>
              </a:rPr>
              <a:t>hypoplastic</a:t>
            </a:r>
            <a:r>
              <a:rPr lang="en-US" dirty="0" smtClean="0">
                <a:solidFill>
                  <a:srgbClr val="00B0F0"/>
                </a:solidFill>
              </a:rPr>
              <a:t> ) incidence is 10 – 20 times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more.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Single umbilical artery &amp; palmer crease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 Incidence – 15 -20 %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-Esophageal </a:t>
            </a:r>
            <a:r>
              <a:rPr lang="en-US" dirty="0" err="1" smtClean="0">
                <a:solidFill>
                  <a:srgbClr val="00B0F0"/>
                </a:solidFill>
              </a:rPr>
              <a:t>Atresia</a:t>
            </a:r>
            <a:r>
              <a:rPr lang="en-US" dirty="0" smtClean="0">
                <a:solidFill>
                  <a:srgbClr val="00B0F0"/>
                </a:solidFill>
              </a:rPr>
              <a:t> , Imperforate anus &amp;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</a:t>
            </a:r>
            <a:r>
              <a:rPr lang="en-US" dirty="0" err="1" smtClean="0">
                <a:solidFill>
                  <a:srgbClr val="00B0F0"/>
                </a:solidFill>
              </a:rPr>
              <a:t>genito</a:t>
            </a:r>
            <a:r>
              <a:rPr lang="en-US" dirty="0" smtClean="0">
                <a:solidFill>
                  <a:srgbClr val="00B0F0"/>
                </a:solidFill>
              </a:rPr>
              <a:t>- urinary anomalies 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1371600"/>
            <a:ext cx="8991600" cy="45719"/>
          </a:xfrm>
        </p:spPr>
        <p:txBody>
          <a:bodyPr>
            <a:normAutofit fontScale="90000"/>
          </a:bodyPr>
          <a:lstStyle/>
          <a:p>
            <a:r>
              <a:rPr lang="en-US" smtClean="0"/>
              <a:t>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609600"/>
            <a:ext cx="8991600" cy="45719"/>
          </a:xfrm>
          <a:prstGeom prst="rect">
            <a:avLst/>
          </a:prstGeom>
        </p:spPr>
        <p:txBody>
          <a:bodyPr vert="horz" lIns="45720" rIns="4572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I: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1" y="762000"/>
            <a:ext cx="5105400" cy="5181599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077200" cy="63246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 HYPOPLASIA OF THE DEPRESSOR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ANGULI ORIS MUSCLE: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S/S : - Asymmetric </a:t>
            </a:r>
            <a:r>
              <a:rPr lang="en-US" dirty="0" err="1" smtClean="0">
                <a:solidFill>
                  <a:srgbClr val="00B0F0"/>
                </a:solidFill>
              </a:rPr>
              <a:t>facies</a:t>
            </a:r>
            <a:r>
              <a:rPr lang="en-US" dirty="0" smtClean="0">
                <a:solidFill>
                  <a:srgbClr val="00B0F0"/>
                </a:solidFill>
              </a:rPr>
              <a:t> during crying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- during crying angle of mouth and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mandible are pulled down.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- flattening of </a:t>
            </a:r>
            <a:r>
              <a:rPr lang="en-US" dirty="0" err="1" smtClean="0">
                <a:solidFill>
                  <a:srgbClr val="00B0F0"/>
                </a:solidFill>
              </a:rPr>
              <a:t>nasolabial</a:t>
            </a:r>
            <a:r>
              <a:rPr lang="en-US" dirty="0" smtClean="0">
                <a:solidFill>
                  <a:srgbClr val="00B0F0"/>
                </a:solidFill>
              </a:rPr>
              <a:t> fold on normal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side.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ORIFICE COUNTING AND THEIR PATENCY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-Patency of esophagus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-anal opening.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CAUSES : -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 Small for date baby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 Single </a:t>
            </a:r>
            <a:r>
              <a:rPr lang="en-US" dirty="0" err="1" smtClean="0">
                <a:solidFill>
                  <a:srgbClr val="00B0F0"/>
                </a:solidFill>
              </a:rPr>
              <a:t>umbelical</a:t>
            </a:r>
            <a:r>
              <a:rPr lang="en-US" dirty="0" smtClean="0">
                <a:solidFill>
                  <a:srgbClr val="00B0F0"/>
                </a:solidFill>
              </a:rPr>
              <a:t> artery.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 </a:t>
            </a:r>
            <a:r>
              <a:rPr lang="en-US" dirty="0" err="1" smtClean="0">
                <a:solidFill>
                  <a:srgbClr val="00B0F0"/>
                </a:solidFill>
              </a:rPr>
              <a:t>Polihydromnios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 Maternal DM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GASTRIC ASPIRATE  EXCEEDS 20 ML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077200" cy="62484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RESPIRATORY DIFFICULTIES : -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</a:t>
            </a:r>
            <a:r>
              <a:rPr lang="en-US" dirty="0" smtClean="0">
                <a:solidFill>
                  <a:srgbClr val="00B0F0"/>
                </a:solidFill>
              </a:rPr>
              <a:t>- Chest x- ray should be done.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MID LINE LESION ON THE BACK AND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FRONT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- Cleft lip , cleft palate ,</a:t>
            </a:r>
            <a:r>
              <a:rPr lang="en-US" dirty="0" err="1" smtClean="0">
                <a:solidFill>
                  <a:srgbClr val="00B0F0"/>
                </a:solidFill>
              </a:rPr>
              <a:t>spina</a:t>
            </a:r>
            <a:r>
              <a:rPr lang="en-US" dirty="0" smtClean="0">
                <a:solidFill>
                  <a:srgbClr val="00B0F0"/>
                </a:solidFill>
              </a:rPr>
              <a:t> bifida ,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</a:t>
            </a:r>
            <a:r>
              <a:rPr lang="en-US" dirty="0" err="1" smtClean="0">
                <a:solidFill>
                  <a:srgbClr val="00B0F0"/>
                </a:solidFill>
              </a:rPr>
              <a:t>meningomyelocele</a:t>
            </a:r>
            <a:r>
              <a:rPr lang="en-US" dirty="0" smtClean="0">
                <a:solidFill>
                  <a:srgbClr val="00B0F0"/>
                </a:solidFill>
              </a:rPr>
              <a:t> ,</a:t>
            </a:r>
            <a:r>
              <a:rPr lang="en-US" dirty="0" err="1" smtClean="0">
                <a:solidFill>
                  <a:srgbClr val="00B0F0"/>
                </a:solidFill>
              </a:rPr>
              <a:t>hypospadias</a:t>
            </a:r>
            <a:r>
              <a:rPr lang="en-US" dirty="0" smtClean="0">
                <a:solidFill>
                  <a:srgbClr val="00B0F0"/>
                </a:solidFill>
              </a:rPr>
              <a:t> ,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</a:t>
            </a:r>
            <a:r>
              <a:rPr lang="en-US" dirty="0" err="1" smtClean="0">
                <a:solidFill>
                  <a:srgbClr val="00B0F0"/>
                </a:solidFill>
              </a:rPr>
              <a:t>epispadias</a:t>
            </a:r>
            <a:r>
              <a:rPr lang="en-US" dirty="0" smtClean="0">
                <a:solidFill>
                  <a:srgbClr val="00B0F0"/>
                </a:solidFill>
              </a:rPr>
              <a:t> ,</a:t>
            </a:r>
            <a:r>
              <a:rPr lang="en-US" dirty="0" err="1" smtClean="0">
                <a:solidFill>
                  <a:srgbClr val="00B0F0"/>
                </a:solidFill>
              </a:rPr>
              <a:t>exomphalos</a:t>
            </a:r>
            <a:r>
              <a:rPr lang="en-US" dirty="0" smtClean="0">
                <a:solidFill>
                  <a:srgbClr val="00B0F0"/>
                </a:solidFill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-  </a:t>
            </a:r>
            <a:r>
              <a:rPr lang="en-US" dirty="0" err="1" smtClean="0">
                <a:solidFill>
                  <a:srgbClr val="00B0F0"/>
                </a:solidFill>
              </a:rPr>
              <a:t>Bil</a:t>
            </a:r>
            <a:r>
              <a:rPr lang="en-US" dirty="0" smtClean="0">
                <a:solidFill>
                  <a:srgbClr val="00B0F0"/>
                </a:solidFill>
              </a:rPr>
              <a:t>. Cleft lip may be associated with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ventricular </a:t>
            </a:r>
            <a:r>
              <a:rPr lang="en-US" dirty="0" err="1" smtClean="0">
                <a:solidFill>
                  <a:srgbClr val="00B0F0"/>
                </a:solidFill>
              </a:rPr>
              <a:t>septal</a:t>
            </a:r>
            <a:r>
              <a:rPr lang="en-US" dirty="0" smtClean="0">
                <a:solidFill>
                  <a:srgbClr val="00B0F0"/>
                </a:solidFill>
              </a:rPr>
              <a:t> defects.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SYSTEMIC EXAMINATIONS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Respiratory system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- shape of chest’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- RR / mint.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- air entry or any abnormal sound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Cardio- vascular system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- Its position , murmur,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- </a:t>
            </a:r>
            <a:r>
              <a:rPr lang="en-US" dirty="0" err="1" smtClean="0">
                <a:solidFill>
                  <a:srgbClr val="00B0F0"/>
                </a:solidFill>
              </a:rPr>
              <a:t>dextrocardia</a:t>
            </a:r>
            <a:r>
              <a:rPr lang="en-US" dirty="0" smtClean="0">
                <a:solidFill>
                  <a:srgbClr val="00B0F0"/>
                </a:solidFill>
              </a:rPr>
              <a:t> – with respiratory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difficulty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HISTORY : - </a:t>
            </a:r>
            <a:r>
              <a:rPr lang="en-US" sz="4000" dirty="0" smtClean="0">
                <a:solidFill>
                  <a:srgbClr val="00B0F0"/>
                </a:solidFill>
              </a:rPr>
              <a:t>(Regarding to the </a:t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en-US" sz="4000" dirty="0" smtClean="0">
                <a:solidFill>
                  <a:srgbClr val="00B0F0"/>
                </a:solidFill>
              </a:rPr>
              <a:t>                  examination of a newborn )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BASIC INFORMATION :-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-Age of mother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- &lt; 18 yrs – Prone to deliver LBW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- &gt; 35 yrs – Have babies with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            congenital anomalies &amp;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            chromosomal disorders.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- Height –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- Educational ,occupational &amp;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economical status 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FIRST DAY EXAMINATION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5334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 Enquire about feeding 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Vomiting after feed .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Assess for aspiration if vomiting occurs 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Look for jaundice 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First urine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First stool passed..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 URINE OUTPUT – 1 – 3 ML /KG /HRS.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 VITALS : -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HR  </a:t>
            </a:r>
            <a:r>
              <a:rPr lang="en-US" smtClean="0">
                <a:solidFill>
                  <a:srgbClr val="00B0F0"/>
                </a:solidFill>
              </a:rPr>
              <a:t>- 140 </a:t>
            </a:r>
            <a:r>
              <a:rPr lang="en-US" dirty="0" smtClean="0">
                <a:solidFill>
                  <a:srgbClr val="00B0F0"/>
                </a:solidFill>
              </a:rPr>
              <a:t>– 160 / MINT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RR  - 40 – 60 / MINT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Blood pressure  - 60 / 40 mm of hg.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Temperature – 36.5 – 37  c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Bradycardia</a:t>
            </a:r>
            <a:r>
              <a:rPr lang="en-US" dirty="0" smtClean="0">
                <a:solidFill>
                  <a:srgbClr val="00B050"/>
                </a:solidFill>
              </a:rPr>
              <a:t> : - </a:t>
            </a:r>
            <a:r>
              <a:rPr lang="en-US" dirty="0" smtClean="0">
                <a:solidFill>
                  <a:srgbClr val="00B0F0"/>
                </a:solidFill>
              </a:rPr>
              <a:t>HR &lt; 100 / min.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-Birth asphyxia , Hypothermia,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Hypothyroidism ,Hypertension &amp;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</a:t>
            </a:r>
            <a:r>
              <a:rPr lang="en-US" dirty="0" err="1" smtClean="0">
                <a:solidFill>
                  <a:srgbClr val="00B0F0"/>
                </a:solidFill>
              </a:rPr>
              <a:t>Hyperkalemia</a:t>
            </a:r>
            <a:r>
              <a:rPr lang="en-US" dirty="0" smtClean="0">
                <a:solidFill>
                  <a:srgbClr val="00B0F0"/>
                </a:solidFill>
              </a:rPr>
              <a:t> . etc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4648200" cy="4343400"/>
          </a:xfrm>
          <a:prstGeom prst="rect">
            <a:avLst/>
          </a:prstGeom>
          <a:noFill/>
        </p:spPr>
      </p:pic>
      <p:pic>
        <p:nvPicPr>
          <p:cNvPr id="5122" name="Picture 2" descr="I:\download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048000"/>
            <a:ext cx="3505200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GENERAL BEHAVIOR :-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ASSESS  - Activity,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      - General alertness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      - </a:t>
            </a:r>
            <a:r>
              <a:rPr lang="en-US" dirty="0" err="1" smtClean="0">
                <a:solidFill>
                  <a:srgbClr val="00B0F0"/>
                </a:solidFill>
              </a:rPr>
              <a:t>Colour</a:t>
            </a:r>
            <a:r>
              <a:rPr lang="en-US" dirty="0" smtClean="0">
                <a:solidFill>
                  <a:srgbClr val="00B0F0"/>
                </a:solidFill>
              </a:rPr>
              <a:t> of the skin.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MEASURMENTS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- Weight - &gt; 2.5 kg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- Height  - 48 – 50 cm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- Head circumference – 34 -35 cm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- Chest circumference – 2 -3 cm &lt; HC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GESTATIONAL ASSESSMENT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01000" cy="57912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BY       1 ) Physical  examinations.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2) Neurological examinations.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057400"/>
          <a:ext cx="7620000" cy="43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497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CRITERIAS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TERM BABY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PRETERM BABY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Weight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&gt;= 2.5 kg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&lt; 2.5 kg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Sole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creases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Deep sole creases over 2/3 rd of sole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Single deep crease at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anterior sole or only superficial creases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Breast nodules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&gt; 5 mm diameter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&lt; 5 mm &amp;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nipple small or absent 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Ear cartilages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Firm ,well developed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Cartilage deficient, recoiling poor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Genitals 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Male – </a:t>
                      </a:r>
                      <a:r>
                        <a:rPr lang="en-US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atleast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one testes descended 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Female –L.M completely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covers L.M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Male –</a:t>
                      </a:r>
                      <a:r>
                        <a:rPr lang="en-US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undescended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testes , scrotum is small ,few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rugosities</a:t>
                      </a:r>
                      <a:endParaRPr lang="en-US" baseline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Female- L.M </a:t>
                      </a:r>
                      <a:r>
                        <a:rPr lang="en-US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seperatd</a:t>
                      </a:r>
                      <a:endParaRPr lang="en-US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download1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3962400" cy="2895600"/>
          </a:xfrm>
          <a:prstGeom prst="rect">
            <a:avLst/>
          </a:prstGeom>
          <a:noFill/>
        </p:spPr>
      </p:pic>
      <p:pic>
        <p:nvPicPr>
          <p:cNvPr id="3075" name="Picture 3" descr="I: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581400"/>
            <a:ext cx="47244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PRECISE ESTIMATION OF GESTATIONAL AGE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5562600"/>
          </a:xfrm>
        </p:spPr>
        <p:txBody>
          <a:bodyPr/>
          <a:lstStyle/>
          <a:p>
            <a:r>
              <a:rPr lang="en-US" sz="2400" dirty="0" smtClean="0">
                <a:solidFill>
                  <a:srgbClr val="00B050"/>
                </a:solidFill>
              </a:rPr>
              <a:t> BALLARD CHART : -(Physical)</a:t>
            </a:r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71600"/>
          <a:ext cx="7848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6204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CRITERIA /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SCORE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 Skin texture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thin &amp;</a:t>
                      </a:r>
                    </a:p>
                    <a:p>
                      <a:r>
                        <a:rPr lang="en-US" dirty="0" smtClean="0"/>
                        <a:t>gelatinous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Smooth</a:t>
                      </a:r>
                      <a:r>
                        <a:rPr lang="en-US" baseline="0" dirty="0" smtClean="0"/>
                        <a:t> medium thick.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,peeling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/>
                        <a:t>b) </a:t>
                      </a:r>
                      <a:r>
                        <a:rPr lang="en-US" dirty="0" err="1" smtClean="0"/>
                        <a:t>Lanugo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 or scanty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Abundant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Scanty with</a:t>
                      </a:r>
                    </a:p>
                    <a:p>
                      <a:r>
                        <a:rPr lang="en-US" dirty="0" smtClean="0"/>
                        <a:t>baldness</a:t>
                      </a:r>
                      <a:endParaRPr lang="en-US" dirty="0"/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/>
                        <a:t>c) Planter</a:t>
                      </a:r>
                    </a:p>
                    <a:p>
                      <a:r>
                        <a:rPr lang="en-US" dirty="0" smtClean="0"/>
                        <a:t>    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Faint red marks over ant. ½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Deep </a:t>
                      </a:r>
                      <a:r>
                        <a:rPr lang="en-US" dirty="0" err="1" smtClean="0"/>
                        <a:t>creses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Over ant. 1/3 to ½  sole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Deep crease</a:t>
                      </a:r>
                    </a:p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over</a:t>
                      </a:r>
                      <a:endParaRPr lang="en-US" dirty="0"/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/>
                        <a:t>d) Ear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firmnes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 &amp; foldable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 with recoil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cartilages along 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Firm with throughout cartilages</a:t>
                      </a:r>
                      <a:endParaRPr lang="en-US" dirty="0"/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/>
                        <a:t>e) Breast</a:t>
                      </a:r>
                    </a:p>
                    <a:p>
                      <a:r>
                        <a:rPr lang="en-US" dirty="0" smtClean="0"/>
                        <a:t>    nodules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 mm</a:t>
                      </a:r>
                    </a:p>
                    <a:p>
                      <a:r>
                        <a:rPr lang="en-US" dirty="0" smtClean="0"/>
                        <a:t>(diameter)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– 10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10 mm</a:t>
                      </a:r>
                      <a:endParaRPr lang="en-US" dirty="0"/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/>
                        <a:t>f) Genitalia</a:t>
                      </a:r>
                      <a:r>
                        <a:rPr lang="en-US" baseline="0" dirty="0" smtClean="0"/>
                        <a:t> M</a:t>
                      </a:r>
                    </a:p>
                    <a:p>
                      <a:r>
                        <a:rPr lang="en-US" baseline="0" dirty="0" smtClean="0"/>
                        <a:t>                 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testes d</a:t>
                      </a:r>
                    </a:p>
                    <a:p>
                      <a:r>
                        <a:rPr lang="en-US" baseline="0" dirty="0" smtClean="0"/>
                        <a:t>LM </a:t>
                      </a:r>
                      <a:r>
                        <a:rPr lang="en-US" baseline="0" dirty="0" err="1" smtClean="0"/>
                        <a:t>seprated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</a:t>
                      </a:r>
                      <a:r>
                        <a:rPr lang="en-US" baseline="0" dirty="0" smtClean="0"/>
                        <a:t> in IC</a:t>
                      </a:r>
                    </a:p>
                    <a:p>
                      <a:r>
                        <a:rPr lang="en-US" baseline="0" dirty="0" smtClean="0"/>
                        <a:t>LM </a:t>
                      </a:r>
                      <a:r>
                        <a:rPr lang="en-US" baseline="0" dirty="0" err="1" smtClean="0"/>
                        <a:t>partialy</a:t>
                      </a:r>
                      <a:r>
                        <a:rPr lang="en-US" baseline="0" dirty="0" smtClean="0"/>
                        <a:t>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en-US" dirty="0" smtClean="0"/>
                        <a:t>T D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LM</a:t>
                      </a:r>
                      <a:r>
                        <a:rPr lang="en-US" baseline="0" dirty="0" smtClean="0"/>
                        <a:t> CC </a:t>
                      </a:r>
                      <a:r>
                        <a:rPr lang="en-US" baseline="0" dirty="0" err="1" smtClean="0"/>
                        <a:t>LMn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05800" cy="6248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NEUROLOGICAL :</a:t>
            </a:r>
            <a:r>
              <a:rPr lang="en-US" dirty="0" smtClean="0"/>
              <a:t> -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85800"/>
          <a:ext cx="7924800" cy="644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1173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CRITERIA /SCORE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73480">
                <a:tc>
                  <a:txBody>
                    <a:bodyPr/>
                    <a:lstStyle/>
                    <a:p>
                      <a:r>
                        <a:rPr lang="en-US" dirty="0" smtClean="0"/>
                        <a:t>a) Posture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Arms &amp; legs extended.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Mild flexion of hip &amp; knees,</a:t>
                      </a:r>
                    </a:p>
                    <a:p>
                      <a:r>
                        <a:rPr lang="en-US" dirty="0" smtClean="0"/>
                        <a:t>Arms extended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Stronger flexion at legs </a:t>
                      </a:r>
                    </a:p>
                    <a:p>
                      <a:r>
                        <a:rPr lang="en-US" dirty="0" smtClean="0"/>
                        <a:t>&amp; some at arms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Legs flexed &amp;</a:t>
                      </a:r>
                    </a:p>
                    <a:p>
                      <a:r>
                        <a:rPr lang="en-US" dirty="0" smtClean="0"/>
                        <a:t>Abducted,</a:t>
                      </a:r>
                    </a:p>
                    <a:p>
                      <a:r>
                        <a:rPr lang="en-US" dirty="0" smtClean="0"/>
                        <a:t>arms</a:t>
                      </a:r>
                      <a:r>
                        <a:rPr lang="en-US" baseline="0" dirty="0" smtClean="0"/>
                        <a:t> completely flex</a:t>
                      </a:r>
                      <a:endParaRPr lang="en-US" dirty="0"/>
                    </a:p>
                  </a:txBody>
                  <a:tcPr/>
                </a:tc>
              </a:tr>
              <a:tr h="1173480">
                <a:tc>
                  <a:txBody>
                    <a:bodyPr/>
                    <a:lstStyle/>
                    <a:p>
                      <a:r>
                        <a:rPr lang="en-US" dirty="0" smtClean="0"/>
                        <a:t>b) Arm recoil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sluggish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flexion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1173480">
                <a:tc>
                  <a:txBody>
                    <a:bodyPr/>
                    <a:lstStyle/>
                    <a:p>
                      <a:r>
                        <a:rPr lang="en-US" dirty="0" smtClean="0"/>
                        <a:t>c) </a:t>
                      </a:r>
                      <a:r>
                        <a:rPr lang="en-US" dirty="0" err="1" smtClean="0"/>
                        <a:t>Popliteal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   angle</a:t>
                      </a:r>
                    </a:p>
                    <a:p>
                      <a:r>
                        <a:rPr lang="en-US" dirty="0" smtClean="0"/>
                        <a:t>(in degree)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  - 150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150 - 120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120 - 90</a:t>
                      </a:r>
                      <a:endParaRPr lang="en-US" dirty="0"/>
                    </a:p>
                  </a:txBody>
                  <a:tcPr/>
                </a:tc>
              </a:tr>
              <a:tr h="1173480">
                <a:tc>
                  <a:txBody>
                    <a:bodyPr/>
                    <a:lstStyle/>
                    <a:p>
                      <a:r>
                        <a:rPr lang="en-US" dirty="0" smtClean="0"/>
                        <a:t>d) Head lag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e) </a:t>
                      </a:r>
                      <a:r>
                        <a:rPr lang="en-US" dirty="0" err="1" smtClean="0"/>
                        <a:t>Glabellar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tap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lag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Absent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control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Weak response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Maintain head in</a:t>
                      </a:r>
                      <a:r>
                        <a:rPr lang="en-US" baseline="0" dirty="0" smtClean="0"/>
                        <a:t> line.</a:t>
                      </a:r>
                    </a:p>
                    <a:p>
                      <a:r>
                        <a:rPr lang="en-US" baseline="0" dirty="0" smtClean="0"/>
                        <a:t>Brisk response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Brings</a:t>
                      </a:r>
                      <a:r>
                        <a:rPr lang="en-US" baseline="0" dirty="0" smtClean="0"/>
                        <a:t> ant. To body</a:t>
                      </a:r>
                    </a:p>
                    <a:p>
                      <a:r>
                        <a:rPr lang="en-US" baseline="0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Relationship between total score &amp; gestational age </a:t>
            </a:r>
            <a:endParaRPr lang="en-US" sz="2800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3058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SCORE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GESTATION (WEEK)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MINOR DEVELOPMENTAL PECULIARITIES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SKIN : -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B0F0"/>
                </a:solidFill>
              </a:rPr>
              <a:t>Toxic </a:t>
            </a:r>
            <a:r>
              <a:rPr lang="en-US" dirty="0" err="1" smtClean="0">
                <a:solidFill>
                  <a:srgbClr val="00B0F0"/>
                </a:solidFill>
              </a:rPr>
              <a:t>erythema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neonatorum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</a:t>
            </a:r>
            <a:r>
              <a:rPr lang="en-US" dirty="0" err="1" smtClean="0">
                <a:solidFill>
                  <a:srgbClr val="00B0F0"/>
                </a:solidFill>
              </a:rPr>
              <a:t>Milia</a:t>
            </a:r>
            <a:r>
              <a:rPr lang="en-US" dirty="0" smtClean="0">
                <a:solidFill>
                  <a:srgbClr val="00B0F0"/>
                </a:solidFill>
              </a:rPr>
              <a:t> on the nose &amp; face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Capillary </a:t>
            </a:r>
            <a:r>
              <a:rPr lang="en-US" dirty="0" err="1" smtClean="0">
                <a:solidFill>
                  <a:srgbClr val="00B0F0"/>
                </a:solidFill>
              </a:rPr>
              <a:t>hemangiomata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Mongolian blue spots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</a:t>
            </a:r>
            <a:r>
              <a:rPr lang="en-US" dirty="0" err="1" smtClean="0">
                <a:solidFill>
                  <a:srgbClr val="00B0F0"/>
                </a:solidFill>
              </a:rPr>
              <a:t>Subcunjuctival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haemorrhage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Tongue tie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Mastitis </a:t>
            </a:r>
            <a:r>
              <a:rPr lang="en-US" dirty="0" err="1" smtClean="0">
                <a:solidFill>
                  <a:srgbClr val="00B0F0"/>
                </a:solidFill>
              </a:rPr>
              <a:t>neonatorum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</a:t>
            </a:r>
            <a:r>
              <a:rPr lang="en-US" dirty="0" err="1" smtClean="0">
                <a:solidFill>
                  <a:srgbClr val="00B0F0"/>
                </a:solidFill>
              </a:rPr>
              <a:t>Pv</a:t>
            </a:r>
            <a:r>
              <a:rPr lang="en-US" dirty="0" smtClean="0">
                <a:solidFill>
                  <a:srgbClr val="00B0F0"/>
                </a:solidFill>
              </a:rPr>
              <a:t> bleeding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</a:t>
            </a:r>
            <a:r>
              <a:rPr lang="en-US" dirty="0" err="1" smtClean="0">
                <a:solidFill>
                  <a:srgbClr val="00B0F0"/>
                </a:solidFill>
              </a:rPr>
              <a:t>Mucoid</a:t>
            </a:r>
            <a:r>
              <a:rPr lang="en-US" dirty="0" smtClean="0">
                <a:solidFill>
                  <a:srgbClr val="00B0F0"/>
                </a:solidFill>
              </a:rPr>
              <a:t> vaginal </a:t>
            </a:r>
            <a:r>
              <a:rPr lang="en-US" dirty="0" err="1" smtClean="0">
                <a:solidFill>
                  <a:srgbClr val="00B0F0"/>
                </a:solidFill>
              </a:rPr>
              <a:t>dischrge</a:t>
            </a:r>
            <a:r>
              <a:rPr lang="en-US" dirty="0" smtClean="0">
                <a:solidFill>
                  <a:srgbClr val="00B0F0"/>
                </a:solidFill>
              </a:rPr>
              <a:t> … etc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05800" cy="6324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2) PREVIOUS OBSTERICAL HISTORY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- The gravidity – No. of conceptions.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- The parity  - No. of live births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- H/O – Recurrent abortions &amp; still birth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3) MOTHER ILLNESS : -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Maternal systemic diseases : - 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Heart diseases ,Bronchial asthma, Anemia , 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Tuberculosis ,CRF  ….. etc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Endocrine disorders : -   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DM ,</a:t>
            </a:r>
            <a:r>
              <a:rPr lang="en-US" dirty="0" err="1" smtClean="0">
                <a:solidFill>
                  <a:srgbClr val="00B0F0"/>
                </a:solidFill>
              </a:rPr>
              <a:t>Thyrotoxycosis</a:t>
            </a:r>
            <a:r>
              <a:rPr lang="en-US" dirty="0" smtClean="0">
                <a:solidFill>
                  <a:srgbClr val="00B0F0"/>
                </a:solidFill>
              </a:rPr>
              <a:t> , </a:t>
            </a:r>
            <a:r>
              <a:rPr lang="en-US" dirty="0" err="1" smtClean="0">
                <a:solidFill>
                  <a:srgbClr val="00B0F0"/>
                </a:solidFill>
              </a:rPr>
              <a:t>Myxoedema</a:t>
            </a:r>
            <a:r>
              <a:rPr lang="en-US" dirty="0" smtClean="0">
                <a:solidFill>
                  <a:srgbClr val="00B0F0"/>
                </a:solidFill>
              </a:rPr>
              <a:t> ..etc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SLE – Causes complete heart block 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3352800" cy="3276600"/>
          </a:xfrm>
          <a:prstGeom prst="rect">
            <a:avLst/>
          </a:prstGeom>
          <a:noFill/>
        </p:spPr>
      </p:pic>
      <p:pic>
        <p:nvPicPr>
          <p:cNvPr id="3075" name="Picture 3" descr="I: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429000"/>
            <a:ext cx="38862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EXAMINATION OF HEAD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9248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EXAMINE FOR : - 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-  Caput succedaneum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-  </a:t>
            </a:r>
            <a:r>
              <a:rPr lang="en-US" dirty="0" err="1" smtClean="0">
                <a:solidFill>
                  <a:srgbClr val="00B0F0"/>
                </a:solidFill>
              </a:rPr>
              <a:t>Cephalohematoma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- </a:t>
            </a:r>
            <a:r>
              <a:rPr lang="en-US" dirty="0" err="1" smtClean="0">
                <a:solidFill>
                  <a:srgbClr val="00B0F0"/>
                </a:solidFill>
              </a:rPr>
              <a:t>Forcep</a:t>
            </a:r>
            <a:r>
              <a:rPr lang="en-US" dirty="0" smtClean="0">
                <a:solidFill>
                  <a:srgbClr val="00B0F0"/>
                </a:solidFill>
              </a:rPr>
              <a:t> marks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- Cranial sutures.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- Anterior fontanels – 2-3 cm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- Posterior fontanels  - 1 cm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CRANIOTABES : -  Causes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- Prematurity, Congenital rickets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,</a:t>
            </a:r>
            <a:r>
              <a:rPr lang="en-US" dirty="0" err="1" smtClean="0">
                <a:solidFill>
                  <a:srgbClr val="00B0F0"/>
                </a:solidFill>
              </a:rPr>
              <a:t>Osteogenesis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imperfecta</a:t>
            </a:r>
            <a:r>
              <a:rPr lang="en-US" dirty="0" smtClean="0">
                <a:solidFill>
                  <a:srgbClr val="00B0F0"/>
                </a:solidFill>
              </a:rPr>
              <a:t> ,Congenital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syphilis   …etc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:\download5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62000"/>
            <a:ext cx="632460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1534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 EXAMINATION OF FACE :-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- </a:t>
            </a:r>
            <a:r>
              <a:rPr lang="en-US" dirty="0" err="1" smtClean="0">
                <a:solidFill>
                  <a:srgbClr val="0070C0"/>
                </a:solidFill>
              </a:rPr>
              <a:t>Milia</a:t>
            </a:r>
            <a:r>
              <a:rPr lang="en-US" dirty="0" smtClean="0">
                <a:solidFill>
                  <a:srgbClr val="0070C0"/>
                </a:solidFill>
              </a:rPr>
              <a:t> ,acne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- Abnormal </a:t>
            </a:r>
            <a:r>
              <a:rPr lang="en-US" dirty="0" err="1" smtClean="0">
                <a:solidFill>
                  <a:srgbClr val="0070C0"/>
                </a:solidFill>
              </a:rPr>
              <a:t>facies</a:t>
            </a:r>
            <a:r>
              <a:rPr lang="en-US" dirty="0" smtClean="0">
                <a:solidFill>
                  <a:srgbClr val="0070C0"/>
                </a:solidFill>
              </a:rPr>
              <a:t> ,size ,shape ,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- Position of the ears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- Distance between two eyes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- Nasal bridge , its shape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- Hairy </a:t>
            </a:r>
            <a:r>
              <a:rPr lang="en-US" dirty="0" err="1" smtClean="0">
                <a:solidFill>
                  <a:srgbClr val="0070C0"/>
                </a:solidFill>
              </a:rPr>
              <a:t>pina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smtClean="0">
                <a:solidFill>
                  <a:srgbClr val="0070C0"/>
                </a:solidFill>
              </a:rPr>
              <a:t>in DM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EXAMINATION OF EYES : -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-</a:t>
            </a:r>
            <a:r>
              <a:rPr lang="en-US" dirty="0" err="1" smtClean="0">
                <a:solidFill>
                  <a:srgbClr val="0070C0"/>
                </a:solidFill>
              </a:rPr>
              <a:t>Subcunjuctival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haemorrhage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- Watering of eyes 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:\download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4343400" cy="3962400"/>
          </a:xfrm>
          <a:prstGeom prst="rect">
            <a:avLst/>
          </a:prstGeom>
          <a:noFill/>
        </p:spPr>
      </p:pic>
      <p:pic>
        <p:nvPicPr>
          <p:cNvPr id="6147" name="Picture 3" descr="I:\shyam c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895600"/>
            <a:ext cx="35814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153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EXAMINATION OF SKIN : -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- </a:t>
            </a:r>
            <a:r>
              <a:rPr lang="en-US" dirty="0" err="1" smtClean="0">
                <a:solidFill>
                  <a:srgbClr val="00B0F0"/>
                </a:solidFill>
              </a:rPr>
              <a:t>Jundice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cynosis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petechiae</a:t>
            </a:r>
            <a:r>
              <a:rPr lang="en-US" dirty="0" smtClean="0">
                <a:solidFill>
                  <a:srgbClr val="00B0F0"/>
                </a:solidFill>
              </a:rPr>
              <a:t> ,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</a:t>
            </a:r>
            <a:r>
              <a:rPr lang="en-US" dirty="0" err="1" smtClean="0">
                <a:solidFill>
                  <a:srgbClr val="00B0F0"/>
                </a:solidFill>
              </a:rPr>
              <a:t>erythema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>
                <a:solidFill>
                  <a:srgbClr val="00B0F0"/>
                </a:solidFill>
              </a:rPr>
              <a:t>neonatorum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EXAMINATION OF SPINE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- </a:t>
            </a:r>
            <a:r>
              <a:rPr lang="en-US" dirty="0" err="1" smtClean="0">
                <a:solidFill>
                  <a:srgbClr val="00B0F0"/>
                </a:solidFill>
              </a:rPr>
              <a:t>Spina</a:t>
            </a:r>
            <a:r>
              <a:rPr lang="en-US" dirty="0" smtClean="0">
                <a:solidFill>
                  <a:srgbClr val="00B0F0"/>
                </a:solidFill>
              </a:rPr>
              <a:t> bifida , </a:t>
            </a:r>
            <a:r>
              <a:rPr lang="en-US" dirty="0" err="1" smtClean="0">
                <a:solidFill>
                  <a:srgbClr val="00B0F0"/>
                </a:solidFill>
              </a:rPr>
              <a:t>meningocele</a:t>
            </a:r>
            <a:r>
              <a:rPr lang="en-US" dirty="0" smtClean="0">
                <a:solidFill>
                  <a:srgbClr val="00B0F0"/>
                </a:solidFill>
              </a:rPr>
              <a:t> ,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- </a:t>
            </a:r>
            <a:r>
              <a:rPr lang="en-US" dirty="0" err="1" smtClean="0">
                <a:solidFill>
                  <a:srgbClr val="00B0F0"/>
                </a:solidFill>
              </a:rPr>
              <a:t>meningomyelocele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EXAMINATION OF EXTREMITIES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- Examine for </a:t>
            </a:r>
            <a:r>
              <a:rPr lang="en-US" dirty="0" err="1" smtClean="0">
                <a:solidFill>
                  <a:srgbClr val="00B0F0"/>
                </a:solidFill>
              </a:rPr>
              <a:t>talipus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equinovarus</a:t>
            </a:r>
            <a:r>
              <a:rPr lang="en-US" dirty="0" smtClean="0">
                <a:solidFill>
                  <a:srgbClr val="00B0F0"/>
                </a:solidFill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- look for </a:t>
            </a:r>
            <a:r>
              <a:rPr lang="en-US" dirty="0" err="1" smtClean="0">
                <a:solidFill>
                  <a:srgbClr val="00B0F0"/>
                </a:solidFill>
              </a:rPr>
              <a:t>oligodactyly</a:t>
            </a:r>
            <a:r>
              <a:rPr lang="en-US" dirty="0" smtClean="0">
                <a:solidFill>
                  <a:srgbClr val="00B0F0"/>
                </a:solidFill>
              </a:rPr>
              <a:t> ,</a:t>
            </a:r>
            <a:r>
              <a:rPr lang="en-US" dirty="0" err="1" smtClean="0">
                <a:solidFill>
                  <a:srgbClr val="00B0F0"/>
                </a:solidFill>
              </a:rPr>
              <a:t>polydactyly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</a:t>
            </a:r>
            <a:r>
              <a:rPr lang="en-US" dirty="0" err="1" smtClean="0">
                <a:solidFill>
                  <a:srgbClr val="00B0F0"/>
                </a:solidFill>
              </a:rPr>
              <a:t>syndactyly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- bowed legs.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download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533401"/>
            <a:ext cx="4419600" cy="4038600"/>
          </a:xfrm>
          <a:prstGeom prst="rect">
            <a:avLst/>
          </a:prstGeom>
          <a:noFill/>
        </p:spPr>
      </p:pic>
      <p:pic>
        <p:nvPicPr>
          <p:cNvPr id="4098" name="Picture 2" descr="I: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429000"/>
            <a:ext cx="32766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: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3276600" cy="3810000"/>
          </a:xfrm>
          <a:prstGeom prst="rect">
            <a:avLst/>
          </a:prstGeom>
          <a:noFill/>
        </p:spPr>
      </p:pic>
      <p:pic>
        <p:nvPicPr>
          <p:cNvPr id="7171" name="Picture 3" descr="I: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200400"/>
            <a:ext cx="4214812" cy="34289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EXAMINATION OF ABDOMEN &amp; GENITALIA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772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    Umbilical cord dries and falls – 5 – 10 </a:t>
            </a:r>
            <a:r>
              <a:rPr lang="en-US" dirty="0" err="1" smtClean="0">
                <a:solidFill>
                  <a:srgbClr val="00B0F0"/>
                </a:solidFill>
              </a:rPr>
              <a:t>dys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    delayed  - in preterm , local infection &amp;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</a:t>
            </a:r>
            <a:r>
              <a:rPr lang="en-US" dirty="0" err="1" smtClean="0">
                <a:solidFill>
                  <a:srgbClr val="00B0F0"/>
                </a:solidFill>
              </a:rPr>
              <a:t>immuno</a:t>
            </a:r>
            <a:r>
              <a:rPr lang="en-US" dirty="0" smtClean="0">
                <a:solidFill>
                  <a:srgbClr val="00B0F0"/>
                </a:solidFill>
              </a:rPr>
              <a:t> – deficiency disorder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discharge : - watery or purulent 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Umbilical </a:t>
            </a:r>
            <a:r>
              <a:rPr lang="en-US" dirty="0" err="1" smtClean="0">
                <a:solidFill>
                  <a:srgbClr val="00B050"/>
                </a:solidFill>
              </a:rPr>
              <a:t>granuloma</a:t>
            </a:r>
            <a:r>
              <a:rPr lang="en-US" dirty="0" smtClean="0">
                <a:solidFill>
                  <a:srgbClr val="00B050"/>
                </a:solidFill>
              </a:rPr>
              <a:t> :-  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pale irregular granular tissue 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Umbilical polyp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- </a:t>
            </a:r>
            <a:r>
              <a:rPr lang="en-US" dirty="0" err="1" smtClean="0">
                <a:solidFill>
                  <a:srgbClr val="00B0F0"/>
                </a:solidFill>
              </a:rPr>
              <a:t>pedunculated</a:t>
            </a:r>
            <a:r>
              <a:rPr lang="en-US" dirty="0" smtClean="0">
                <a:solidFill>
                  <a:srgbClr val="00B0F0"/>
                </a:solidFill>
              </a:rPr>
              <a:t> bright red with central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opening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-watery or fecal discharge due to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communication with </a:t>
            </a:r>
            <a:r>
              <a:rPr lang="en-US" dirty="0" err="1" smtClean="0">
                <a:solidFill>
                  <a:srgbClr val="00B0F0"/>
                </a:solidFill>
              </a:rPr>
              <a:t>urachal</a:t>
            </a:r>
            <a:r>
              <a:rPr lang="en-US" dirty="0" smtClean="0">
                <a:solidFill>
                  <a:srgbClr val="00B0F0"/>
                </a:solidFill>
              </a:rPr>
              <a:t> cyst or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</a:t>
            </a:r>
            <a:r>
              <a:rPr lang="en-US" dirty="0" err="1" smtClean="0">
                <a:solidFill>
                  <a:srgbClr val="00B0F0"/>
                </a:solidFill>
              </a:rPr>
              <a:t>omphalomesentric</a:t>
            </a:r>
            <a:r>
              <a:rPr lang="en-US" dirty="0" smtClean="0">
                <a:solidFill>
                  <a:srgbClr val="00B0F0"/>
                </a:solidFill>
              </a:rPr>
              <a:t> duct.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848600" cy="58674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  Inguinal hernia : -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>
                <a:solidFill>
                  <a:srgbClr val="00B0F0"/>
                </a:solidFill>
              </a:rPr>
              <a:t>Hydrocele</a:t>
            </a:r>
            <a:r>
              <a:rPr lang="en-US" dirty="0" smtClean="0">
                <a:solidFill>
                  <a:srgbClr val="00B0F0"/>
                </a:solidFill>
              </a:rPr>
              <a:t> : -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>
                <a:solidFill>
                  <a:srgbClr val="00B0F0"/>
                </a:solidFill>
              </a:rPr>
              <a:t>hypospadias</a:t>
            </a:r>
            <a:r>
              <a:rPr lang="en-US" dirty="0" smtClean="0">
                <a:solidFill>
                  <a:srgbClr val="00B0F0"/>
                </a:solidFill>
              </a:rPr>
              <a:t> ,</a:t>
            </a:r>
            <a:r>
              <a:rPr lang="en-US" dirty="0" err="1" smtClean="0">
                <a:solidFill>
                  <a:srgbClr val="00B0F0"/>
                </a:solidFill>
              </a:rPr>
              <a:t>epispadias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Congenital adrenal hyperplasia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obstructive </a:t>
            </a:r>
            <a:r>
              <a:rPr lang="en-US" dirty="0" err="1" smtClean="0">
                <a:solidFill>
                  <a:srgbClr val="00B0F0"/>
                </a:solidFill>
              </a:rPr>
              <a:t>uropathy</a:t>
            </a:r>
            <a:r>
              <a:rPr lang="en-US" dirty="0" smtClean="0">
                <a:solidFill>
                  <a:srgbClr val="00B0F0"/>
                </a:solidFill>
              </a:rPr>
              <a:t> 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MISCELENIOUS : 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1 ) Nutrition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2) Blood group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3) </a:t>
            </a:r>
            <a:r>
              <a:rPr lang="en-US" dirty="0" err="1" smtClean="0">
                <a:solidFill>
                  <a:srgbClr val="00B0F0"/>
                </a:solidFill>
              </a:rPr>
              <a:t>Rh</a:t>
            </a:r>
            <a:r>
              <a:rPr lang="en-US" dirty="0" smtClean="0">
                <a:solidFill>
                  <a:srgbClr val="00B0F0"/>
                </a:solidFill>
              </a:rPr>
              <a:t> factor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4) </a:t>
            </a:r>
            <a:r>
              <a:rPr lang="en-US" dirty="0" err="1" smtClean="0">
                <a:solidFill>
                  <a:srgbClr val="00B0F0"/>
                </a:solidFill>
              </a:rPr>
              <a:t>Vactination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4 )ANTI NATAL HISTORY : -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H/O  Drug ingestion during first trimester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H/O  Maternal illness like torch infection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H/O  PIH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H/O  PV Bleeding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H/O </a:t>
            </a:r>
            <a:r>
              <a:rPr lang="en-US" dirty="0" err="1" smtClean="0">
                <a:solidFill>
                  <a:srgbClr val="00B0F0"/>
                </a:solidFill>
              </a:rPr>
              <a:t>Oligohydromnios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H/O </a:t>
            </a:r>
            <a:r>
              <a:rPr lang="en-US" dirty="0" err="1" smtClean="0">
                <a:solidFill>
                  <a:srgbClr val="00B0F0"/>
                </a:solidFill>
              </a:rPr>
              <a:t>Polyhydromnios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 H/O MSL…….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838200"/>
            <a:ext cx="51054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SPECIAL SENSES : -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dirty="0" smtClean="0">
                <a:solidFill>
                  <a:srgbClr val="00B050"/>
                </a:solidFill>
              </a:rPr>
              <a:t>VISION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Visual </a:t>
            </a:r>
            <a:r>
              <a:rPr lang="en-US" dirty="0" err="1" smtClean="0">
                <a:solidFill>
                  <a:srgbClr val="00B0F0"/>
                </a:solidFill>
              </a:rPr>
              <a:t>aquity</a:t>
            </a:r>
            <a:r>
              <a:rPr lang="en-US" dirty="0" smtClean="0">
                <a:solidFill>
                  <a:srgbClr val="00B0F0"/>
                </a:solidFill>
              </a:rPr>
              <a:t> – 6 / 45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Test by  - blinking of eyes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32 weeks  - head terns.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dirty="0" smtClean="0">
                <a:solidFill>
                  <a:srgbClr val="00B050"/>
                </a:solidFill>
              </a:rPr>
              <a:t>HEARING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Sound stimulus of bell.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Response  - blinking of eyes ,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           - sudden change in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             activity, HR ,RR…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EXAMINATION OF MOTOR FUNCTIONS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 Spontaneous movements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-watch &amp; observe range and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symmetry of movements.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- jitteriness , blinking , staring ,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sucking or chewing 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Muscle tone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- Term baby – hypertonic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- Preterm baby - hypotonic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Tendon jerk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- variable &amp; brisk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- Ankle </a:t>
            </a:r>
            <a:r>
              <a:rPr lang="en-US" dirty="0" err="1" smtClean="0">
                <a:solidFill>
                  <a:srgbClr val="00B0F0"/>
                </a:solidFill>
              </a:rPr>
              <a:t>clonus</a:t>
            </a:r>
            <a:r>
              <a:rPr lang="en-US" dirty="0" smtClean="0">
                <a:solidFill>
                  <a:srgbClr val="00B0F0"/>
                </a:solidFill>
              </a:rPr>
              <a:t> – 8 jerks normal. 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PRIMITIVE REFLEXES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924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1) Moro’s reflex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- Appears at – 30 weeks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- fully developed – 38 weeks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RESPONSE : -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- Depressed or absent – cerebral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depression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- Exaggerated – cerebral irritability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- Asymmetric    - brachial palsy ,fracture of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clavicle or </a:t>
            </a:r>
            <a:r>
              <a:rPr lang="en-US" dirty="0" err="1" smtClean="0">
                <a:solidFill>
                  <a:srgbClr val="00B0F0"/>
                </a:solidFill>
              </a:rPr>
              <a:t>humures</a:t>
            </a:r>
            <a:r>
              <a:rPr lang="en-US" dirty="0" smtClean="0">
                <a:solidFill>
                  <a:srgbClr val="00B0F0"/>
                </a:solidFill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- </a:t>
            </a:r>
            <a:r>
              <a:rPr lang="en-US" dirty="0" err="1" smtClean="0">
                <a:solidFill>
                  <a:srgbClr val="00B0F0"/>
                </a:solidFill>
              </a:rPr>
              <a:t>Kernicterus</a:t>
            </a:r>
            <a:r>
              <a:rPr lang="en-US" dirty="0" smtClean="0">
                <a:solidFill>
                  <a:srgbClr val="00B0F0"/>
                </a:solidFill>
              </a:rPr>
              <a:t> – sun setting sign 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2) Palmer &amp; plantar grasp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- finger is placed at palmer surface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,grasps or flexion of digits 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download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295400"/>
            <a:ext cx="56388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077200" cy="6096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3) </a:t>
            </a:r>
            <a:r>
              <a:rPr lang="en-US" dirty="0" err="1" smtClean="0">
                <a:solidFill>
                  <a:srgbClr val="00B050"/>
                </a:solidFill>
              </a:rPr>
              <a:t>Glabellar</a:t>
            </a:r>
            <a:r>
              <a:rPr lang="en-US" dirty="0" smtClean="0">
                <a:solidFill>
                  <a:srgbClr val="00B050"/>
                </a:solidFill>
              </a:rPr>
              <a:t> tap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- 30 weeks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4) Rooting &amp; sucking reflexes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- at 34 weeks.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5) Tonic neck reflex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- </a:t>
            </a:r>
            <a:r>
              <a:rPr lang="en-US" dirty="0" err="1" smtClean="0">
                <a:solidFill>
                  <a:srgbClr val="00B0F0"/>
                </a:solidFill>
              </a:rPr>
              <a:t>Asymetric</a:t>
            </a:r>
            <a:r>
              <a:rPr lang="en-US" dirty="0" smtClean="0">
                <a:solidFill>
                  <a:srgbClr val="00B0F0"/>
                </a:solidFill>
              </a:rPr>
              <a:t> response – </a:t>
            </a:r>
            <a:r>
              <a:rPr lang="en-US" dirty="0" err="1" smtClean="0">
                <a:solidFill>
                  <a:srgbClr val="00B0F0"/>
                </a:solidFill>
              </a:rPr>
              <a:t>disapears</a:t>
            </a:r>
            <a:r>
              <a:rPr lang="en-US" dirty="0" smtClean="0">
                <a:solidFill>
                  <a:srgbClr val="00B0F0"/>
                </a:solidFill>
              </a:rPr>
              <a:t> after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2 – 3 months.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- constant &amp; </a:t>
            </a:r>
            <a:r>
              <a:rPr lang="en-US" dirty="0" err="1" smtClean="0">
                <a:solidFill>
                  <a:srgbClr val="00B0F0"/>
                </a:solidFill>
              </a:rPr>
              <a:t>persistant</a:t>
            </a:r>
            <a:r>
              <a:rPr lang="en-US" dirty="0" smtClean="0">
                <a:solidFill>
                  <a:srgbClr val="00B0F0"/>
                </a:solidFill>
              </a:rPr>
              <a:t> – signify future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development of cerebral palsy.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0010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b="1" dirty="0" smtClean="0">
                <a:solidFill>
                  <a:srgbClr val="00B050"/>
                </a:solidFill>
                <a:latin typeface="Algerian" pitchFamily="82" charset="0"/>
              </a:rPr>
              <a:t>   THANK YOU</a:t>
            </a:r>
          </a:p>
          <a:p>
            <a:pPr>
              <a:buNone/>
            </a:pPr>
            <a:endParaRPr lang="en-US" sz="8800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pic>
        <p:nvPicPr>
          <p:cNvPr id="4" name="Picture 3" descr="Jellyf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600"/>
            <a:ext cx="91440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153400" cy="632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5) PERINATAL  HISTORY :-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PROM - &gt; 24 hrs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Prolonged </a:t>
            </a:r>
            <a:r>
              <a:rPr lang="en-US" dirty="0" err="1" smtClean="0">
                <a:solidFill>
                  <a:srgbClr val="00B0F0"/>
                </a:solidFill>
              </a:rPr>
              <a:t>labour</a:t>
            </a:r>
            <a:r>
              <a:rPr lang="en-US" dirty="0" smtClean="0">
                <a:solidFill>
                  <a:srgbClr val="00B0F0"/>
                </a:solidFill>
              </a:rPr>
              <a:t> -1</a:t>
            </a:r>
            <a:r>
              <a:rPr lang="en-US" baseline="30000" dirty="0" smtClean="0">
                <a:solidFill>
                  <a:srgbClr val="00B0F0"/>
                </a:solidFill>
              </a:rPr>
              <a:t>st</a:t>
            </a:r>
            <a:r>
              <a:rPr lang="en-US" dirty="0" smtClean="0">
                <a:solidFill>
                  <a:srgbClr val="00B0F0"/>
                </a:solidFill>
              </a:rPr>
              <a:t>  stage &gt; 18 hrs ,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                         2</a:t>
            </a:r>
            <a:r>
              <a:rPr lang="en-US" baseline="30000" dirty="0" smtClean="0">
                <a:solidFill>
                  <a:srgbClr val="00B0F0"/>
                </a:solidFill>
              </a:rPr>
              <a:t>nd</a:t>
            </a:r>
            <a:r>
              <a:rPr lang="en-US" dirty="0" smtClean="0">
                <a:solidFill>
                  <a:srgbClr val="00B0F0"/>
                </a:solidFill>
              </a:rPr>
              <a:t> stage &gt; 6 hrs 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Obstructed </a:t>
            </a:r>
            <a:r>
              <a:rPr lang="en-US" dirty="0" err="1" smtClean="0">
                <a:solidFill>
                  <a:srgbClr val="00B0F0"/>
                </a:solidFill>
              </a:rPr>
              <a:t>labour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      More P/V examination - &gt; 3  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6)POST NATAL HISTORY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Neonatal history :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 H/O Hypoxia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 H/O Birth asphyxia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-CRY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-APGAR SCORE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-Vitals at birth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 First urine time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- First stool time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H/O Jaundice, convulsions, feeding   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difficulties, sepsis ….etc  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H/O PRESENT ILLNESS : -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-Complaints in detail in chronological order.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- Duration 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-Common neonatal conditions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IN TERM BABY – RDS , HDN,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Septicemia, Congenital malformations.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IN PRETERM BABY : - HMD , PDA ,NEC,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IVH, </a:t>
            </a:r>
            <a:r>
              <a:rPr lang="en-US" dirty="0" err="1" smtClean="0">
                <a:solidFill>
                  <a:srgbClr val="00B0F0"/>
                </a:solidFill>
              </a:rPr>
              <a:t>Mtabolic</a:t>
            </a:r>
            <a:r>
              <a:rPr lang="en-US" dirty="0" smtClean="0">
                <a:solidFill>
                  <a:srgbClr val="00B0F0"/>
                </a:solidFill>
              </a:rPr>
              <a:t> disorders ,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         Retinopathy of prematurity.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PHYSICAL EXAMINATIONS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00B0F0"/>
                </a:solidFill>
              </a:rPr>
              <a:t>Conducted in warm &amp; comfortable room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Baby completely undressed &amp; placed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on flat surface.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Good light source should be available.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Examiners hand should be sterilized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,clean &amp; warm 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19200"/>
            <a:ext cx="495300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787</TotalTime>
  <Words>2003</Words>
  <Application>Microsoft Office PowerPoint</Application>
  <PresentationFormat>On-screen Show (4:3)</PresentationFormat>
  <Paragraphs>472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Technic</vt:lpstr>
      <vt:lpstr> dr kiran nandeshwar</vt:lpstr>
      <vt:lpstr>HISTORY : - (Regarding to the                    examination of a newborn )</vt:lpstr>
      <vt:lpstr>PowerPoint Presentation</vt:lpstr>
      <vt:lpstr>.</vt:lpstr>
      <vt:lpstr>PowerPoint Presentation</vt:lpstr>
      <vt:lpstr>6)POST NATAL HISTORY</vt:lpstr>
      <vt:lpstr>PowerPoint Presentation</vt:lpstr>
      <vt:lpstr>PHYSICAL EXAMINATIONS</vt:lpstr>
      <vt:lpstr>PowerPoint Presentation</vt:lpstr>
      <vt:lpstr>PowerPoint Presentation</vt:lpstr>
      <vt:lpstr>1) EXAMINATION AT BIRTH </vt:lpstr>
      <vt:lpstr>A) APGAR SCORING SYSTEM</vt:lpstr>
      <vt:lpstr>PowerPoint Presentation</vt:lpstr>
      <vt:lpstr>B) SCREENING OF CONGENITAL        ANOMALIES</vt:lpstr>
      <vt:lpstr>s</vt:lpstr>
      <vt:lpstr>PowerPoint Presentation</vt:lpstr>
      <vt:lpstr>PowerPoint Presentation</vt:lpstr>
      <vt:lpstr>PowerPoint Presentation</vt:lpstr>
      <vt:lpstr>SYSTEMIC EXAMINATIONS </vt:lpstr>
      <vt:lpstr>FIRST DAY EXAMINATION </vt:lpstr>
      <vt:lpstr>PowerPoint Presentation</vt:lpstr>
      <vt:lpstr>PowerPoint Presentation</vt:lpstr>
      <vt:lpstr>PowerPoint Presentation</vt:lpstr>
      <vt:lpstr>GESTATIONAL ASSESSMENT</vt:lpstr>
      <vt:lpstr>PowerPoint Presentation</vt:lpstr>
      <vt:lpstr>PRECISE ESTIMATION OF GESTATIONAL AGE</vt:lpstr>
      <vt:lpstr>PowerPoint Presentation</vt:lpstr>
      <vt:lpstr>Relationship between total score &amp; gestational age </vt:lpstr>
      <vt:lpstr>MINOR DEVELOPMENTAL PECULIARITIES</vt:lpstr>
      <vt:lpstr>PowerPoint Presentation</vt:lpstr>
      <vt:lpstr>EXAMINATION OF HEAD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EXAMINATION OF ABDOMEN &amp; GENITALIA</vt:lpstr>
      <vt:lpstr>PowerPoint Presentation</vt:lpstr>
      <vt:lpstr>PowerPoint Presentation</vt:lpstr>
      <vt:lpstr>SPECIAL SENSES : -</vt:lpstr>
      <vt:lpstr>EXAMINATION OF MOTOR FUNCTIONS</vt:lpstr>
      <vt:lpstr>PRIMITIVE REFLEXES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 DR.S.U.CHAVAN (PG FINAL YEAR)                                                             Date  4.12.2014</dc:title>
  <dc:creator>admin</dc:creator>
  <cp:lastModifiedBy>user</cp:lastModifiedBy>
  <cp:revision>97</cp:revision>
  <dcterms:created xsi:type="dcterms:W3CDTF">2014-12-03T05:38:18Z</dcterms:created>
  <dcterms:modified xsi:type="dcterms:W3CDTF">2023-03-10T04:33:31Z</dcterms:modified>
</cp:coreProperties>
</file>