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 id="261" r:id="rId6"/>
    <p:sldId id="262" r:id="rId7"/>
    <p:sldId id="263" r:id="rId8"/>
    <p:sldId id="264" r:id="rId9"/>
    <p:sldId id="265" r:id="rId10"/>
    <p:sldId id="266" r:id="rId11"/>
    <p:sldId id="267" r:id="rId12"/>
    <p:sldId id="269" r:id="rId13"/>
    <p:sldId id="272" r:id="rId14"/>
    <p:sldId id="273"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959CB8-4260-4FBD-A5FA-0F68FE59B251}" type="datetimeFigureOut">
              <a:rPr lang="en-US" smtClean="0"/>
              <a:pPr/>
              <a:t>06/06/2021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8BC9C-9DE9-4AE5-A19E-0D1AEA1191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959CB8-4260-4FBD-A5FA-0F68FE59B251}" type="datetimeFigureOut">
              <a:rPr lang="en-US" smtClean="0"/>
              <a:pPr/>
              <a:t>06/06/2021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8BC9C-9DE9-4AE5-A19E-0D1AEA1191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959CB8-4260-4FBD-A5FA-0F68FE59B251}" type="datetimeFigureOut">
              <a:rPr lang="en-US" smtClean="0"/>
              <a:pPr/>
              <a:t>06/06/2021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8BC9C-9DE9-4AE5-A19E-0D1AEA1191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959CB8-4260-4FBD-A5FA-0F68FE59B251}" type="datetimeFigureOut">
              <a:rPr lang="en-US" smtClean="0"/>
              <a:pPr/>
              <a:t>06/06/2021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8BC9C-9DE9-4AE5-A19E-0D1AEA1191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959CB8-4260-4FBD-A5FA-0F68FE59B251}" type="datetimeFigureOut">
              <a:rPr lang="en-US" smtClean="0"/>
              <a:pPr/>
              <a:t>06/06/2021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8BC9C-9DE9-4AE5-A19E-0D1AEA1191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959CB8-4260-4FBD-A5FA-0F68FE59B251}" type="datetimeFigureOut">
              <a:rPr lang="en-US" smtClean="0"/>
              <a:pPr/>
              <a:t>06/06/2021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8BC9C-9DE9-4AE5-A19E-0D1AEA1191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959CB8-4260-4FBD-A5FA-0F68FE59B251}" type="datetimeFigureOut">
              <a:rPr lang="en-US" smtClean="0"/>
              <a:pPr/>
              <a:t>06/06/2021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78BC9C-9DE9-4AE5-A19E-0D1AEA1191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959CB8-4260-4FBD-A5FA-0F68FE59B251}" type="datetimeFigureOut">
              <a:rPr lang="en-US" smtClean="0"/>
              <a:pPr/>
              <a:t>06/06/2021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78BC9C-9DE9-4AE5-A19E-0D1AEA1191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959CB8-4260-4FBD-A5FA-0F68FE59B251}" type="datetimeFigureOut">
              <a:rPr lang="en-US" smtClean="0"/>
              <a:pPr/>
              <a:t>06/06/2021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78BC9C-9DE9-4AE5-A19E-0D1AEA1191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959CB8-4260-4FBD-A5FA-0F68FE59B251}" type="datetimeFigureOut">
              <a:rPr lang="en-US" smtClean="0"/>
              <a:pPr/>
              <a:t>06/06/2021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8BC9C-9DE9-4AE5-A19E-0D1AEA1191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959CB8-4260-4FBD-A5FA-0F68FE59B251}" type="datetimeFigureOut">
              <a:rPr lang="en-US" smtClean="0"/>
              <a:pPr/>
              <a:t>06/06/2021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8BC9C-9DE9-4AE5-A19E-0D1AEA1191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959CB8-4260-4FBD-A5FA-0F68FE59B251}" type="datetimeFigureOut">
              <a:rPr lang="en-US" smtClean="0"/>
              <a:pPr/>
              <a:t>06/06/2021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78BC9C-9DE9-4AE5-A19E-0D1AEA1191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7772400" cy="1470025"/>
          </a:xfrm>
        </p:spPr>
        <p:txBody>
          <a:bodyPr/>
          <a:lstStyle/>
          <a:p>
            <a:r>
              <a:rPr lang="en-US" b="1" spc="300" dirty="0">
                <a:effectLst>
                  <a:outerShdw blurRad="38100" dist="38100" dir="2700000" algn="tl">
                    <a:srgbClr val="000000">
                      <a:alpha val="43137"/>
                    </a:srgbClr>
                  </a:outerShdw>
                </a:effectLst>
              </a:rPr>
              <a:t>Auto Immune Disease</a:t>
            </a:r>
            <a:endParaRPr lang="en-US" spc="3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432560" y="4114800"/>
            <a:ext cx="7406640" cy="1752600"/>
          </a:xfrm>
        </p:spPr>
        <p:txBody>
          <a:bodyPr>
            <a:normAutofit/>
          </a:bodyPr>
          <a:lstStyle/>
          <a:p>
            <a:pPr algn="r"/>
            <a:r>
              <a:rPr lang="en-US" sz="2000" b="1" dirty="0" smtClean="0">
                <a:solidFill>
                  <a:schemeClr val="tx2">
                    <a:lumMod val="75000"/>
                  </a:schemeClr>
                </a:solidFill>
                <a:latin typeface="Times New Roman" pitchFamily="18" charset="0"/>
                <a:cs typeface="Times New Roman" pitchFamily="18" charset="0"/>
              </a:rPr>
              <a:t>DR SANDESH .P. GOJE</a:t>
            </a:r>
          </a:p>
          <a:p>
            <a:pPr algn="r"/>
            <a:r>
              <a:rPr lang="en-US" sz="2000" b="1" dirty="0" smtClean="0">
                <a:solidFill>
                  <a:schemeClr val="tx2">
                    <a:lumMod val="60000"/>
                    <a:lumOff val="40000"/>
                  </a:schemeClr>
                </a:solidFill>
                <a:latin typeface="Times New Roman" pitchFamily="18" charset="0"/>
                <a:cs typeface="Times New Roman" pitchFamily="18" charset="0"/>
              </a:rPr>
              <a:t>ASSISTANT  PROF ( KAYACHIKITSA ) </a:t>
            </a:r>
          </a:p>
          <a:p>
            <a:pPr algn="r"/>
            <a:r>
              <a:rPr lang="en-US" sz="2000" b="1" dirty="0" smtClean="0">
                <a:solidFill>
                  <a:schemeClr val="tx2">
                    <a:lumMod val="60000"/>
                    <a:lumOff val="40000"/>
                  </a:schemeClr>
                </a:solidFill>
                <a:latin typeface="Times New Roman" pitchFamily="18" charset="0"/>
                <a:cs typeface="Times New Roman" pitchFamily="18" charset="0"/>
              </a:rPr>
              <a:t>SVAMC&amp;H , CHANDRAPUR</a:t>
            </a:r>
            <a:r>
              <a:rPr lang="en-US" sz="2000" b="1" dirty="0" smtClean="0">
                <a:latin typeface="Times New Roman" pitchFamily="18" charset="0"/>
                <a:cs typeface="Times New Roman" pitchFamily="18" charset="0"/>
              </a:rPr>
              <a:t>.</a:t>
            </a:r>
          </a:p>
          <a:p>
            <a:endParaRPr lang="en-US"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b="1" dirty="0" smtClean="0"/>
              <a:t>Immune Deficiency </a:t>
            </a:r>
            <a:endParaRPr lang="en-US" dirty="0"/>
          </a:p>
        </p:txBody>
      </p:sp>
      <p:sp>
        <p:nvSpPr>
          <p:cNvPr id="3" name="Content Placeholder 2"/>
          <p:cNvSpPr>
            <a:spLocks noGrp="1"/>
          </p:cNvSpPr>
          <p:nvPr>
            <p:ph idx="1"/>
          </p:nvPr>
        </p:nvSpPr>
        <p:spPr>
          <a:xfrm>
            <a:off x="304800" y="1219200"/>
            <a:ext cx="8610600" cy="5410200"/>
          </a:xfrm>
        </p:spPr>
        <p:txBody>
          <a:bodyPr>
            <a:normAutofit/>
          </a:bodyPr>
          <a:lstStyle/>
          <a:p>
            <a:pPr lvl="0"/>
            <a:r>
              <a:rPr lang="en-US" dirty="0" smtClean="0"/>
              <a:t>Primary </a:t>
            </a:r>
            <a:endParaRPr lang="en-US" dirty="0"/>
          </a:p>
          <a:p>
            <a:pPr lvl="1"/>
            <a:r>
              <a:rPr lang="en-US" dirty="0" err="1"/>
              <a:t>Humoral</a:t>
            </a:r>
            <a:r>
              <a:rPr lang="en-US" dirty="0"/>
              <a:t> immune deficiency </a:t>
            </a:r>
          </a:p>
          <a:p>
            <a:pPr lvl="1"/>
            <a:r>
              <a:rPr lang="en-US" dirty="0"/>
              <a:t>T Cell </a:t>
            </a:r>
          </a:p>
          <a:p>
            <a:pPr lvl="0"/>
            <a:r>
              <a:rPr lang="en-US" dirty="0"/>
              <a:t> Secondary </a:t>
            </a:r>
          </a:p>
          <a:p>
            <a:pPr lvl="1"/>
            <a:r>
              <a:rPr lang="en-US" dirty="0"/>
              <a:t>Poor nutrition </a:t>
            </a:r>
          </a:p>
          <a:p>
            <a:pPr lvl="1"/>
            <a:r>
              <a:rPr lang="en-US" dirty="0"/>
              <a:t>Old age </a:t>
            </a:r>
          </a:p>
          <a:p>
            <a:pPr lvl="1"/>
            <a:r>
              <a:rPr lang="en-US" dirty="0"/>
              <a:t>Postoperative states</a:t>
            </a:r>
          </a:p>
          <a:p>
            <a:pPr lvl="1"/>
            <a:r>
              <a:rPr lang="en-US" dirty="0"/>
              <a:t>Cancer chemotherapy </a:t>
            </a:r>
          </a:p>
          <a:p>
            <a:pPr lvl="1"/>
            <a:r>
              <a:rPr lang="en-US" dirty="0"/>
              <a:t>Immunosuppressive drugs</a:t>
            </a:r>
          </a:p>
          <a:p>
            <a:pPr lvl="1"/>
            <a:r>
              <a:rPr lang="en-US" dirty="0"/>
              <a:t>Disease like AIDS</a:t>
            </a:r>
          </a:p>
          <a:p>
            <a:pPr>
              <a:buNone/>
            </a:pP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a:t>Autoimmunity </a:t>
            </a:r>
            <a:endParaRPr lang="en-US" dirty="0"/>
          </a:p>
          <a:p>
            <a:pPr lvl="0"/>
            <a:r>
              <a:rPr lang="en-US" dirty="0"/>
              <a:t>Misdirected to self organ system</a:t>
            </a:r>
          </a:p>
          <a:p>
            <a:pPr>
              <a:buNone/>
            </a:pPr>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Various causes of AID </a:t>
            </a:r>
            <a:endParaRPr lang="en-US" b="1" dirty="0"/>
          </a:p>
        </p:txBody>
      </p:sp>
      <p:sp>
        <p:nvSpPr>
          <p:cNvPr id="3" name="Content Placeholder 2"/>
          <p:cNvSpPr>
            <a:spLocks noGrp="1"/>
          </p:cNvSpPr>
          <p:nvPr>
            <p:ph idx="1"/>
          </p:nvPr>
        </p:nvSpPr>
        <p:spPr>
          <a:xfrm>
            <a:off x="304800" y="1600200"/>
            <a:ext cx="8382000" cy="4953000"/>
          </a:xfrm>
        </p:spPr>
        <p:txBody>
          <a:bodyPr>
            <a:normAutofit/>
          </a:bodyPr>
          <a:lstStyle/>
          <a:p>
            <a:pPr lvl="0"/>
            <a:r>
              <a:rPr lang="en-US" dirty="0" smtClean="0"/>
              <a:t>Unknown </a:t>
            </a:r>
            <a:r>
              <a:rPr lang="en-US" dirty="0"/>
              <a:t>etiology</a:t>
            </a:r>
          </a:p>
          <a:p>
            <a:pPr lvl="0"/>
            <a:r>
              <a:rPr lang="en-US" dirty="0"/>
              <a:t>Genetic </a:t>
            </a:r>
            <a:r>
              <a:rPr lang="en-US" dirty="0" smtClean="0"/>
              <a:t>predominance </a:t>
            </a:r>
            <a:endParaRPr lang="en-US" dirty="0"/>
          </a:p>
          <a:p>
            <a:pPr lvl="0"/>
            <a:r>
              <a:rPr lang="en-US" dirty="0"/>
              <a:t>Immune compromised status</a:t>
            </a:r>
          </a:p>
          <a:p>
            <a:pPr lvl="0"/>
            <a:r>
              <a:rPr lang="en-US" dirty="0"/>
              <a:t>Various immunodeficiency disease</a:t>
            </a:r>
          </a:p>
          <a:p>
            <a:pPr lvl="0"/>
            <a:r>
              <a:rPr lang="en-US" dirty="0" err="1"/>
              <a:t>Eg</a:t>
            </a:r>
            <a:r>
              <a:rPr lang="en-US" dirty="0"/>
              <a:t>. HIV, cancer, hepatitis, diabetes, hypothyroidism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Investigation </a:t>
            </a:r>
            <a:endParaRPr lang="en-US" dirty="0"/>
          </a:p>
        </p:txBody>
      </p:sp>
      <p:sp>
        <p:nvSpPr>
          <p:cNvPr id="3" name="Content Placeholder 2"/>
          <p:cNvSpPr>
            <a:spLocks noGrp="1"/>
          </p:cNvSpPr>
          <p:nvPr>
            <p:ph idx="1"/>
          </p:nvPr>
        </p:nvSpPr>
        <p:spPr/>
        <p:txBody>
          <a:bodyPr>
            <a:normAutofit/>
          </a:bodyPr>
          <a:lstStyle/>
          <a:p>
            <a:pPr lvl="0"/>
            <a:r>
              <a:rPr lang="en-US" dirty="0" smtClean="0"/>
              <a:t>ANA </a:t>
            </a:r>
            <a:endParaRPr lang="en-US" dirty="0"/>
          </a:p>
          <a:p>
            <a:pPr lvl="0"/>
            <a:r>
              <a:rPr lang="en-US" dirty="0"/>
              <a:t>Routine investigation – urine examination. </a:t>
            </a:r>
          </a:p>
          <a:p>
            <a:pPr lvl="0"/>
            <a:r>
              <a:rPr lang="en-US" dirty="0"/>
              <a:t>Hematological -  CRP, ESR,  CBC</a:t>
            </a:r>
          </a:p>
          <a:p>
            <a:pPr lvl="0"/>
            <a:r>
              <a:rPr lang="en-US" dirty="0"/>
              <a:t>Biochemical tests – LFT, Renal function test, thyroid function test. </a:t>
            </a:r>
          </a:p>
          <a:p>
            <a:pPr lvl="0"/>
            <a:r>
              <a:rPr lang="en-US" dirty="0"/>
              <a:t>USG Abdomen </a:t>
            </a:r>
          </a:p>
          <a:p>
            <a:pPr lvl="0"/>
            <a:r>
              <a:rPr lang="en-US" dirty="0" smtClean="0"/>
              <a:t>CT-Scan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639762"/>
          </a:xfrm>
        </p:spPr>
        <p:txBody>
          <a:bodyPr>
            <a:normAutofit fontScale="90000"/>
          </a:bodyPr>
          <a:lstStyle/>
          <a:p>
            <a:r>
              <a:rPr lang="en-US" dirty="0" smtClean="0"/>
              <a:t>Treatment </a:t>
            </a:r>
            <a:endParaRPr lang="en-US" dirty="0"/>
          </a:p>
        </p:txBody>
      </p:sp>
      <p:sp>
        <p:nvSpPr>
          <p:cNvPr id="3" name="Content Placeholder 2"/>
          <p:cNvSpPr>
            <a:spLocks noGrp="1"/>
          </p:cNvSpPr>
          <p:nvPr>
            <p:ph idx="1"/>
          </p:nvPr>
        </p:nvSpPr>
        <p:spPr>
          <a:xfrm>
            <a:off x="304800" y="762000"/>
            <a:ext cx="8610600" cy="6096000"/>
          </a:xfrm>
        </p:spPr>
        <p:txBody>
          <a:bodyPr>
            <a:normAutofit fontScale="70000" lnSpcReduction="20000"/>
          </a:bodyPr>
          <a:lstStyle/>
          <a:p>
            <a:pPr lvl="0"/>
            <a:r>
              <a:rPr lang="en-US" dirty="0" smtClean="0"/>
              <a:t>(</a:t>
            </a:r>
            <a:r>
              <a:rPr lang="en-US" dirty="0"/>
              <a:t>NSAIDs</a:t>
            </a:r>
            <a:r>
              <a:rPr lang="en-US" dirty="0" smtClean="0"/>
              <a:t>)</a:t>
            </a:r>
            <a:endParaRPr lang="en-US" dirty="0"/>
          </a:p>
          <a:p>
            <a:pPr lvl="0"/>
            <a:r>
              <a:rPr lang="en-US" dirty="0" err="1" smtClean="0"/>
              <a:t>Glucocorticoids</a:t>
            </a:r>
            <a:endParaRPr lang="en-US" dirty="0"/>
          </a:p>
          <a:p>
            <a:pPr lvl="0"/>
            <a:r>
              <a:rPr lang="en-US" dirty="0" smtClean="0"/>
              <a:t>DMARDs</a:t>
            </a:r>
            <a:endParaRPr lang="en-US" dirty="0"/>
          </a:p>
          <a:p>
            <a:pPr lvl="0"/>
            <a:r>
              <a:rPr lang="en-US" dirty="0" smtClean="0"/>
              <a:t>I</a:t>
            </a:r>
            <a:r>
              <a:rPr lang="en-US" dirty="0" smtClean="0"/>
              <a:t>nsulin</a:t>
            </a:r>
            <a:r>
              <a:rPr lang="en-US" dirty="0"/>
              <a:t>, vitamin B12, thyroid hormone, etc</a:t>
            </a:r>
            <a:r>
              <a:rPr lang="en-US" dirty="0" smtClean="0"/>
              <a:t>.</a:t>
            </a:r>
            <a:endParaRPr lang="en-US" dirty="0"/>
          </a:p>
          <a:p>
            <a:pPr lvl="0"/>
            <a:r>
              <a:rPr lang="en-US" dirty="0"/>
              <a:t>Blood </a:t>
            </a:r>
            <a:r>
              <a:rPr lang="en-US" dirty="0" smtClean="0"/>
              <a:t>transfusions</a:t>
            </a:r>
            <a:endParaRPr lang="en-US" dirty="0"/>
          </a:p>
          <a:p>
            <a:pPr lvl="0"/>
            <a:r>
              <a:rPr lang="en-US" dirty="0"/>
              <a:t>Physical </a:t>
            </a:r>
            <a:r>
              <a:rPr lang="en-US" dirty="0" smtClean="0"/>
              <a:t>therapy</a:t>
            </a:r>
            <a:endParaRPr lang="en-US" dirty="0"/>
          </a:p>
          <a:p>
            <a:pPr lvl="0"/>
            <a:r>
              <a:rPr lang="en-US" dirty="0"/>
              <a:t>These methods aim to either block the activation of pathogenic cells in the body, or alter the pathway that suppresses these cells naturally. E.g. </a:t>
            </a:r>
          </a:p>
          <a:p>
            <a:pPr lvl="0"/>
            <a:r>
              <a:rPr lang="en-US" dirty="0"/>
              <a:t>Monoclonal antibodies that can be used to block pro-inflammatory cytokines</a:t>
            </a:r>
          </a:p>
          <a:p>
            <a:pPr lvl="0"/>
            <a:r>
              <a:rPr lang="en-US" dirty="0"/>
              <a:t>Antigen-specific immunotherapy which allows immune cells to specifically target the abnormal cells that cause autoimmune </a:t>
            </a:r>
            <a:r>
              <a:rPr lang="en-US" dirty="0" smtClean="0"/>
              <a:t>disease</a:t>
            </a:r>
            <a:endParaRPr lang="en-US" dirty="0"/>
          </a:p>
          <a:p>
            <a:pPr lvl="0"/>
            <a:r>
              <a:rPr lang="en-US" dirty="0"/>
              <a:t>Co-stimulatory blockade that works to block the pathway that leads to the autoimmune response</a:t>
            </a:r>
          </a:p>
          <a:p>
            <a:pPr lvl="0"/>
            <a:r>
              <a:rPr lang="en-US" dirty="0"/>
              <a:t>Regulatory T cell therapy that utilizes this special type of T cell to suppress the autoimmune response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8000" dirty="0" smtClean="0"/>
              <a:t>Thanks</a:t>
            </a:r>
            <a:endParaRPr lang="en-US" sz="8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762000"/>
          </a:xfrm>
        </p:spPr>
        <p:txBody>
          <a:bodyPr/>
          <a:lstStyle/>
          <a:p>
            <a:r>
              <a:rPr lang="en-US" dirty="0" smtClean="0"/>
              <a:t>Introduction</a:t>
            </a:r>
            <a:endParaRPr lang="en-US" dirty="0"/>
          </a:p>
        </p:txBody>
      </p:sp>
      <p:sp>
        <p:nvSpPr>
          <p:cNvPr id="3" name="Content Placeholder 2"/>
          <p:cNvSpPr>
            <a:spLocks noGrp="1"/>
          </p:cNvSpPr>
          <p:nvPr>
            <p:ph idx="1"/>
          </p:nvPr>
        </p:nvSpPr>
        <p:spPr>
          <a:xfrm>
            <a:off x="304800" y="1143000"/>
            <a:ext cx="8610600" cy="5410200"/>
          </a:xfrm>
        </p:spPr>
        <p:txBody>
          <a:bodyPr>
            <a:normAutofit fontScale="92500" lnSpcReduction="20000"/>
          </a:bodyPr>
          <a:lstStyle/>
          <a:p>
            <a:r>
              <a:rPr lang="en-US" dirty="0" smtClean="0"/>
              <a:t>An</a:t>
            </a:r>
            <a:r>
              <a:rPr lang="en-US" dirty="0"/>
              <a:t> </a:t>
            </a:r>
            <a:r>
              <a:rPr lang="en-US" b="1" dirty="0"/>
              <a:t>autoimmune disease</a:t>
            </a:r>
            <a:r>
              <a:rPr lang="en-US" dirty="0"/>
              <a:t> is a condition arising from an </a:t>
            </a:r>
            <a:r>
              <a:rPr lang="en-US" sz="3100" dirty="0"/>
              <a:t>abnormal immune response to a functioning body part</a:t>
            </a:r>
            <a:r>
              <a:rPr lang="en-US" sz="3100" dirty="0" smtClean="0"/>
              <a:t>. </a:t>
            </a:r>
            <a:r>
              <a:rPr lang="en-US" sz="3100" dirty="0"/>
              <a:t> </a:t>
            </a:r>
            <a:endParaRPr lang="en-US" sz="3100" dirty="0" smtClean="0"/>
          </a:p>
          <a:p>
            <a:r>
              <a:rPr lang="en-US" sz="3100" dirty="0" smtClean="0"/>
              <a:t>There </a:t>
            </a:r>
            <a:r>
              <a:rPr lang="en-US" sz="3100" dirty="0"/>
              <a:t>are at least </a:t>
            </a:r>
            <a:r>
              <a:rPr lang="en-US" sz="3100" b="1" dirty="0"/>
              <a:t>80 types of autoimmune diseases</a:t>
            </a:r>
            <a:r>
              <a:rPr lang="en-US" sz="3100" dirty="0"/>
              <a:t>.</a:t>
            </a:r>
          </a:p>
          <a:p>
            <a:r>
              <a:rPr lang="en-US" sz="3100" dirty="0"/>
              <a:t>Some common diseases that are generally considered autoimmune include celiac disease, diabetes mellitus type 1, Graves' disease, inflammatory bowel disease, multiple sclerosis, psoriasis, rheumatoid arthritis, and </a:t>
            </a:r>
            <a:r>
              <a:rPr lang="en-US" sz="3100" dirty="0" smtClean="0"/>
              <a:t>SLE.</a:t>
            </a:r>
          </a:p>
          <a:p>
            <a:r>
              <a:rPr lang="en-US" sz="3100" dirty="0" smtClean="0"/>
              <a:t>Treatment </a:t>
            </a:r>
            <a:r>
              <a:rPr lang="en-US" sz="3100" dirty="0"/>
              <a:t>depends on the type and severity of the </a:t>
            </a:r>
            <a:r>
              <a:rPr lang="en-US" sz="3100" dirty="0" smtClean="0"/>
              <a:t>condition. </a:t>
            </a:r>
            <a:r>
              <a:rPr lang="en-US" sz="3100" dirty="0" err="1" smtClean="0"/>
              <a:t>Nonsteroidal</a:t>
            </a:r>
            <a:r>
              <a:rPr lang="en-US" sz="3100" dirty="0" smtClean="0"/>
              <a:t> </a:t>
            </a:r>
            <a:r>
              <a:rPr lang="en-US" sz="3100" dirty="0"/>
              <a:t>anti-inflammatory drugs (NSAIDs) and </a:t>
            </a:r>
            <a:r>
              <a:rPr lang="en-US" sz="3100" dirty="0" smtClean="0"/>
              <a:t>immunosuppressant's</a:t>
            </a:r>
            <a:r>
              <a:rPr lang="en-US" sz="3100" dirty="0"/>
              <a:t> are often used</a:t>
            </a:r>
            <a:r>
              <a:rPr lang="en-US" sz="3100" dirty="0" smtClean="0"/>
              <a:t>. </a:t>
            </a:r>
            <a:r>
              <a:rPr lang="en-US" sz="3100" dirty="0"/>
              <a:t> Intravenous immunoglobulin may also occasionally be </a:t>
            </a:r>
            <a:r>
              <a:rPr lang="en-US" sz="3100" dirty="0" smtClean="0"/>
              <a:t>used.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fontScale="90000"/>
          </a:bodyPr>
          <a:lstStyle/>
          <a:p>
            <a:pPr algn="l"/>
            <a:r>
              <a:rPr lang="en-US" b="1" dirty="0" smtClean="0"/>
              <a:t>Definition</a:t>
            </a:r>
            <a:endParaRPr lang="en-US" dirty="0"/>
          </a:p>
        </p:txBody>
      </p:sp>
      <p:sp>
        <p:nvSpPr>
          <p:cNvPr id="3" name="Content Placeholder 2"/>
          <p:cNvSpPr>
            <a:spLocks noGrp="1"/>
          </p:cNvSpPr>
          <p:nvPr>
            <p:ph idx="1"/>
          </p:nvPr>
        </p:nvSpPr>
        <p:spPr>
          <a:xfrm>
            <a:off x="152400" y="990600"/>
            <a:ext cx="8839200" cy="5638800"/>
          </a:xfrm>
        </p:spPr>
        <p:txBody>
          <a:bodyPr>
            <a:normAutofit fontScale="77500" lnSpcReduction="20000"/>
          </a:bodyPr>
          <a:lstStyle/>
          <a:p>
            <a:pPr lvl="0"/>
            <a:r>
              <a:rPr lang="en-US" dirty="0" smtClean="0"/>
              <a:t>These </a:t>
            </a:r>
            <a:r>
              <a:rPr lang="en-US" dirty="0"/>
              <a:t>diseases are produced by antibodies that react with the host tissue. </a:t>
            </a:r>
          </a:p>
          <a:p>
            <a:pPr lvl="0"/>
            <a:r>
              <a:rPr lang="en-US" dirty="0"/>
              <a:t>Abnormality in the immune system. </a:t>
            </a:r>
          </a:p>
          <a:p>
            <a:pPr lvl="0"/>
            <a:r>
              <a:rPr lang="en-US" dirty="0"/>
              <a:t>The immune system fails to recognize. </a:t>
            </a:r>
          </a:p>
          <a:p>
            <a:pPr lvl="0"/>
            <a:r>
              <a:rPr lang="en-US" dirty="0"/>
              <a:t>The abnormal antibodies start destroying own body tissues and organs. </a:t>
            </a:r>
          </a:p>
          <a:p>
            <a:pPr lvl="0"/>
            <a:r>
              <a:rPr lang="en-US" dirty="0"/>
              <a:t>Normally the immune system can tell the difference between foreign cells and your own cells but in autoimmune disease. </a:t>
            </a:r>
          </a:p>
          <a:p>
            <a:pPr lvl="0"/>
            <a:r>
              <a:rPr lang="en-US" dirty="0"/>
              <a:t>Autoimmune disease having direct evidences from transfer of disease causing antibodies (phagocytes own cells) as well as disease causing T </a:t>
            </a:r>
            <a:r>
              <a:rPr lang="en-US" dirty="0" smtClean="0"/>
              <a:t>Lymphocytes </a:t>
            </a:r>
            <a:r>
              <a:rPr lang="en-US" dirty="0"/>
              <a:t>from WBC. </a:t>
            </a:r>
          </a:p>
          <a:p>
            <a:pPr lvl="0"/>
            <a:r>
              <a:rPr lang="en-US" dirty="0"/>
              <a:t>Genetic evidences suggesting clustering with other autoimmune disease the circumstantial evidence are getting from various clinical symptoms or clears. </a:t>
            </a:r>
          </a:p>
          <a:p>
            <a:pPr lvl="0"/>
            <a:r>
              <a:rPr lang="en-US" dirty="0"/>
              <a:t>More females have autoimmune disorders than </a:t>
            </a:r>
            <a:r>
              <a:rPr lang="en-US" dirty="0" smtClean="0"/>
              <a:t>males due </a:t>
            </a:r>
            <a:r>
              <a:rPr lang="en-US" dirty="0"/>
              <a:t>to hormonal factors</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b="1" dirty="0" err="1" smtClean="0"/>
              <a:t>Pathophysiology</a:t>
            </a:r>
            <a:endParaRPr lang="en-US" dirty="0"/>
          </a:p>
        </p:txBody>
      </p:sp>
      <p:sp>
        <p:nvSpPr>
          <p:cNvPr id="3" name="Content Placeholder 2"/>
          <p:cNvSpPr>
            <a:spLocks noGrp="1"/>
          </p:cNvSpPr>
          <p:nvPr>
            <p:ph idx="1"/>
          </p:nvPr>
        </p:nvSpPr>
        <p:spPr>
          <a:xfrm>
            <a:off x="381000" y="914400"/>
            <a:ext cx="8382000" cy="5715000"/>
          </a:xfrm>
        </p:spPr>
        <p:txBody>
          <a:bodyPr>
            <a:normAutofit fontScale="62500" lnSpcReduction="20000"/>
          </a:bodyPr>
          <a:lstStyle/>
          <a:p>
            <a:pPr lvl="0"/>
            <a:r>
              <a:rPr lang="en-US" dirty="0" smtClean="0"/>
              <a:t>T </a:t>
            </a:r>
            <a:r>
              <a:rPr lang="en-US" dirty="0"/>
              <a:t>cells and B cells of WBC Killed the normal cells due to becoming of the over activation its results the destruction of normal immune system. </a:t>
            </a:r>
          </a:p>
          <a:p>
            <a:pPr lvl="0"/>
            <a:r>
              <a:rPr lang="en-US" dirty="0" smtClean="0"/>
              <a:t>Immunoglobulin's </a:t>
            </a:r>
            <a:r>
              <a:rPr lang="en-US" dirty="0"/>
              <a:t>protect the entire mucosa of the body. </a:t>
            </a:r>
          </a:p>
          <a:p>
            <a:pPr lvl="0"/>
            <a:r>
              <a:rPr lang="en-US" dirty="0"/>
              <a:t>Three factors are at play in the Pathogenesis :- </a:t>
            </a:r>
          </a:p>
          <a:p>
            <a:pPr lvl="0"/>
            <a:r>
              <a:rPr lang="en-US" dirty="0"/>
              <a:t>Genes</a:t>
            </a:r>
          </a:p>
          <a:p>
            <a:pPr lvl="0"/>
            <a:r>
              <a:rPr lang="en-US" dirty="0"/>
              <a:t>Immune system </a:t>
            </a:r>
          </a:p>
          <a:p>
            <a:pPr lvl="0"/>
            <a:r>
              <a:rPr lang="en-US" dirty="0"/>
              <a:t>Environment</a:t>
            </a:r>
          </a:p>
          <a:p>
            <a:r>
              <a:rPr lang="en-US" dirty="0"/>
              <a:t>These diseases tend to have characteristic pathological effects that characterize them as an autoimmune disease. Such features include damage to or destruction of tissues where there is an abnormal immune response, altered organ growth, and altered organ function depending on the location of the disease</a:t>
            </a:r>
          </a:p>
          <a:p>
            <a:r>
              <a:rPr lang="en-US" dirty="0"/>
              <a:t>Some infections, such as </a:t>
            </a:r>
            <a:r>
              <a:rPr lang="en-US" i="1" u="sng" dirty="0"/>
              <a:t>Campylobacter </a:t>
            </a:r>
            <a:r>
              <a:rPr lang="en-US" i="1" u="sng" dirty="0" err="1"/>
              <a:t>jejuni</a:t>
            </a:r>
            <a:r>
              <a:rPr lang="en-US" dirty="0"/>
              <a:t>, have </a:t>
            </a:r>
            <a:r>
              <a:rPr lang="en-US" u="sng" dirty="0"/>
              <a:t>antigens</a:t>
            </a:r>
            <a:r>
              <a:rPr lang="en-US" dirty="0"/>
              <a:t> that are similar (but not identical) to our own self-molecules. In this case, a normal immune response to </a:t>
            </a:r>
            <a:r>
              <a:rPr lang="en-US" i="1" dirty="0"/>
              <a:t>C. </a:t>
            </a:r>
            <a:r>
              <a:rPr lang="en-US" i="1" dirty="0" err="1"/>
              <a:t>jejuni</a:t>
            </a:r>
            <a:r>
              <a:rPr lang="en-US" dirty="0"/>
              <a:t> can result in the production of antibodies that also react to a lesser degree with </a:t>
            </a:r>
            <a:r>
              <a:rPr lang="en-US" dirty="0" err="1"/>
              <a:t>gangliosides</a:t>
            </a:r>
            <a:r>
              <a:rPr lang="en-US" dirty="0"/>
              <a:t> of myelin sheath surrounding peripheral nerves' axons (i.e., </a:t>
            </a:r>
            <a:r>
              <a:rPr lang="en-US" u="sng" dirty="0"/>
              <a:t>Guillain–Barré</a:t>
            </a:r>
            <a:r>
              <a:rPr lang="en-US" dirty="0"/>
              <a:t>). A major understanding of the underlying </a:t>
            </a:r>
            <a:r>
              <a:rPr lang="en-US" dirty="0" err="1"/>
              <a:t>pathophysiology</a:t>
            </a:r>
            <a:r>
              <a:rPr lang="en-US" dirty="0"/>
              <a:t> of autoimmune diseases has been the application of genome-wide association scans that have identified a degree of genetic sharing among the autoimmune </a:t>
            </a:r>
            <a:r>
              <a:rPr lang="en-US" dirty="0" smtClean="0"/>
              <a:t>diseases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b="1" dirty="0" smtClean="0"/>
              <a:t>Signs and symptoms </a:t>
            </a:r>
            <a:endParaRPr lang="en-US" dirty="0"/>
          </a:p>
        </p:txBody>
      </p:sp>
      <p:sp>
        <p:nvSpPr>
          <p:cNvPr id="3" name="Content Placeholder 2"/>
          <p:cNvSpPr>
            <a:spLocks noGrp="1"/>
          </p:cNvSpPr>
          <p:nvPr>
            <p:ph idx="1"/>
          </p:nvPr>
        </p:nvSpPr>
        <p:spPr>
          <a:xfrm>
            <a:off x="304800" y="914400"/>
            <a:ext cx="8382000" cy="5791200"/>
          </a:xfrm>
        </p:spPr>
        <p:txBody>
          <a:bodyPr>
            <a:normAutofit fontScale="85000" lnSpcReduction="20000"/>
          </a:bodyPr>
          <a:lstStyle/>
          <a:p>
            <a:r>
              <a:rPr lang="en-US" dirty="0" smtClean="0"/>
              <a:t>Signs </a:t>
            </a:r>
            <a:r>
              <a:rPr lang="en-US" dirty="0"/>
              <a:t>and symptoms </a:t>
            </a:r>
            <a:r>
              <a:rPr lang="en-US" dirty="0" smtClean="0"/>
              <a:t>can </a:t>
            </a:r>
            <a:r>
              <a:rPr lang="en-US" dirty="0"/>
              <a:t>be influenced by </a:t>
            </a:r>
            <a:r>
              <a:rPr lang="en-US" dirty="0" smtClean="0"/>
              <a:t>other </a:t>
            </a:r>
            <a:r>
              <a:rPr lang="en-US" dirty="0"/>
              <a:t>factors such as age, hormones, and environmental factors</a:t>
            </a:r>
            <a:r>
              <a:rPr lang="en-US" dirty="0" smtClean="0"/>
              <a:t>.</a:t>
            </a:r>
            <a:r>
              <a:rPr lang="en-US" baseline="30000" dirty="0" smtClean="0"/>
              <a:t> </a:t>
            </a:r>
            <a:endParaRPr lang="en-US" dirty="0"/>
          </a:p>
          <a:p>
            <a:pPr lvl="0"/>
            <a:r>
              <a:rPr lang="en-US" dirty="0"/>
              <a:t>Fatigue</a:t>
            </a:r>
          </a:p>
          <a:p>
            <a:pPr lvl="0"/>
            <a:r>
              <a:rPr lang="en-US" dirty="0"/>
              <a:t>Low grade fever</a:t>
            </a:r>
          </a:p>
          <a:p>
            <a:pPr lvl="0"/>
            <a:r>
              <a:rPr lang="en-US" dirty="0"/>
              <a:t>General feeling of unwell (malaise)</a:t>
            </a:r>
          </a:p>
          <a:p>
            <a:pPr lvl="0"/>
            <a:r>
              <a:rPr lang="en-US" dirty="0"/>
              <a:t>Muscle aches and joint pain</a:t>
            </a:r>
          </a:p>
          <a:p>
            <a:pPr lvl="0"/>
            <a:r>
              <a:rPr lang="en-US" dirty="0"/>
              <a:t>Rash on different areas of the </a:t>
            </a:r>
            <a:r>
              <a:rPr lang="en-US" dirty="0" smtClean="0"/>
              <a:t>skin etc.</a:t>
            </a:r>
          </a:p>
          <a:p>
            <a:pPr lvl="0"/>
            <a:r>
              <a:rPr lang="en-US" dirty="0" smtClean="0"/>
              <a:t>Fatigue </a:t>
            </a:r>
          </a:p>
          <a:p>
            <a:pPr lvl="0"/>
            <a:r>
              <a:rPr lang="en-US" dirty="0" smtClean="0"/>
              <a:t>Joint pain and swelling </a:t>
            </a:r>
          </a:p>
          <a:p>
            <a:pPr lvl="0"/>
            <a:r>
              <a:rPr lang="en-US" dirty="0" smtClean="0"/>
              <a:t>Skin problems</a:t>
            </a:r>
          </a:p>
          <a:p>
            <a:pPr lvl="0"/>
            <a:r>
              <a:rPr lang="en-US" dirty="0" smtClean="0"/>
              <a:t>Abdominal pain </a:t>
            </a:r>
          </a:p>
          <a:p>
            <a:pPr lvl="0"/>
            <a:r>
              <a:rPr lang="en-US" dirty="0" smtClean="0"/>
              <a:t>Recurring fever </a:t>
            </a:r>
          </a:p>
          <a:p>
            <a:pPr lvl="0"/>
            <a:r>
              <a:rPr lang="en-US" dirty="0" smtClean="0"/>
              <a:t>Swollen glands</a:t>
            </a:r>
          </a:p>
          <a:p>
            <a:pPr lvl="0"/>
            <a:r>
              <a:rPr lang="en-US" dirty="0" smtClean="0"/>
              <a:t>Numbness and tingling in the hands and feet.</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dirty="0" smtClean="0"/>
              <a:t>Types </a:t>
            </a:r>
            <a:endParaRPr lang="en-US" dirty="0"/>
          </a:p>
        </p:txBody>
      </p:sp>
      <p:sp>
        <p:nvSpPr>
          <p:cNvPr id="3" name="Content Placeholder 2"/>
          <p:cNvSpPr>
            <a:spLocks noGrp="1"/>
          </p:cNvSpPr>
          <p:nvPr>
            <p:ph idx="1"/>
          </p:nvPr>
        </p:nvSpPr>
        <p:spPr>
          <a:xfrm>
            <a:off x="304800" y="838200"/>
            <a:ext cx="8534400" cy="5791200"/>
          </a:xfrm>
        </p:spPr>
        <p:txBody>
          <a:bodyPr>
            <a:normAutofit fontScale="92500" lnSpcReduction="20000"/>
          </a:bodyPr>
          <a:lstStyle/>
          <a:p>
            <a:pPr lvl="0">
              <a:buFont typeface="Wingdings" pitchFamily="2" charset="2"/>
              <a:buChar char="ü"/>
            </a:pPr>
            <a:r>
              <a:rPr lang="en-US" b="1" dirty="0" smtClean="0"/>
              <a:t>Non </a:t>
            </a:r>
            <a:r>
              <a:rPr lang="en-US" b="1" dirty="0"/>
              <a:t>specific </a:t>
            </a:r>
          </a:p>
          <a:p>
            <a:pPr lvl="0"/>
            <a:r>
              <a:rPr lang="en-US" dirty="0" smtClean="0"/>
              <a:t>systemic </a:t>
            </a:r>
            <a:r>
              <a:rPr lang="en-US" dirty="0"/>
              <a:t>lupus </a:t>
            </a:r>
            <a:r>
              <a:rPr lang="en-US" dirty="0" err="1" smtClean="0"/>
              <a:t>erythematus</a:t>
            </a:r>
            <a:r>
              <a:rPr lang="en-US" dirty="0"/>
              <a:t>, systemic sclerosis and systemic </a:t>
            </a:r>
            <a:r>
              <a:rPr lang="en-US" dirty="0" smtClean="0"/>
              <a:t>vacuities. </a:t>
            </a:r>
            <a:endParaRPr lang="en-US" dirty="0"/>
          </a:p>
          <a:p>
            <a:pPr lvl="0"/>
            <a:r>
              <a:rPr lang="en-US" b="1" dirty="0"/>
              <a:t>Connective tissue diseases </a:t>
            </a:r>
            <a:r>
              <a:rPr lang="en-US" dirty="0" smtClean="0"/>
              <a:t>–Rheumatoid </a:t>
            </a:r>
            <a:r>
              <a:rPr lang="en-US" dirty="0"/>
              <a:t>arthritis. </a:t>
            </a:r>
          </a:p>
          <a:p>
            <a:pPr lvl="0"/>
            <a:r>
              <a:rPr lang="en-US" b="1" dirty="0" err="1"/>
              <a:t>Haemopoetic</a:t>
            </a:r>
            <a:r>
              <a:rPr lang="en-US" b="1" dirty="0"/>
              <a:t> system </a:t>
            </a:r>
            <a:r>
              <a:rPr lang="en-US" dirty="0"/>
              <a:t>– </a:t>
            </a:r>
            <a:r>
              <a:rPr lang="en-US" dirty="0" smtClean="0"/>
              <a:t>Immune </a:t>
            </a:r>
            <a:r>
              <a:rPr lang="en-US" dirty="0" err="1"/>
              <a:t>granulocytopenia</a:t>
            </a:r>
            <a:r>
              <a:rPr lang="en-US" dirty="0"/>
              <a:t> and immune </a:t>
            </a:r>
            <a:r>
              <a:rPr lang="en-US" dirty="0" smtClean="0"/>
              <a:t>hemolytic </a:t>
            </a:r>
            <a:r>
              <a:rPr lang="en-US" dirty="0"/>
              <a:t>anemia. </a:t>
            </a:r>
          </a:p>
          <a:p>
            <a:pPr lvl="0"/>
            <a:r>
              <a:rPr lang="en-US" b="1" dirty="0"/>
              <a:t>Skin diseases </a:t>
            </a:r>
            <a:r>
              <a:rPr lang="en-US" dirty="0"/>
              <a:t>– psoriasis, eczema and </a:t>
            </a:r>
            <a:r>
              <a:rPr lang="en-US" dirty="0" err="1"/>
              <a:t>vitiligo</a:t>
            </a:r>
            <a:r>
              <a:rPr lang="en-US" dirty="0"/>
              <a:t>. </a:t>
            </a:r>
          </a:p>
          <a:p>
            <a:pPr lvl="0">
              <a:buFont typeface="Wingdings" pitchFamily="2" charset="2"/>
              <a:buChar char="ü"/>
            </a:pPr>
            <a:r>
              <a:rPr lang="en-US" b="1" dirty="0"/>
              <a:t>Specific </a:t>
            </a:r>
          </a:p>
          <a:p>
            <a:pPr lvl="0"/>
            <a:r>
              <a:rPr lang="en-US" dirty="0" smtClean="0"/>
              <a:t>Hashimoto </a:t>
            </a:r>
            <a:r>
              <a:rPr lang="en-US" dirty="0" err="1"/>
              <a:t>thyroiditis</a:t>
            </a:r>
            <a:r>
              <a:rPr lang="en-US" dirty="0"/>
              <a:t>, pernicious </a:t>
            </a:r>
            <a:r>
              <a:rPr lang="en-US" dirty="0" err="1"/>
              <a:t>anaemia</a:t>
            </a:r>
            <a:r>
              <a:rPr lang="en-US" dirty="0"/>
              <a:t>, type 1 </a:t>
            </a:r>
            <a:r>
              <a:rPr lang="en-US" dirty="0" err="1" smtClean="0"/>
              <a:t>DMand</a:t>
            </a:r>
            <a:r>
              <a:rPr lang="en-US" dirty="0" smtClean="0"/>
              <a:t> </a:t>
            </a:r>
            <a:r>
              <a:rPr lang="en-US" dirty="0"/>
              <a:t>idiopathic </a:t>
            </a:r>
            <a:r>
              <a:rPr lang="en-US" dirty="0" err="1"/>
              <a:t>adrenalitis</a:t>
            </a:r>
            <a:r>
              <a:rPr lang="en-US" dirty="0"/>
              <a:t>. </a:t>
            </a:r>
          </a:p>
          <a:p>
            <a:pPr lvl="0">
              <a:buFont typeface="Wingdings" pitchFamily="2" charset="2"/>
              <a:buChar char="ü"/>
            </a:pPr>
            <a:r>
              <a:rPr lang="en-US" b="1" dirty="0"/>
              <a:t>Mixed </a:t>
            </a:r>
          </a:p>
          <a:p>
            <a:pPr lvl="0"/>
            <a:r>
              <a:rPr lang="en-US" dirty="0"/>
              <a:t>Myasthenia gravis, </a:t>
            </a:r>
            <a:r>
              <a:rPr lang="en-US" dirty="0" err="1"/>
              <a:t>biliary</a:t>
            </a:r>
            <a:r>
              <a:rPr lang="en-US" dirty="0"/>
              <a:t> cirrhosis, autoimmune </a:t>
            </a:r>
            <a:r>
              <a:rPr lang="en-US" dirty="0" smtClean="0"/>
              <a:t>hemolytic </a:t>
            </a:r>
            <a:r>
              <a:rPr lang="en-US" dirty="0" err="1"/>
              <a:t>anaemia</a:t>
            </a:r>
            <a:r>
              <a:rPr lang="en-US" dirty="0"/>
              <a:t> and </a:t>
            </a:r>
            <a:r>
              <a:rPr lang="en-US" dirty="0" smtClean="0"/>
              <a:t>ITP.</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Common auto immune disease:- </a:t>
            </a:r>
            <a:endParaRPr lang="en-US" dirty="0"/>
          </a:p>
        </p:txBody>
      </p:sp>
      <p:sp>
        <p:nvSpPr>
          <p:cNvPr id="3" name="Content Placeholder 2"/>
          <p:cNvSpPr>
            <a:spLocks noGrp="1"/>
          </p:cNvSpPr>
          <p:nvPr>
            <p:ph idx="1"/>
          </p:nvPr>
        </p:nvSpPr>
        <p:spPr>
          <a:xfrm>
            <a:off x="381000" y="1600200"/>
            <a:ext cx="8305800" cy="5029200"/>
          </a:xfrm>
        </p:spPr>
        <p:txBody>
          <a:bodyPr>
            <a:normAutofit/>
          </a:bodyPr>
          <a:lstStyle/>
          <a:p>
            <a:pPr lvl="0"/>
            <a:r>
              <a:rPr lang="en-US" dirty="0" smtClean="0"/>
              <a:t>Addison </a:t>
            </a:r>
            <a:r>
              <a:rPr lang="en-US" dirty="0"/>
              <a:t>disease</a:t>
            </a:r>
          </a:p>
          <a:p>
            <a:pPr lvl="0"/>
            <a:r>
              <a:rPr lang="en-US" dirty="0"/>
              <a:t>Myasthenia gravis</a:t>
            </a:r>
          </a:p>
          <a:p>
            <a:pPr lvl="0"/>
            <a:r>
              <a:rPr lang="en-US" dirty="0"/>
              <a:t>Hashimoto </a:t>
            </a:r>
            <a:r>
              <a:rPr lang="en-US" dirty="0" err="1"/>
              <a:t>Thyroiditis</a:t>
            </a:r>
            <a:r>
              <a:rPr lang="en-US" dirty="0"/>
              <a:t> </a:t>
            </a:r>
          </a:p>
          <a:p>
            <a:pPr lvl="0"/>
            <a:r>
              <a:rPr lang="en-US" dirty="0"/>
              <a:t>Multiple sclerosis</a:t>
            </a:r>
          </a:p>
          <a:p>
            <a:pPr lvl="0"/>
            <a:r>
              <a:rPr lang="en-US" dirty="0"/>
              <a:t>Pernicious </a:t>
            </a:r>
            <a:r>
              <a:rPr lang="en-US" dirty="0" err="1"/>
              <a:t>anaemia</a:t>
            </a:r>
            <a:endParaRPr lang="en-US" dirty="0"/>
          </a:p>
          <a:p>
            <a:pPr lvl="0"/>
            <a:r>
              <a:rPr lang="en-US" dirty="0"/>
              <a:t>Rheumatoid arthritis </a:t>
            </a:r>
          </a:p>
          <a:p>
            <a:pPr lvl="0"/>
            <a:r>
              <a:rPr lang="en-US" dirty="0"/>
              <a:t>Systemic lupus </a:t>
            </a:r>
            <a:r>
              <a:rPr lang="en-US" dirty="0" err="1"/>
              <a:t>erythematosus</a:t>
            </a:r>
            <a:r>
              <a:rPr lang="en-US" dirty="0"/>
              <a:t> </a:t>
            </a:r>
          </a:p>
          <a:p>
            <a:pPr lvl="0"/>
            <a:r>
              <a:rPr lang="en-US" dirty="0"/>
              <a:t>Type I diabetes.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normAutofit/>
          </a:bodyPr>
          <a:lstStyle/>
          <a:p>
            <a:r>
              <a:rPr lang="en-US" dirty="0" smtClean="0"/>
              <a:t>Classification </a:t>
            </a:r>
            <a:endParaRPr lang="en-US" dirty="0"/>
          </a:p>
        </p:txBody>
      </p:sp>
      <p:sp>
        <p:nvSpPr>
          <p:cNvPr id="3" name="Content Placeholder 2"/>
          <p:cNvSpPr>
            <a:spLocks noGrp="1"/>
          </p:cNvSpPr>
          <p:nvPr>
            <p:ph idx="1"/>
          </p:nvPr>
        </p:nvSpPr>
        <p:spPr>
          <a:xfrm>
            <a:off x="381000" y="762000"/>
            <a:ext cx="8610600" cy="5943600"/>
          </a:xfrm>
        </p:spPr>
        <p:txBody>
          <a:bodyPr>
            <a:normAutofit fontScale="62500" lnSpcReduction="20000"/>
          </a:bodyPr>
          <a:lstStyle/>
          <a:p>
            <a:pPr>
              <a:buNone/>
            </a:pPr>
            <a:r>
              <a:rPr lang="en-US" b="1" dirty="0" smtClean="0"/>
              <a:t>3 </a:t>
            </a:r>
            <a:r>
              <a:rPr lang="en-US" b="1" dirty="0"/>
              <a:t>Groups </a:t>
            </a:r>
          </a:p>
          <a:p>
            <a:pPr lvl="0"/>
            <a:r>
              <a:rPr lang="en-US" dirty="0" err="1"/>
              <a:t>Haemolytic</a:t>
            </a:r>
            <a:endParaRPr lang="en-US" dirty="0"/>
          </a:p>
          <a:p>
            <a:pPr lvl="0"/>
            <a:r>
              <a:rPr lang="en-US" dirty="0"/>
              <a:t>Localized</a:t>
            </a:r>
          </a:p>
          <a:p>
            <a:pPr lvl="0"/>
            <a:r>
              <a:rPr lang="en-US" dirty="0"/>
              <a:t>Systemic </a:t>
            </a:r>
          </a:p>
          <a:p>
            <a:pPr lvl="0"/>
            <a:r>
              <a:rPr lang="en-US" dirty="0" err="1"/>
              <a:t>Haemolytic</a:t>
            </a:r>
            <a:r>
              <a:rPr lang="en-US" dirty="0"/>
              <a:t>  :- Due to destruction of blood components. </a:t>
            </a:r>
          </a:p>
          <a:p>
            <a:pPr>
              <a:buNone/>
            </a:pPr>
            <a:r>
              <a:rPr lang="en-US" b="1" dirty="0" err="1"/>
              <a:t>Eg</a:t>
            </a:r>
            <a:r>
              <a:rPr lang="en-US" b="1" dirty="0"/>
              <a:t>. </a:t>
            </a:r>
          </a:p>
          <a:p>
            <a:pPr lvl="0"/>
            <a:r>
              <a:rPr lang="en-US" dirty="0" err="1"/>
              <a:t>Haemolytic</a:t>
            </a:r>
            <a:r>
              <a:rPr lang="en-US" dirty="0"/>
              <a:t> </a:t>
            </a:r>
            <a:r>
              <a:rPr lang="en-US" dirty="0" err="1"/>
              <a:t>anaemia</a:t>
            </a:r>
            <a:r>
              <a:rPr lang="en-US" dirty="0"/>
              <a:t> </a:t>
            </a:r>
          </a:p>
          <a:p>
            <a:pPr lvl="0"/>
            <a:r>
              <a:rPr lang="en-US" dirty="0"/>
              <a:t>Leucopenia</a:t>
            </a:r>
          </a:p>
          <a:p>
            <a:pPr lvl="0"/>
            <a:r>
              <a:rPr lang="en-US" dirty="0"/>
              <a:t>Thrombocytopenia </a:t>
            </a:r>
          </a:p>
          <a:p>
            <a:pPr lvl="0"/>
            <a:r>
              <a:rPr lang="en-US" dirty="0" smtClean="0"/>
              <a:t>Localized </a:t>
            </a:r>
            <a:r>
              <a:rPr lang="en-US" dirty="0"/>
              <a:t>:- A particular organ is affected. </a:t>
            </a:r>
          </a:p>
          <a:p>
            <a:pPr>
              <a:buNone/>
            </a:pPr>
            <a:r>
              <a:rPr lang="en-US" b="1" dirty="0" err="1"/>
              <a:t>Eg</a:t>
            </a:r>
            <a:r>
              <a:rPr lang="en-US" b="1" dirty="0"/>
              <a:t>. </a:t>
            </a:r>
          </a:p>
          <a:p>
            <a:pPr lvl="0"/>
            <a:r>
              <a:rPr lang="en-US" dirty="0" err="1"/>
              <a:t>Thyroiditis</a:t>
            </a:r>
            <a:r>
              <a:rPr lang="en-US" dirty="0"/>
              <a:t> </a:t>
            </a:r>
          </a:p>
          <a:p>
            <a:pPr lvl="0"/>
            <a:r>
              <a:rPr lang="en-US" dirty="0" smtClean="0"/>
              <a:t>Systemic </a:t>
            </a:r>
            <a:r>
              <a:rPr lang="en-US" dirty="0"/>
              <a:t>(Non-organ specific Autoimmune disease) </a:t>
            </a:r>
          </a:p>
          <a:p>
            <a:pPr lvl="0"/>
            <a:r>
              <a:rPr lang="en-US" dirty="0"/>
              <a:t>Immune complexes accumulate in many tissues and causes inflammation and damage. </a:t>
            </a:r>
          </a:p>
          <a:p>
            <a:pPr lvl="0"/>
            <a:r>
              <a:rPr lang="en-US" dirty="0"/>
              <a:t>Affects many organs or the whole body. </a:t>
            </a:r>
          </a:p>
          <a:p>
            <a:pPr>
              <a:buNone/>
            </a:pPr>
            <a:r>
              <a:rPr lang="en-US" b="1" dirty="0" err="1"/>
              <a:t>Eg</a:t>
            </a:r>
            <a:r>
              <a:rPr lang="en-US" b="1" dirty="0"/>
              <a:t>.  </a:t>
            </a:r>
          </a:p>
          <a:p>
            <a:pPr lvl="0"/>
            <a:r>
              <a:rPr lang="en-US" dirty="0"/>
              <a:t>SLE </a:t>
            </a:r>
          </a:p>
          <a:p>
            <a:pPr lvl="0"/>
            <a:r>
              <a:rPr lang="en-US" dirty="0" smtClean="0"/>
              <a:t>RA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715962"/>
          </a:xfrm>
        </p:spPr>
        <p:txBody>
          <a:bodyPr>
            <a:normAutofit fontScale="90000"/>
          </a:bodyPr>
          <a:lstStyle/>
          <a:p>
            <a:r>
              <a:rPr lang="en-US" b="1" dirty="0" smtClean="0"/>
              <a:t>Hypersensitivity</a:t>
            </a:r>
            <a:endParaRPr lang="en-US" dirty="0"/>
          </a:p>
        </p:txBody>
      </p:sp>
      <p:sp>
        <p:nvSpPr>
          <p:cNvPr id="3" name="Content Placeholder 2"/>
          <p:cNvSpPr>
            <a:spLocks noGrp="1"/>
          </p:cNvSpPr>
          <p:nvPr>
            <p:ph idx="1"/>
          </p:nvPr>
        </p:nvSpPr>
        <p:spPr>
          <a:xfrm>
            <a:off x="381000" y="1066800"/>
            <a:ext cx="8305800" cy="5059363"/>
          </a:xfrm>
        </p:spPr>
        <p:txBody>
          <a:bodyPr>
            <a:normAutofit/>
          </a:bodyPr>
          <a:lstStyle/>
          <a:p>
            <a:pPr lvl="0"/>
            <a:r>
              <a:rPr lang="en-US" dirty="0" smtClean="0"/>
              <a:t>An </a:t>
            </a:r>
            <a:r>
              <a:rPr lang="en-US" dirty="0"/>
              <a:t>abnormal response to antigens </a:t>
            </a:r>
          </a:p>
          <a:p>
            <a:pPr lvl="0"/>
            <a:r>
              <a:rPr lang="en-US" dirty="0" smtClean="0"/>
              <a:t>4 </a:t>
            </a:r>
            <a:r>
              <a:rPr lang="en-US" dirty="0"/>
              <a:t>types </a:t>
            </a:r>
          </a:p>
          <a:p>
            <a:pPr lvl="1"/>
            <a:r>
              <a:rPr lang="en-US" dirty="0"/>
              <a:t>Type I Reaction (anaphylactic)</a:t>
            </a:r>
          </a:p>
          <a:p>
            <a:pPr lvl="1"/>
            <a:r>
              <a:rPr lang="en-US" dirty="0"/>
              <a:t>Type II Reaction (</a:t>
            </a:r>
            <a:r>
              <a:rPr lang="en-US" dirty="0" err="1"/>
              <a:t>Cytotoxic</a:t>
            </a:r>
            <a:r>
              <a:rPr lang="en-US" dirty="0"/>
              <a:t>)</a:t>
            </a:r>
          </a:p>
          <a:p>
            <a:pPr lvl="1"/>
            <a:r>
              <a:rPr lang="en-US" dirty="0"/>
              <a:t>Type III Reaction (immune complex)</a:t>
            </a:r>
          </a:p>
          <a:p>
            <a:pPr lvl="1"/>
            <a:r>
              <a:rPr lang="en-US" dirty="0"/>
              <a:t>Type IV Reaction (Cell medicated)</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684</Words>
  <Application>Microsoft Office PowerPoint</Application>
  <PresentationFormat>On-screen Show (4:3)</PresentationFormat>
  <Paragraphs>125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Auto Immune Disease</vt:lpstr>
      <vt:lpstr>Introduction</vt:lpstr>
      <vt:lpstr>Definition</vt:lpstr>
      <vt:lpstr>Pathophysiology</vt:lpstr>
      <vt:lpstr>Signs and symptoms </vt:lpstr>
      <vt:lpstr>Types </vt:lpstr>
      <vt:lpstr>Common auto immune disease:- </vt:lpstr>
      <vt:lpstr>Classification </vt:lpstr>
      <vt:lpstr>Hypersensitivity</vt:lpstr>
      <vt:lpstr>Immune Deficiency </vt:lpstr>
      <vt:lpstr>Slide 11</vt:lpstr>
      <vt:lpstr>Various causes of AID </vt:lpstr>
      <vt:lpstr>Investigation </vt:lpstr>
      <vt:lpstr>Treatment </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Server</dc:creator>
  <cp:lastModifiedBy>Server</cp:lastModifiedBy>
  <cp:revision>25</cp:revision>
  <dcterms:created xsi:type="dcterms:W3CDTF">2021-06-05T06:55:42Z</dcterms:created>
  <dcterms:modified xsi:type="dcterms:W3CDTF">2021-06-06T10:02:23Z</dcterms:modified>
</cp:coreProperties>
</file>