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66" r:id="rId3"/>
    <p:sldId id="267" r:id="rId4"/>
    <p:sldId id="268" r:id="rId5"/>
    <p:sldId id="269" r:id="rId6"/>
    <p:sldId id="257" r:id="rId7"/>
    <p:sldId id="259" r:id="rId8"/>
    <p:sldId id="260" r:id="rId9"/>
    <p:sldId id="292" r:id="rId10"/>
    <p:sldId id="261" r:id="rId11"/>
    <p:sldId id="263" r:id="rId12"/>
    <p:sldId id="265" r:id="rId13"/>
    <p:sldId id="293" r:id="rId14"/>
    <p:sldId id="294" r:id="rId15"/>
    <p:sldId id="303" r:id="rId16"/>
    <p:sldId id="264" r:id="rId17"/>
    <p:sldId id="290" r:id="rId18"/>
    <p:sldId id="281" r:id="rId19"/>
    <p:sldId id="287" r:id="rId20"/>
    <p:sldId id="288" r:id="rId21"/>
    <p:sldId id="272" r:id="rId22"/>
    <p:sldId id="274" r:id="rId23"/>
    <p:sldId id="273" r:id="rId24"/>
    <p:sldId id="305" r:id="rId25"/>
    <p:sldId id="289" r:id="rId26"/>
    <p:sldId id="304" r:id="rId27"/>
    <p:sldId id="279" r:id="rId28"/>
    <p:sldId id="262" r:id="rId29"/>
    <p:sldId id="270" r:id="rId30"/>
    <p:sldId id="271" r:id="rId31"/>
    <p:sldId id="280" r:id="rId32"/>
    <p:sldId id="282" r:id="rId33"/>
    <p:sldId id="277" r:id="rId34"/>
    <p:sldId id="275" r:id="rId35"/>
    <p:sldId id="276" r:id="rId36"/>
    <p:sldId id="278" r:id="rId37"/>
    <p:sldId id="285" r:id="rId38"/>
    <p:sldId id="283" r:id="rId39"/>
    <p:sldId id="286" r:id="rId40"/>
    <p:sldId id="291" r:id="rId41"/>
    <p:sldId id="301" r:id="rId42"/>
    <p:sldId id="284" r:id="rId43"/>
    <p:sldId id="295" r:id="rId44"/>
    <p:sldId id="297" r:id="rId45"/>
    <p:sldId id="298"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629" autoAdjust="0"/>
    <p:restoredTop sz="94660"/>
  </p:normalViewPr>
  <p:slideViewPr>
    <p:cSldViewPr>
      <p:cViewPr varScale="1">
        <p:scale>
          <a:sx n="81" d="100"/>
          <a:sy n="81" d="100"/>
        </p:scale>
        <p:origin x="-810" y="2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FAF48-E0B0-4649-AB78-96AD1B404674}" type="datetimeFigureOut">
              <a:rPr lang="en-US" smtClean="0"/>
              <a:pPr/>
              <a:t>9/28/2021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193C3-A114-42D1-B862-FC2307FCB38A}" type="slidenum">
              <a:rPr lang="en-US" smtClean="0"/>
              <a:pPr/>
              <a:t>‹#›</a:t>
            </a:fld>
            <a:endParaRPr lang="en-US" dirty="0"/>
          </a:p>
        </p:txBody>
      </p:sp>
    </p:spTree>
    <p:extLst>
      <p:ext uri="{BB962C8B-B14F-4D97-AF65-F5344CB8AC3E}">
        <p14:creationId xmlns:p14="http://schemas.microsoft.com/office/powerpoint/2010/main" val="334783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dirty="0" smtClean="0"/>
          </a:p>
        </p:txBody>
      </p:sp>
      <p:sp>
        <p:nvSpPr>
          <p:cNvPr id="4" name="Slide Number Placeholder 3"/>
          <p:cNvSpPr>
            <a:spLocks noGrp="1"/>
          </p:cNvSpPr>
          <p:nvPr>
            <p:ph type="sldNum" sz="quarter" idx="10"/>
          </p:nvPr>
        </p:nvSpPr>
        <p:spPr/>
        <p:txBody>
          <a:bodyPr/>
          <a:lstStyle/>
          <a:p>
            <a:fld id="{8DA193C3-A114-42D1-B862-FC2307FCB38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A193C3-A114-42D1-B862-FC2307FCB38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A193C3-A114-42D1-B862-FC2307FCB38A}"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A193C3-A114-42D1-B862-FC2307FCB38A}" type="slidenum">
              <a:rPr lang="en-US" smtClean="0"/>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8" name="Slide Number Placeholder 7"/>
          <p:cNvSpPr>
            <a:spLocks noGrp="1"/>
          </p:cNvSpPr>
          <p:nvPr>
            <p:ph type="sldNum" sz="quarter" idx="11"/>
          </p:nvPr>
        </p:nvSpPr>
        <p:spPr/>
        <p:txBody>
          <a:bodyPr/>
          <a:lstStyle/>
          <a:p>
            <a:fld id="{E3110ACD-242E-4FE7-8CA3-050740F132F1}"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E1122A-E5E1-43BB-8861-7AA6B5FBD159}"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E3110ACD-242E-4FE7-8CA3-050740F132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3E1122A-E5E1-43BB-8861-7AA6B5FBD159}"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10ACD-242E-4FE7-8CA3-050740F132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3E1122A-E5E1-43BB-8861-7AA6B5FBD159}" type="datetimeFigureOut">
              <a:rPr lang="en-US" smtClean="0"/>
              <a:pPr/>
              <a:t>9/28/2021</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3110ACD-242E-4FE7-8CA3-050740F132F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5.jpg"/>
          <p:cNvPicPr>
            <a:picLocks noChangeAspect="1"/>
          </p:cNvPicPr>
          <p:nvPr/>
        </p:nvPicPr>
        <p:blipFill>
          <a:blip r:embed="rId4"/>
          <a:stretch>
            <a:fillRect/>
          </a:stretch>
        </p:blipFill>
        <p:spPr>
          <a:xfrm>
            <a:off x="0" y="0"/>
            <a:ext cx="8229600" cy="5143500"/>
          </a:xfrm>
          <a:prstGeom prst="rect">
            <a:avLst/>
          </a:prstGeom>
        </p:spPr>
      </p:pic>
      <p:sp>
        <p:nvSpPr>
          <p:cNvPr id="2" name="Title 1"/>
          <p:cNvSpPr>
            <a:spLocks noGrp="1"/>
          </p:cNvSpPr>
          <p:nvPr>
            <p:ph type="ctrTitle"/>
          </p:nvPr>
        </p:nvSpPr>
        <p:spPr>
          <a:xfrm>
            <a:off x="1524000" y="5105400"/>
            <a:ext cx="7391400" cy="1295400"/>
          </a:xfrm>
        </p:spPr>
        <p:txBody>
          <a:bodyPr>
            <a:normAutofit fontScale="90000"/>
          </a:bodyPr>
          <a:lstStyle/>
          <a:p>
            <a:r>
              <a:rPr sz="9600" dirty="0" smtClean="0"/>
              <a:t>IMMUNIZATION</a:t>
            </a:r>
            <a:br>
              <a:rPr sz="9600" dirty="0" smtClean="0"/>
            </a:br>
            <a:r>
              <a:rPr lang="en-US" sz="4400" dirty="0" err="1" smtClean="0">
                <a:solidFill>
                  <a:srgbClr val="FF0000"/>
                </a:solidFill>
              </a:rPr>
              <a:t>Dr.Kiran</a:t>
            </a:r>
            <a:r>
              <a:rPr lang="en-US" sz="4400" dirty="0" smtClean="0">
                <a:solidFill>
                  <a:srgbClr val="FF0000"/>
                </a:solidFill>
              </a:rPr>
              <a:t> NANDESHWAR</a:t>
            </a:r>
            <a:endParaRPr lang="en-US" sz="4400" dirty="0">
              <a:solidFill>
                <a:srgbClr val="FF0000"/>
              </a:solidFill>
            </a:endParaRPr>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010400"/>
          </a:xfrm>
        </p:spPr>
        <p:txBody>
          <a:bodyPr>
            <a:normAutofit lnSpcReduction="10000"/>
          </a:bodyPr>
          <a:lstStyle/>
          <a:p>
            <a:pPr>
              <a:buNone/>
            </a:pPr>
            <a:endParaRPr lang="en-US" sz="3600" dirty="0" smtClean="0">
              <a:solidFill>
                <a:srgbClr val="00B0F0"/>
              </a:solidFill>
            </a:endParaRPr>
          </a:p>
          <a:p>
            <a:pPr>
              <a:buNone/>
            </a:pPr>
            <a:r>
              <a:rPr lang="en-US" sz="4000" dirty="0" smtClean="0">
                <a:solidFill>
                  <a:srgbClr val="00B0F0"/>
                </a:solidFill>
              </a:rPr>
              <a:t>                    VACCINATION                    </a:t>
            </a:r>
          </a:p>
          <a:p>
            <a:pPr>
              <a:buNone/>
            </a:pPr>
            <a:r>
              <a:rPr lang="en-US" sz="2800" dirty="0" smtClean="0">
                <a:solidFill>
                  <a:srgbClr val="00B0F0"/>
                </a:solidFill>
              </a:rPr>
              <a:t>   </a:t>
            </a:r>
            <a:r>
              <a:rPr lang="en-US" sz="2800" dirty="0" smtClean="0">
                <a:solidFill>
                  <a:srgbClr val="00B050"/>
                </a:solidFill>
              </a:rPr>
              <a:t>vaccination is the process of administration or inoculation of a vaccine.</a:t>
            </a:r>
            <a:r>
              <a:rPr lang="en-US" sz="2800" dirty="0" smtClean="0">
                <a:solidFill>
                  <a:srgbClr val="00B0F0"/>
                </a:solidFill>
              </a:rPr>
              <a:t>                 </a:t>
            </a:r>
            <a:r>
              <a:rPr lang="en-US" sz="2800" dirty="0" smtClean="0">
                <a:solidFill>
                  <a:srgbClr val="00B050"/>
                </a:solidFill>
              </a:rPr>
              <a:t>                                 </a:t>
            </a:r>
          </a:p>
          <a:p>
            <a:pPr>
              <a:buNone/>
            </a:pPr>
            <a:r>
              <a:rPr lang="en-US" sz="3600" dirty="0" smtClean="0">
                <a:solidFill>
                  <a:srgbClr val="00B050"/>
                </a:solidFill>
              </a:rPr>
              <a:t>   </a:t>
            </a:r>
            <a:r>
              <a:rPr lang="en-US" sz="3200" dirty="0" smtClean="0">
                <a:solidFill>
                  <a:srgbClr val="00B0F0"/>
                </a:solidFill>
              </a:rPr>
              <a:t>TYPES OF VACCINE</a:t>
            </a:r>
            <a:endParaRPr lang="en-US" sz="4000" dirty="0" smtClean="0">
              <a:solidFill>
                <a:srgbClr val="00B0F0"/>
              </a:solidFill>
            </a:endParaRPr>
          </a:p>
          <a:p>
            <a:r>
              <a:rPr lang="en-US" sz="3200" dirty="0" smtClean="0">
                <a:solidFill>
                  <a:srgbClr val="00B0F0"/>
                </a:solidFill>
              </a:rPr>
              <a:t>LIVE VACCINE</a:t>
            </a:r>
            <a:r>
              <a:rPr lang="en-US" sz="4000" dirty="0" smtClean="0">
                <a:solidFill>
                  <a:srgbClr val="00B0F0"/>
                </a:solidFill>
              </a:rPr>
              <a:t> </a:t>
            </a:r>
            <a:endParaRPr lang="en-US" sz="3600" dirty="0" smtClean="0">
              <a:solidFill>
                <a:srgbClr val="00B0F0"/>
              </a:solidFill>
            </a:endParaRPr>
          </a:p>
          <a:p>
            <a:pPr>
              <a:buNone/>
            </a:pPr>
            <a:r>
              <a:rPr lang="en-US" sz="3600" dirty="0" smtClean="0">
                <a:solidFill>
                  <a:srgbClr val="00B0F0"/>
                </a:solidFill>
              </a:rPr>
              <a:t>       </a:t>
            </a:r>
            <a:r>
              <a:rPr lang="en-US" sz="2800" dirty="0" smtClean="0">
                <a:solidFill>
                  <a:srgbClr val="00B050"/>
                </a:solidFill>
              </a:rPr>
              <a:t>these vaccines actually infect the recipient but do not cause disease because potency of organism has been attenuated.</a:t>
            </a:r>
          </a:p>
          <a:p>
            <a:r>
              <a:rPr lang="en-US" sz="3200" dirty="0" smtClean="0">
                <a:solidFill>
                  <a:srgbClr val="00B0F0"/>
                </a:solidFill>
              </a:rPr>
              <a:t>KILLED VACCINE</a:t>
            </a:r>
          </a:p>
          <a:p>
            <a:pPr>
              <a:buNone/>
            </a:pPr>
            <a:r>
              <a:rPr lang="en-US" sz="3600" dirty="0" smtClean="0">
                <a:solidFill>
                  <a:srgbClr val="00B0F0"/>
                </a:solidFill>
              </a:rPr>
              <a:t>      </a:t>
            </a:r>
            <a:r>
              <a:rPr lang="en-US" sz="2400" dirty="0" smtClean="0">
                <a:solidFill>
                  <a:srgbClr val="00B0F0"/>
                </a:solidFill>
              </a:rPr>
              <a:t> </a:t>
            </a:r>
            <a:r>
              <a:rPr lang="en-US" sz="2400" dirty="0" smtClean="0">
                <a:solidFill>
                  <a:srgbClr val="00B050"/>
                </a:solidFill>
              </a:rPr>
              <a:t>these vaccine produced by inactivated viruses &amp; bacteria by heat and chemicals they cannot grow and can not cause disease in vaccinated person.</a:t>
            </a:r>
            <a:r>
              <a:rPr lang="en-US" sz="3600" dirty="0" smtClean="0">
                <a:solidFill>
                  <a:srgbClr val="00B0F0"/>
                </a:solidFill>
              </a:rPr>
              <a:t> </a:t>
            </a:r>
            <a:endParaRPr lang="en-US" sz="3600" dirty="0">
              <a:solidFill>
                <a:srgbClr val="00B0F0"/>
              </a:solidFill>
            </a:endParaRPr>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685801"/>
          <a:ext cx="9144000" cy="6198230"/>
        </p:xfrm>
        <a:graphic>
          <a:graphicData uri="http://schemas.openxmlformats.org/drawingml/2006/table">
            <a:tbl>
              <a:tblPr firstRow="1" bandRow="1">
                <a:tableStyleId>{F5AB1C69-6EDB-4FF4-983F-18BD219EF322}</a:tableStyleId>
              </a:tblPr>
              <a:tblGrid>
                <a:gridCol w="3048000"/>
                <a:gridCol w="3048000"/>
                <a:gridCol w="3048000"/>
              </a:tblGrid>
              <a:tr h="528950">
                <a:tc>
                  <a:txBody>
                    <a:bodyPr/>
                    <a:lstStyle/>
                    <a:p>
                      <a:r>
                        <a:rPr lang="en-US" sz="2400" dirty="0" smtClean="0"/>
                        <a:t>DESCREPTION</a:t>
                      </a:r>
                      <a:endParaRPr lang="en-US" sz="2400" dirty="0"/>
                    </a:p>
                  </a:txBody>
                  <a:tcPr/>
                </a:tc>
                <a:tc>
                  <a:txBody>
                    <a:bodyPr/>
                    <a:lstStyle/>
                    <a:p>
                      <a:endParaRPr lang="en-US"/>
                    </a:p>
                  </a:txBody>
                  <a:tcPr/>
                </a:tc>
                <a:tc>
                  <a:txBody>
                    <a:bodyPr/>
                    <a:lstStyle/>
                    <a:p>
                      <a:r>
                        <a:rPr lang="en-US" sz="2400" dirty="0" smtClean="0"/>
                        <a:t>EXAMPLE</a:t>
                      </a:r>
                      <a:endParaRPr lang="en-US" sz="2400" dirty="0"/>
                    </a:p>
                  </a:txBody>
                  <a:tcPr/>
                </a:tc>
              </a:tr>
              <a:tr h="785998">
                <a:tc rowSpan="2">
                  <a:txBody>
                    <a:bodyPr/>
                    <a:lstStyle/>
                    <a:p>
                      <a:r>
                        <a:rPr lang="en-US" sz="2400" dirty="0" smtClean="0"/>
                        <a:t>LIVE ATTENUATED VACCINE</a:t>
                      </a:r>
                      <a:endParaRPr lang="en-US" sz="2400" dirty="0"/>
                    </a:p>
                  </a:txBody>
                  <a:tcPr/>
                </a:tc>
                <a:tc>
                  <a:txBody>
                    <a:bodyPr/>
                    <a:lstStyle/>
                    <a:p>
                      <a:r>
                        <a:rPr lang="en-US" dirty="0" smtClean="0"/>
                        <a:t>BACTERIAL</a:t>
                      </a:r>
                      <a:endParaRPr lang="en-US" dirty="0"/>
                    </a:p>
                  </a:txBody>
                  <a:tcPr/>
                </a:tc>
                <a:tc>
                  <a:txBody>
                    <a:bodyPr/>
                    <a:lstStyle/>
                    <a:p>
                      <a:r>
                        <a:rPr lang="en-US" sz="2400" dirty="0" smtClean="0"/>
                        <a:t>BCG, ORAL</a:t>
                      </a:r>
                      <a:r>
                        <a:rPr lang="en-US" sz="2400" baseline="0" dirty="0" smtClean="0"/>
                        <a:t> TYPHOID</a:t>
                      </a:r>
                      <a:endParaRPr lang="en-US" sz="2400" dirty="0"/>
                    </a:p>
                  </a:txBody>
                  <a:tcPr/>
                </a:tc>
              </a:tr>
              <a:tr h="1135330">
                <a:tc vMerge="1">
                  <a:txBody>
                    <a:bodyPr/>
                    <a:lstStyle/>
                    <a:p>
                      <a:endParaRPr lang="en-US"/>
                    </a:p>
                  </a:txBody>
                  <a:tcPr/>
                </a:tc>
                <a:tc>
                  <a:txBody>
                    <a:bodyPr/>
                    <a:lstStyle/>
                    <a:p>
                      <a:r>
                        <a:rPr lang="en-US" dirty="0" smtClean="0"/>
                        <a:t>VIRAL</a:t>
                      </a:r>
                      <a:endParaRPr lang="en-US" dirty="0"/>
                    </a:p>
                  </a:txBody>
                  <a:tcPr/>
                </a:tc>
                <a:tc>
                  <a:txBody>
                    <a:bodyPr/>
                    <a:lstStyle/>
                    <a:p>
                      <a:r>
                        <a:rPr lang="en-US" sz="2400" dirty="0" smtClean="0"/>
                        <a:t>OPV,</a:t>
                      </a:r>
                      <a:r>
                        <a:rPr lang="en-US" sz="2400" baseline="0" dirty="0" smtClean="0"/>
                        <a:t> MEASELS,MMR,VARICELLA</a:t>
                      </a:r>
                      <a:endParaRPr lang="en-US" sz="2400" dirty="0"/>
                    </a:p>
                  </a:txBody>
                  <a:tcPr/>
                </a:tc>
              </a:tr>
              <a:tr h="785998">
                <a:tc rowSpan="2">
                  <a:txBody>
                    <a:bodyPr/>
                    <a:lstStyle/>
                    <a:p>
                      <a:r>
                        <a:rPr lang="en-US" sz="2400" dirty="0" smtClean="0"/>
                        <a:t>KILLED</a:t>
                      </a:r>
                      <a:r>
                        <a:rPr lang="en-US" sz="2400" baseline="0" dirty="0" smtClean="0"/>
                        <a:t>/INACTIVATED VACCINE</a:t>
                      </a:r>
                      <a:endParaRPr lang="en-US" sz="2400" dirty="0"/>
                    </a:p>
                  </a:txBody>
                  <a:tcPr/>
                </a:tc>
                <a:tc>
                  <a:txBody>
                    <a:bodyPr/>
                    <a:lstStyle/>
                    <a:p>
                      <a:r>
                        <a:rPr lang="en-US" dirty="0" smtClean="0"/>
                        <a:t>BACTERIAL</a:t>
                      </a:r>
                      <a:endParaRPr lang="en-US" dirty="0"/>
                    </a:p>
                  </a:txBody>
                  <a:tcPr/>
                </a:tc>
                <a:tc>
                  <a:txBody>
                    <a:bodyPr/>
                    <a:lstStyle/>
                    <a:p>
                      <a:r>
                        <a:rPr lang="en-US" sz="2400" dirty="0" err="1" smtClean="0"/>
                        <a:t>DPTw</a:t>
                      </a:r>
                      <a:r>
                        <a:rPr lang="en-US" sz="2400" dirty="0" smtClean="0"/>
                        <a:t>, whole cell killed typhoid</a:t>
                      </a:r>
                      <a:endParaRPr lang="en-US" sz="2400" dirty="0"/>
                    </a:p>
                  </a:txBody>
                  <a:tcPr/>
                </a:tc>
              </a:tr>
              <a:tr h="1135330">
                <a:tc vMerge="1">
                  <a:txBody>
                    <a:bodyPr/>
                    <a:lstStyle/>
                    <a:p>
                      <a:endParaRPr lang="en-US"/>
                    </a:p>
                  </a:txBody>
                  <a:tcPr/>
                </a:tc>
                <a:tc>
                  <a:txBody>
                    <a:bodyPr/>
                    <a:lstStyle/>
                    <a:p>
                      <a:r>
                        <a:rPr lang="en-US" dirty="0" smtClean="0"/>
                        <a:t>VIRAL</a:t>
                      </a:r>
                      <a:endParaRPr lang="en-US" dirty="0"/>
                    </a:p>
                  </a:txBody>
                  <a:tcPr/>
                </a:tc>
                <a:tc>
                  <a:txBody>
                    <a:bodyPr/>
                    <a:lstStyle/>
                    <a:p>
                      <a:r>
                        <a:rPr lang="en-US" sz="2400" dirty="0" smtClean="0"/>
                        <a:t>INACTIVATED</a:t>
                      </a:r>
                      <a:r>
                        <a:rPr lang="en-US" sz="2400" baseline="0" dirty="0" smtClean="0"/>
                        <a:t> POLIO VACCINE RABIES, HAV</a:t>
                      </a:r>
                      <a:endParaRPr lang="en-US" sz="2400" dirty="0"/>
                    </a:p>
                  </a:txBody>
                  <a:tcPr/>
                </a:tc>
              </a:tr>
              <a:tr h="1135330">
                <a:tc rowSpan="2">
                  <a:txBody>
                    <a:bodyPr/>
                    <a:lstStyle/>
                    <a:p>
                      <a:r>
                        <a:rPr lang="en-US" sz="2400" dirty="0" smtClean="0"/>
                        <a:t>MODIFIED</a:t>
                      </a:r>
                      <a:r>
                        <a:rPr lang="en-US" sz="2400" baseline="0" dirty="0" smtClean="0"/>
                        <a:t> BACTERIAL TOXIN</a:t>
                      </a:r>
                      <a:endParaRPr lang="en-US" sz="2400" dirty="0"/>
                    </a:p>
                  </a:txBody>
                  <a:tcPr/>
                </a:tc>
                <a:tc>
                  <a:txBody>
                    <a:bodyPr/>
                    <a:lstStyle/>
                    <a:p>
                      <a:r>
                        <a:rPr lang="en-US" dirty="0" smtClean="0"/>
                        <a:t>BACTERIAL</a:t>
                      </a:r>
                      <a:endParaRPr lang="en-US" dirty="0"/>
                    </a:p>
                  </a:txBody>
                  <a:tcPr/>
                </a:tc>
                <a:tc>
                  <a:txBody>
                    <a:bodyPr/>
                    <a:lstStyle/>
                    <a:p>
                      <a:r>
                        <a:rPr lang="en-US" sz="2400" dirty="0" smtClean="0"/>
                        <a:t>S</a:t>
                      </a:r>
                      <a:r>
                        <a:rPr lang="en-US" sz="2400" baseline="0" dirty="0" smtClean="0"/>
                        <a:t> </a:t>
                      </a:r>
                      <a:r>
                        <a:rPr lang="en-US" sz="2400" baseline="0" dirty="0" err="1" smtClean="0"/>
                        <a:t>typhi</a:t>
                      </a:r>
                      <a:r>
                        <a:rPr lang="en-US" sz="2400" baseline="0" dirty="0" smtClean="0"/>
                        <a:t>, HIB, meningococcal, pneumococcal</a:t>
                      </a:r>
                      <a:endParaRPr lang="en-US" sz="2400" dirty="0"/>
                    </a:p>
                  </a:txBody>
                  <a:tcPr/>
                </a:tc>
              </a:tr>
              <a:tr h="436665">
                <a:tc vMerge="1">
                  <a:txBody>
                    <a:bodyPr/>
                    <a:lstStyle/>
                    <a:p>
                      <a:endParaRPr lang="en-US"/>
                    </a:p>
                  </a:txBody>
                  <a:tcPr/>
                </a:tc>
                <a:tc>
                  <a:txBody>
                    <a:bodyPr/>
                    <a:lstStyle/>
                    <a:p>
                      <a:r>
                        <a:rPr lang="en-US" dirty="0" smtClean="0"/>
                        <a:t>viral</a:t>
                      </a:r>
                      <a:endParaRPr lang="en-US" dirty="0"/>
                    </a:p>
                  </a:txBody>
                  <a:tcPr/>
                </a:tc>
                <a:tc>
                  <a:txBody>
                    <a:bodyPr/>
                    <a:lstStyle/>
                    <a:p>
                      <a:r>
                        <a:rPr lang="en-US" sz="2400" dirty="0" smtClean="0"/>
                        <a:t>HEPATITIS</a:t>
                      </a:r>
                      <a:r>
                        <a:rPr lang="en-US" sz="2400" baseline="0" dirty="0" smtClean="0"/>
                        <a:t> B</a:t>
                      </a:r>
                      <a:endParaRPr lang="en-US" sz="2400" dirty="0"/>
                    </a:p>
                  </a:txBody>
                  <a:tcPr/>
                </a:tc>
              </a:tr>
            </a:tbl>
          </a:graphicData>
        </a:graphic>
      </p:graphicFrame>
      <p:sp>
        <p:nvSpPr>
          <p:cNvPr id="3" name="Content Placeholder 2"/>
          <p:cNvSpPr>
            <a:spLocks noGrp="1"/>
          </p:cNvSpPr>
          <p:nvPr>
            <p:ph idx="1"/>
          </p:nvPr>
        </p:nvSpPr>
        <p:spPr>
          <a:xfrm>
            <a:off x="0" y="0"/>
            <a:ext cx="9144000" cy="685800"/>
          </a:xfrm>
        </p:spPr>
        <p:txBody>
          <a:bodyPr/>
          <a:lstStyle/>
          <a:p>
            <a:pPr>
              <a:buNone/>
            </a:pPr>
            <a:r>
              <a:rPr lang="en-US" smtClean="0"/>
              <a:t>                      </a:t>
            </a:r>
            <a:r>
              <a:rPr lang="en-US" sz="3200" b="1" dirty="0" smtClean="0">
                <a:solidFill>
                  <a:srgbClr val="FFC000"/>
                </a:solidFill>
              </a:rPr>
              <a:t>TYPE OF VACCINE</a:t>
            </a:r>
            <a:endParaRPr lang="en-US" b="1"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solidFill>
                  <a:srgbClr val="00B0F0"/>
                </a:solidFill>
              </a:rPr>
              <a:t>CATEGORIZATION OF VACCINE BY IAP</a:t>
            </a:r>
            <a:endParaRPr lang="en-US" sz="3600" dirty="0">
              <a:solidFill>
                <a:srgbClr val="00B0F0"/>
              </a:solidFill>
            </a:endParaRPr>
          </a:p>
        </p:txBody>
      </p:sp>
      <p:graphicFrame>
        <p:nvGraphicFramePr>
          <p:cNvPr id="4" name="Table 3"/>
          <p:cNvGraphicFramePr>
            <a:graphicFrameLocks noGrp="1"/>
          </p:cNvGraphicFramePr>
          <p:nvPr/>
        </p:nvGraphicFramePr>
        <p:xfrm>
          <a:off x="0" y="990599"/>
          <a:ext cx="9144000" cy="5867404"/>
        </p:xfrm>
        <a:graphic>
          <a:graphicData uri="http://schemas.openxmlformats.org/drawingml/2006/table">
            <a:tbl>
              <a:tblPr firstRow="1" bandRow="1">
                <a:tableStyleId>{5C22544A-7EE6-4342-B048-85BDC9FD1C3A}</a:tableStyleId>
              </a:tblPr>
              <a:tblGrid>
                <a:gridCol w="3276600"/>
                <a:gridCol w="5867400"/>
              </a:tblGrid>
              <a:tr h="818169">
                <a:tc rowSpan="2">
                  <a:txBody>
                    <a:bodyPr/>
                    <a:lstStyle/>
                    <a:p>
                      <a:r>
                        <a:rPr lang="en-US" sz="2400" dirty="0" smtClean="0"/>
                        <a:t>CATEGORY</a:t>
                      </a:r>
                      <a:r>
                        <a:rPr lang="en-US" sz="2400" baseline="0" dirty="0" smtClean="0"/>
                        <a:t> 1-VACCINE IN EPI</a:t>
                      </a:r>
                      <a:endParaRPr lang="en-US" sz="2400" dirty="0"/>
                    </a:p>
                  </a:txBody>
                  <a:tcPr/>
                </a:tc>
                <a:tc>
                  <a:txBody>
                    <a:bodyPr/>
                    <a:lstStyle/>
                    <a:p>
                      <a:r>
                        <a:rPr lang="en-US" sz="2400" dirty="0" smtClean="0"/>
                        <a:t>BCG, OPV, </a:t>
                      </a:r>
                      <a:r>
                        <a:rPr lang="en-US" sz="2400" dirty="0" err="1" smtClean="0"/>
                        <a:t>DTPw</a:t>
                      </a:r>
                      <a:r>
                        <a:rPr lang="en-US" sz="2400" dirty="0" smtClean="0"/>
                        <a:t>, MEASELES</a:t>
                      </a:r>
                      <a:r>
                        <a:rPr lang="en-US" sz="2400" baseline="0" dirty="0" smtClean="0"/>
                        <a:t> ,TT</a:t>
                      </a:r>
                    </a:p>
                  </a:txBody>
                  <a:tcPr/>
                </a:tc>
              </a:tr>
              <a:tr h="818169">
                <a:tc vMerge="1">
                  <a:txBody>
                    <a:bodyPr/>
                    <a:lstStyle/>
                    <a:p>
                      <a:endParaRPr lang="en-US"/>
                    </a:p>
                  </a:txBody>
                  <a:tcPr/>
                </a:tc>
                <a:tc>
                  <a:txBody>
                    <a:bodyPr/>
                    <a:lstStyle/>
                    <a:p>
                      <a:r>
                        <a:rPr lang="en-US" sz="2400" dirty="0" smtClean="0"/>
                        <a:t>NEW  ADDITION-HEPATITIS B, MMR</a:t>
                      </a:r>
                      <a:endParaRPr lang="en-US" sz="2400" dirty="0"/>
                    </a:p>
                  </a:txBody>
                  <a:tcPr/>
                </a:tc>
              </a:tr>
              <a:tr h="818169">
                <a:tc rowSpan="2">
                  <a:txBody>
                    <a:bodyPr/>
                    <a:lstStyle/>
                    <a:p>
                      <a:r>
                        <a:rPr lang="en-US" sz="2400" dirty="0" smtClean="0"/>
                        <a:t>CATEGORY 2-in</a:t>
                      </a:r>
                      <a:r>
                        <a:rPr lang="en-US" sz="2400" baseline="0" dirty="0" smtClean="0"/>
                        <a:t> addition to EPI vaccine</a:t>
                      </a:r>
                      <a:endParaRPr lang="en-US" sz="2400" dirty="0"/>
                    </a:p>
                  </a:txBody>
                  <a:tcPr/>
                </a:tc>
                <a:tc>
                  <a:txBody>
                    <a:bodyPr/>
                    <a:lstStyle/>
                    <a:p>
                      <a:r>
                        <a:rPr lang="en-US" sz="2400" dirty="0" smtClean="0"/>
                        <a:t>HEPATITIS</a:t>
                      </a:r>
                      <a:r>
                        <a:rPr lang="en-US" sz="2400" baseline="0" dirty="0" smtClean="0"/>
                        <a:t> B, </a:t>
                      </a:r>
                      <a:r>
                        <a:rPr lang="en-US" sz="2400" baseline="0" dirty="0" err="1" smtClean="0"/>
                        <a:t>Hib</a:t>
                      </a:r>
                      <a:r>
                        <a:rPr lang="en-US" sz="2400" baseline="0" dirty="0" smtClean="0"/>
                        <a:t>, MMR, typhoid, Td</a:t>
                      </a:r>
                      <a:endParaRPr lang="en-US" sz="2400" dirty="0"/>
                    </a:p>
                  </a:txBody>
                  <a:tcPr/>
                </a:tc>
              </a:tr>
              <a:tr h="818169">
                <a:tc vMerge="1">
                  <a:txBody>
                    <a:bodyPr/>
                    <a:lstStyle/>
                    <a:p>
                      <a:endParaRPr lang="en-US"/>
                    </a:p>
                  </a:txBody>
                  <a:tcPr/>
                </a:tc>
                <a:tc>
                  <a:txBody>
                    <a:bodyPr/>
                    <a:lstStyle/>
                    <a:p>
                      <a:r>
                        <a:rPr lang="en-US" sz="2400" dirty="0" smtClean="0"/>
                        <a:t>NEW</a:t>
                      </a:r>
                      <a:r>
                        <a:rPr lang="en-US" sz="2400" baseline="0" dirty="0" smtClean="0"/>
                        <a:t> ADDITION-</a:t>
                      </a:r>
                      <a:r>
                        <a:rPr lang="en-US" sz="2400" baseline="0" dirty="0" err="1" smtClean="0"/>
                        <a:t>Tdap</a:t>
                      </a:r>
                      <a:r>
                        <a:rPr lang="en-US" sz="2400" baseline="0" dirty="0" smtClean="0"/>
                        <a:t>, IPV, HPV</a:t>
                      </a:r>
                      <a:endParaRPr lang="en-US" sz="2400" dirty="0"/>
                    </a:p>
                  </a:txBody>
                  <a:tcPr/>
                </a:tc>
              </a:tr>
              <a:tr h="818169">
                <a:tc rowSpan="2">
                  <a:txBody>
                    <a:bodyPr/>
                    <a:lstStyle/>
                    <a:p>
                      <a:r>
                        <a:rPr lang="en-US" sz="2400" dirty="0" smtClean="0"/>
                        <a:t>CATEGORY</a:t>
                      </a:r>
                      <a:r>
                        <a:rPr lang="en-US" sz="2400" baseline="0" dirty="0" smtClean="0"/>
                        <a:t> 3-</a:t>
                      </a:r>
                      <a:r>
                        <a:rPr lang="en-US" sz="1800" baseline="0" dirty="0" smtClean="0"/>
                        <a:t>vaccinegiven after discussion with parent</a:t>
                      </a:r>
                      <a:endParaRPr lang="en-US" sz="2400" dirty="0"/>
                    </a:p>
                  </a:txBody>
                  <a:tcPr/>
                </a:tc>
                <a:tc>
                  <a:txBody>
                    <a:bodyPr/>
                    <a:lstStyle/>
                    <a:p>
                      <a:r>
                        <a:rPr lang="en-US" sz="2400" dirty="0" smtClean="0"/>
                        <a:t>Hepatitis a, </a:t>
                      </a:r>
                      <a:r>
                        <a:rPr lang="en-US" sz="2400" dirty="0" err="1" smtClean="0"/>
                        <a:t>varicella</a:t>
                      </a:r>
                      <a:r>
                        <a:rPr lang="en-US" sz="2400" dirty="0" smtClean="0"/>
                        <a:t>, pcv7</a:t>
                      </a:r>
                      <a:r>
                        <a:rPr lang="en-US" sz="2400" baseline="0" dirty="0" smtClean="0"/>
                        <a:t>, </a:t>
                      </a:r>
                      <a:r>
                        <a:rPr lang="en-US" sz="2400" baseline="0" dirty="0" err="1" smtClean="0"/>
                        <a:t>DTPa</a:t>
                      </a:r>
                      <a:endParaRPr lang="en-US" sz="2400" dirty="0"/>
                    </a:p>
                  </a:txBody>
                  <a:tcPr/>
                </a:tc>
              </a:tr>
              <a:tr h="818169">
                <a:tc vMerge="1">
                  <a:txBody>
                    <a:bodyPr/>
                    <a:lstStyle/>
                    <a:p>
                      <a:endParaRPr lang="en-US"/>
                    </a:p>
                  </a:txBody>
                  <a:tcPr/>
                </a:tc>
                <a:tc>
                  <a:txBody>
                    <a:bodyPr/>
                    <a:lstStyle/>
                    <a:p>
                      <a:r>
                        <a:rPr lang="en-US" sz="2400" dirty="0" smtClean="0"/>
                        <a:t>new</a:t>
                      </a:r>
                      <a:r>
                        <a:rPr lang="en-US" sz="2400" baseline="0" dirty="0" smtClean="0"/>
                        <a:t> addition-Rotavirus</a:t>
                      </a:r>
                      <a:endParaRPr lang="en-US" sz="2400" dirty="0"/>
                    </a:p>
                  </a:txBody>
                  <a:tcPr/>
                </a:tc>
              </a:tr>
              <a:tr h="958390">
                <a:tc>
                  <a:txBody>
                    <a:bodyPr/>
                    <a:lstStyle/>
                    <a:p>
                      <a:r>
                        <a:rPr lang="en-US" sz="2400" dirty="0" smtClean="0"/>
                        <a:t>CATEGORY</a:t>
                      </a:r>
                      <a:r>
                        <a:rPr lang="en-US" sz="2400" baseline="0" dirty="0" smtClean="0"/>
                        <a:t> 4-</a:t>
                      </a:r>
                      <a:r>
                        <a:rPr lang="en-US" sz="1800" baseline="0" dirty="0" smtClean="0"/>
                        <a:t>vaccine under special circumstances</a:t>
                      </a:r>
                      <a:endParaRPr lang="en-US" sz="2400" dirty="0"/>
                    </a:p>
                  </a:txBody>
                  <a:tcPr/>
                </a:tc>
                <a:tc>
                  <a:txBody>
                    <a:bodyPr/>
                    <a:lstStyle/>
                    <a:p>
                      <a:r>
                        <a:rPr lang="en-US" sz="2400" smtClean="0"/>
                        <a:t>Influenza,PPV23,</a:t>
                      </a:r>
                      <a:r>
                        <a:rPr lang="en-US" sz="2400" baseline="0" smtClean="0"/>
                        <a:t> Meningococcal, </a:t>
                      </a:r>
                      <a:r>
                        <a:rPr lang="en-US" sz="2400" baseline="0" dirty="0" err="1" smtClean="0"/>
                        <a:t>JEvaccine</a:t>
                      </a:r>
                      <a:endParaRPr lang="en-US" sz="2400" dirty="0"/>
                    </a:p>
                  </a:txBody>
                  <a:tcPr/>
                </a:tc>
              </a:tr>
            </a:tbl>
          </a:graphicData>
        </a:graphic>
      </p:graphicFrame>
    </p:spTree>
  </p:cSld>
  <p:clrMapOvr>
    <a:masterClrMapping/>
  </p:clrMapOvr>
  <p:transition advClick="0">
    <p:dissolve/>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2.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3.jpg"/>
          <p:cNvPicPr>
            <a:picLocks noGrp="1" noChangeAspect="1"/>
          </p:cNvPicPr>
          <p:nvPr>
            <p:ph idx="1"/>
          </p:nvPr>
        </p:nvPicPr>
        <p:blipFill>
          <a:blip r:embed="rId3"/>
          <a:srcRect l="2726"/>
          <a:stretch>
            <a:fillRect/>
          </a:stretch>
        </p:blipFill>
        <p:spPr>
          <a:xfrm rot="5400000">
            <a:off x="1135276" y="-1135277"/>
            <a:ext cx="6873445" cy="9144000"/>
          </a:xfr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4.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533401"/>
          <a:ext cx="9144000" cy="6324598"/>
        </p:xfrm>
        <a:graphic>
          <a:graphicData uri="http://schemas.openxmlformats.org/drawingml/2006/table">
            <a:tbl>
              <a:tblPr firstRow="1" bandRow="1">
                <a:tableStyleId>{5C22544A-7EE6-4342-B048-85BDC9FD1C3A}</a:tableStyleId>
              </a:tblPr>
              <a:tblGrid>
                <a:gridCol w="1524000"/>
                <a:gridCol w="2819400"/>
                <a:gridCol w="4800600"/>
              </a:tblGrid>
              <a:tr h="643518">
                <a:tc>
                  <a:txBody>
                    <a:bodyPr/>
                    <a:lstStyle/>
                    <a:p>
                      <a:r>
                        <a:rPr lang="en-US" sz="1600" dirty="0" smtClean="0"/>
                        <a:t>Age</a:t>
                      </a:r>
                      <a:endParaRPr lang="en-US" sz="1600" dirty="0"/>
                    </a:p>
                  </a:txBody>
                  <a:tcPr/>
                </a:tc>
                <a:tc>
                  <a:txBody>
                    <a:bodyPr/>
                    <a:lstStyle/>
                    <a:p>
                      <a:r>
                        <a:rPr lang="en-US" sz="1600" smtClean="0"/>
                        <a:t>National</a:t>
                      </a:r>
                      <a:r>
                        <a:rPr lang="en-US" sz="1600" baseline="0" smtClean="0"/>
                        <a:t> Immunization Programme</a:t>
                      </a:r>
                      <a:endParaRPr lang="en-US" sz="1600" dirty="0"/>
                    </a:p>
                  </a:txBody>
                  <a:tcPr/>
                </a:tc>
                <a:tc>
                  <a:txBody>
                    <a:bodyPr/>
                    <a:lstStyle/>
                    <a:p>
                      <a:r>
                        <a:rPr lang="en-US" sz="1600" smtClean="0"/>
                        <a:t>IAP Recommendation</a:t>
                      </a:r>
                      <a:endParaRPr lang="en-US" sz="1600"/>
                    </a:p>
                  </a:txBody>
                  <a:tcPr/>
                </a:tc>
              </a:tr>
              <a:tr h="459942">
                <a:tc>
                  <a:txBody>
                    <a:bodyPr/>
                    <a:lstStyle/>
                    <a:p>
                      <a:r>
                        <a:rPr lang="en-US" sz="1600" smtClean="0"/>
                        <a:t>0 at birth</a:t>
                      </a:r>
                      <a:endParaRPr lang="en-US" sz="1600" dirty="0"/>
                    </a:p>
                  </a:txBody>
                  <a:tcPr/>
                </a:tc>
                <a:tc>
                  <a:txBody>
                    <a:bodyPr/>
                    <a:lstStyle/>
                    <a:p>
                      <a:r>
                        <a:rPr lang="en-US" sz="1600" smtClean="0"/>
                        <a:t>BCG, OPV</a:t>
                      </a:r>
                      <a:r>
                        <a:rPr lang="en-US" sz="1100" smtClean="0">
                          <a:effectLst/>
                        </a:rPr>
                        <a:t>0</a:t>
                      </a:r>
                      <a:endParaRPr lang="en-US" sz="1600" dirty="0">
                        <a:effectLst/>
                      </a:endParaRPr>
                    </a:p>
                  </a:txBody>
                  <a:tcPr/>
                </a:tc>
                <a:tc>
                  <a:txBody>
                    <a:bodyPr/>
                    <a:lstStyle/>
                    <a:p>
                      <a:r>
                        <a:rPr lang="en-US" sz="1600" dirty="0" smtClean="0"/>
                        <a:t>BCG, OPV</a:t>
                      </a:r>
                      <a:r>
                        <a:rPr lang="en-US" sz="1600" baseline="-25000" dirty="0" smtClean="0">
                          <a:effectLst/>
                        </a:rPr>
                        <a:t>0</a:t>
                      </a:r>
                      <a:r>
                        <a:rPr lang="en-US" sz="1100" dirty="0" smtClean="0"/>
                        <a:t>, </a:t>
                      </a:r>
                      <a:r>
                        <a:rPr lang="en-US" sz="1600" dirty="0" err="1" smtClean="0"/>
                        <a:t>Hep</a:t>
                      </a:r>
                      <a:r>
                        <a:rPr lang="en-US" sz="1600" dirty="0" smtClean="0"/>
                        <a:t>.</a:t>
                      </a:r>
                      <a:r>
                        <a:rPr lang="en-US" sz="1600" baseline="0" dirty="0" smtClean="0"/>
                        <a:t> B</a:t>
                      </a:r>
                      <a:r>
                        <a:rPr lang="en-US" sz="1600" baseline="-25000" dirty="0" smtClean="0"/>
                        <a:t>0</a:t>
                      </a:r>
                      <a:endParaRPr lang="en-US" sz="1600" baseline="-25000" dirty="0"/>
                    </a:p>
                  </a:txBody>
                  <a:tcPr/>
                </a:tc>
              </a:tr>
              <a:tr h="643518">
                <a:tc>
                  <a:txBody>
                    <a:bodyPr/>
                    <a:lstStyle/>
                    <a:p>
                      <a:r>
                        <a:rPr lang="en-US" sz="1600" smtClean="0"/>
                        <a:t>6 weeks</a:t>
                      </a:r>
                      <a:endParaRPr lang="en-US" sz="1600"/>
                    </a:p>
                  </a:txBody>
                  <a:tcPr/>
                </a:tc>
                <a:tc>
                  <a:txBody>
                    <a:bodyPr/>
                    <a:lstStyle/>
                    <a:p>
                      <a:r>
                        <a:rPr lang="en-US" sz="1600" b="0" smtClean="0"/>
                        <a:t>DTPw</a:t>
                      </a:r>
                      <a:r>
                        <a:rPr lang="en-US" sz="1600" b="0" baseline="-25000" smtClean="0"/>
                        <a:t>1</a:t>
                      </a:r>
                      <a:r>
                        <a:rPr lang="en-US" sz="1600" b="0" smtClean="0"/>
                        <a:t>, OPV</a:t>
                      </a:r>
                      <a:r>
                        <a:rPr lang="en-US" sz="1600" b="0" baseline="-25000" smtClean="0"/>
                        <a:t>1</a:t>
                      </a:r>
                      <a:r>
                        <a:rPr lang="en-US" sz="1600" b="0" smtClean="0"/>
                        <a:t> (and BCG, if not given at birth)</a:t>
                      </a:r>
                      <a:endParaRPr lang="en-US" sz="1600" b="0"/>
                    </a:p>
                  </a:txBody>
                  <a:tcPr/>
                </a:tc>
                <a:tc>
                  <a:txBody>
                    <a:bodyPr/>
                    <a:lstStyle/>
                    <a:p>
                      <a:r>
                        <a:rPr lang="en-US" sz="1600" b="0" dirty="0" smtClean="0"/>
                        <a:t>DTPw</a:t>
                      </a:r>
                      <a:r>
                        <a:rPr lang="en-US" sz="1600" b="0" baseline="-25000" dirty="0" smtClean="0"/>
                        <a:t>1</a:t>
                      </a:r>
                      <a:r>
                        <a:rPr lang="en-US" sz="1600" b="0" dirty="0" smtClean="0"/>
                        <a:t>/ DPTa</a:t>
                      </a:r>
                      <a:r>
                        <a:rPr lang="en-US" sz="1600" b="0" baseline="-25000" dirty="0" smtClean="0"/>
                        <a:t>1</a:t>
                      </a:r>
                      <a:r>
                        <a:rPr lang="en-US" sz="1600" b="0" dirty="0" smtClean="0"/>
                        <a:t>, OPV</a:t>
                      </a:r>
                      <a:r>
                        <a:rPr lang="en-US" sz="1600" b="0" baseline="-25000" dirty="0" smtClean="0"/>
                        <a:t>1</a:t>
                      </a:r>
                      <a:r>
                        <a:rPr lang="en-US" sz="1600" b="0" dirty="0" smtClean="0"/>
                        <a:t>, </a:t>
                      </a:r>
                      <a:r>
                        <a:rPr lang="en-US" sz="1600" dirty="0" err="1" smtClean="0"/>
                        <a:t>Hep</a:t>
                      </a:r>
                      <a:r>
                        <a:rPr lang="en-US" sz="1600" dirty="0" smtClean="0"/>
                        <a:t>.</a:t>
                      </a:r>
                      <a:r>
                        <a:rPr lang="en-US" sz="1600" baseline="0" dirty="0" smtClean="0"/>
                        <a:t> B</a:t>
                      </a:r>
                      <a:r>
                        <a:rPr lang="en-US" sz="1600" baseline="-25000" dirty="0" smtClean="0"/>
                        <a:t>1</a:t>
                      </a:r>
                      <a:r>
                        <a:rPr lang="en-US" sz="1600" b="0" dirty="0" smtClean="0"/>
                        <a:t>, Hib</a:t>
                      </a:r>
                      <a:r>
                        <a:rPr lang="en-US" sz="1600" b="0" baseline="-25000" dirty="0" smtClean="0"/>
                        <a:t>1</a:t>
                      </a:r>
                      <a:endParaRPr lang="en-US" sz="1600" baseline="-25000" dirty="0"/>
                    </a:p>
                  </a:txBody>
                  <a:tcPr/>
                </a:tc>
              </a:tr>
              <a:tr h="436949">
                <a:tc>
                  <a:txBody>
                    <a:bodyPr/>
                    <a:lstStyle/>
                    <a:p>
                      <a:r>
                        <a:rPr lang="en-US" sz="1600" smtClean="0"/>
                        <a:t>10 weeks</a:t>
                      </a:r>
                      <a:endParaRPr lang="en-US" sz="1600"/>
                    </a:p>
                  </a:txBody>
                  <a:tcPr/>
                </a:tc>
                <a:tc>
                  <a:txBody>
                    <a:bodyPr/>
                    <a:lstStyle/>
                    <a:p>
                      <a:r>
                        <a:rPr lang="en-US" sz="1600" b="0" smtClean="0"/>
                        <a:t>DTPw</a:t>
                      </a:r>
                      <a:r>
                        <a:rPr lang="en-US" sz="1600" b="0" baseline="-25000" smtClean="0"/>
                        <a:t>2</a:t>
                      </a:r>
                      <a:r>
                        <a:rPr lang="en-US" sz="1600" b="0" smtClean="0"/>
                        <a:t>, OPV</a:t>
                      </a:r>
                      <a:r>
                        <a:rPr lang="en-US" sz="1600" b="0" baseline="-25000" smtClean="0"/>
                        <a:t>2</a:t>
                      </a:r>
                      <a:r>
                        <a:rPr lang="en-US" sz="1600" b="0" smtClean="0"/>
                        <a:t> </a:t>
                      </a:r>
                      <a:endParaRPr lang="en-US"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DTPw</a:t>
                      </a:r>
                      <a:r>
                        <a:rPr lang="en-US" sz="1600" b="0" baseline="-25000" dirty="0" smtClean="0"/>
                        <a:t>2</a:t>
                      </a:r>
                      <a:r>
                        <a:rPr lang="en-US" sz="1600" b="0" dirty="0" smtClean="0"/>
                        <a:t>/ DPTa</a:t>
                      </a:r>
                      <a:r>
                        <a:rPr lang="en-US" sz="1600" b="0" baseline="-25000" dirty="0" smtClean="0"/>
                        <a:t>2</a:t>
                      </a:r>
                      <a:r>
                        <a:rPr lang="en-US" sz="1600" b="0" dirty="0" smtClean="0"/>
                        <a:t>, OPV</a:t>
                      </a:r>
                      <a:r>
                        <a:rPr lang="en-US" sz="1600" b="0" baseline="-25000" dirty="0" smtClean="0"/>
                        <a:t>2</a:t>
                      </a:r>
                      <a:r>
                        <a:rPr lang="en-US" sz="1600" b="0" dirty="0" smtClean="0"/>
                        <a:t>,Hep</a:t>
                      </a:r>
                      <a:r>
                        <a:rPr lang="en-US" sz="1600" b="0" baseline="0" dirty="0" smtClean="0"/>
                        <a:t> B2</a:t>
                      </a:r>
                      <a:r>
                        <a:rPr lang="en-US" sz="1600" b="0" dirty="0" smtClean="0"/>
                        <a:t> Hib</a:t>
                      </a:r>
                      <a:r>
                        <a:rPr lang="en-US" sz="1600" b="0" baseline="-25000" dirty="0" smtClean="0"/>
                        <a:t>2,</a:t>
                      </a:r>
                      <a:endParaRPr lang="en-US" sz="1600" baseline="-25000" dirty="0" smtClean="0"/>
                    </a:p>
                  </a:txBody>
                  <a:tcPr/>
                </a:tc>
              </a:tr>
              <a:tr h="459942">
                <a:tc>
                  <a:txBody>
                    <a:bodyPr/>
                    <a:lstStyle/>
                    <a:p>
                      <a:r>
                        <a:rPr lang="en-US" sz="1600" smtClean="0"/>
                        <a:t>14 weeks</a:t>
                      </a:r>
                      <a:endParaRPr lang="en-US" sz="1600"/>
                    </a:p>
                  </a:txBody>
                  <a:tcPr/>
                </a:tc>
                <a:tc>
                  <a:txBody>
                    <a:bodyPr/>
                    <a:lstStyle/>
                    <a:p>
                      <a:r>
                        <a:rPr lang="en-US" sz="1600" b="0" smtClean="0"/>
                        <a:t>DTPw</a:t>
                      </a:r>
                      <a:r>
                        <a:rPr lang="en-US" sz="1600" b="0" baseline="-25000" smtClean="0"/>
                        <a:t>3</a:t>
                      </a:r>
                      <a:r>
                        <a:rPr lang="en-US" sz="1600" b="0" smtClean="0"/>
                        <a:t>, OPV</a:t>
                      </a:r>
                      <a:r>
                        <a:rPr lang="en-US" sz="1600" b="0" baseline="-25000" smtClean="0"/>
                        <a:t>3</a:t>
                      </a:r>
                      <a:r>
                        <a:rPr lang="en-US" sz="1600" b="0" smtClean="0"/>
                        <a:t> </a:t>
                      </a:r>
                      <a:endParaRPr lang="en-US"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DTPw</a:t>
                      </a:r>
                      <a:r>
                        <a:rPr lang="en-US" sz="1600" b="0" baseline="-25000" dirty="0" smtClean="0"/>
                        <a:t>3</a:t>
                      </a:r>
                      <a:r>
                        <a:rPr lang="en-US" sz="1600" b="0" dirty="0" smtClean="0"/>
                        <a:t>/ DPTa</a:t>
                      </a:r>
                      <a:r>
                        <a:rPr lang="en-US" sz="1600" b="0" baseline="-25000" dirty="0" smtClean="0"/>
                        <a:t>3</a:t>
                      </a:r>
                      <a:r>
                        <a:rPr lang="en-US" sz="1600" b="0" dirty="0" smtClean="0"/>
                        <a:t>, OPV</a:t>
                      </a:r>
                      <a:r>
                        <a:rPr lang="en-US" sz="1600" b="0" baseline="-25000" dirty="0" smtClean="0"/>
                        <a:t>3</a:t>
                      </a:r>
                      <a:r>
                        <a:rPr lang="en-US" sz="1600" b="0" dirty="0" smtClean="0"/>
                        <a:t>, </a:t>
                      </a:r>
                      <a:r>
                        <a:rPr lang="en-US" sz="1600" dirty="0" err="1" smtClean="0"/>
                        <a:t>Hep</a:t>
                      </a:r>
                      <a:r>
                        <a:rPr lang="en-US" sz="1600" dirty="0" smtClean="0"/>
                        <a:t>.</a:t>
                      </a:r>
                      <a:r>
                        <a:rPr lang="en-US" sz="1600" baseline="0" dirty="0" smtClean="0"/>
                        <a:t> B</a:t>
                      </a:r>
                      <a:r>
                        <a:rPr lang="en-US" sz="1600" baseline="-25000" dirty="0" smtClean="0"/>
                        <a:t>3</a:t>
                      </a:r>
                      <a:r>
                        <a:rPr lang="en-US" sz="1600" b="0" dirty="0" smtClean="0"/>
                        <a:t>, Hib</a:t>
                      </a:r>
                      <a:r>
                        <a:rPr lang="en-US" sz="1600" b="0" baseline="-25000" dirty="0" smtClean="0"/>
                        <a:t>3</a:t>
                      </a:r>
                      <a:r>
                        <a:rPr lang="en-US" sz="1600" b="0" dirty="0" smtClean="0"/>
                        <a:t>, </a:t>
                      </a:r>
                      <a:endParaRPr lang="en-US" sz="1600" baseline="30000" dirty="0" smtClean="0"/>
                    </a:p>
                  </a:txBody>
                  <a:tcPr/>
                </a:tc>
              </a:tr>
              <a:tr h="459942">
                <a:tc>
                  <a:txBody>
                    <a:bodyPr/>
                    <a:lstStyle/>
                    <a:p>
                      <a:r>
                        <a:rPr lang="en-US" sz="1600" smtClean="0"/>
                        <a:t>9 Months</a:t>
                      </a:r>
                      <a:endParaRPr lang="en-US" sz="1600"/>
                    </a:p>
                  </a:txBody>
                  <a:tcPr/>
                </a:tc>
                <a:tc>
                  <a:txBody>
                    <a:bodyPr/>
                    <a:lstStyle/>
                    <a:p>
                      <a:r>
                        <a:rPr lang="en-US" sz="1600" dirty="0" smtClean="0"/>
                        <a:t>Measles</a:t>
                      </a:r>
                      <a:endParaRPr lang="en-US" sz="1600" dirty="0"/>
                    </a:p>
                  </a:txBody>
                  <a:tcPr/>
                </a:tc>
                <a:tc>
                  <a:txBody>
                    <a:bodyPr/>
                    <a:lstStyle/>
                    <a:p>
                      <a:r>
                        <a:rPr lang="en-US" sz="1600" dirty="0" smtClean="0"/>
                        <a:t>Measles</a:t>
                      </a:r>
                      <a:endParaRPr lang="en-US" sz="1600" dirty="0"/>
                    </a:p>
                  </a:txBody>
                  <a:tcPr/>
                </a:tc>
              </a:tr>
              <a:tr h="410385">
                <a:tc>
                  <a:txBody>
                    <a:bodyPr/>
                    <a:lstStyle/>
                    <a:p>
                      <a:r>
                        <a:rPr lang="en-US" sz="1600" smtClean="0"/>
                        <a:t>15-18 Months</a:t>
                      </a:r>
                      <a:endParaRPr lang="en-US" sz="1600"/>
                    </a:p>
                  </a:txBody>
                  <a:tcPr/>
                </a:tc>
                <a:tc>
                  <a:txBody>
                    <a:bodyPr/>
                    <a:lstStyle/>
                    <a:p>
                      <a:r>
                        <a:rPr lang="en-US" sz="1600" smtClean="0"/>
                        <a:t>-</a:t>
                      </a:r>
                      <a:endParaRPr lang="en-US"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smtClean="0"/>
                        <a:t>DTPw B</a:t>
                      </a:r>
                      <a:r>
                        <a:rPr lang="en-US" sz="1600" b="0" baseline="-25000" smtClean="0"/>
                        <a:t>1</a:t>
                      </a:r>
                      <a:r>
                        <a:rPr lang="en-US" sz="1600" b="0" smtClean="0"/>
                        <a:t>/ DPTa</a:t>
                      </a:r>
                      <a:r>
                        <a:rPr lang="en-US" sz="1600" b="0" baseline="-25000" smtClean="0"/>
                        <a:t> </a:t>
                      </a:r>
                      <a:r>
                        <a:rPr lang="en-US" sz="1600" b="0" smtClean="0"/>
                        <a:t>B</a:t>
                      </a:r>
                      <a:r>
                        <a:rPr lang="en-US" sz="1600" b="0" baseline="-25000" smtClean="0"/>
                        <a:t>1</a:t>
                      </a:r>
                      <a:r>
                        <a:rPr lang="en-US" sz="1600" b="0" smtClean="0"/>
                        <a:t>, OPV</a:t>
                      </a:r>
                      <a:r>
                        <a:rPr lang="en-US" sz="1600" b="0" baseline="-25000" smtClean="0"/>
                        <a:t>4</a:t>
                      </a:r>
                      <a:r>
                        <a:rPr lang="en-US" sz="1600" b="0" smtClean="0"/>
                        <a:t>, </a:t>
                      </a:r>
                      <a:r>
                        <a:rPr lang="en-US" sz="1600" smtClean="0"/>
                        <a:t>Hib</a:t>
                      </a:r>
                      <a:r>
                        <a:rPr lang="en-US" sz="1600" baseline="0" smtClean="0"/>
                        <a:t> B</a:t>
                      </a:r>
                      <a:r>
                        <a:rPr lang="en-US" sz="1600" baseline="-25000" smtClean="0"/>
                        <a:t>1</a:t>
                      </a:r>
                      <a:r>
                        <a:rPr lang="en-US" sz="1600" b="0" smtClean="0"/>
                        <a:t>, MMR</a:t>
                      </a:r>
                      <a:r>
                        <a:rPr lang="en-US" sz="1600" b="0" baseline="-25000" smtClean="0"/>
                        <a:t>1</a:t>
                      </a:r>
                      <a:endParaRPr lang="en-US" sz="1600"/>
                    </a:p>
                  </a:txBody>
                  <a:tcPr/>
                </a:tc>
              </a:tr>
              <a:tr h="459942">
                <a:tc>
                  <a:txBody>
                    <a:bodyPr/>
                    <a:lstStyle/>
                    <a:p>
                      <a:r>
                        <a:rPr lang="en-US" sz="1600" smtClean="0"/>
                        <a:t>18-24 Months</a:t>
                      </a:r>
                      <a:endParaRPr lang="en-US" sz="1600" dirty="0"/>
                    </a:p>
                  </a:txBody>
                  <a:tcPr/>
                </a:tc>
                <a:tc>
                  <a:txBody>
                    <a:bodyPr/>
                    <a:lstStyle/>
                    <a:p>
                      <a:r>
                        <a:rPr lang="en-US" sz="1600" b="0" smtClean="0"/>
                        <a:t>DTPw B</a:t>
                      </a:r>
                      <a:r>
                        <a:rPr lang="en-US" sz="1600" b="0" baseline="-25000" smtClean="0"/>
                        <a:t>1</a:t>
                      </a:r>
                      <a:r>
                        <a:rPr lang="en-US" sz="1600" b="0" smtClean="0"/>
                        <a:t>, OPV B</a:t>
                      </a:r>
                      <a:r>
                        <a:rPr lang="en-US" sz="1600" b="0" baseline="-25000" smtClean="0"/>
                        <a:t>1</a:t>
                      </a:r>
                      <a:r>
                        <a:rPr lang="en-US" sz="1600" b="0" smtClean="0"/>
                        <a:t>, </a:t>
                      </a:r>
                      <a:endParaRPr lang="en-US" sz="1600" dirty="0"/>
                    </a:p>
                  </a:txBody>
                  <a:tcPr/>
                </a:tc>
                <a:tc>
                  <a:txBody>
                    <a:bodyPr/>
                    <a:lstStyle/>
                    <a:p>
                      <a:r>
                        <a:rPr lang="en-US" sz="1600" smtClean="0"/>
                        <a:t>-</a:t>
                      </a:r>
                      <a:endParaRPr lang="en-US" sz="1600" dirty="0"/>
                    </a:p>
                  </a:txBody>
                  <a:tcPr/>
                </a:tc>
              </a:tr>
              <a:tr h="355899">
                <a:tc>
                  <a:txBody>
                    <a:bodyPr/>
                    <a:lstStyle/>
                    <a:p>
                      <a:r>
                        <a:rPr lang="en-US" sz="1600" smtClean="0"/>
                        <a:t>2 years</a:t>
                      </a:r>
                      <a:endParaRPr lang="en-US" sz="1600" dirty="0"/>
                    </a:p>
                  </a:txBody>
                  <a:tcPr/>
                </a:tc>
                <a:tc>
                  <a:txBody>
                    <a:bodyPr/>
                    <a:lstStyle/>
                    <a:p>
                      <a:r>
                        <a:rPr lang="en-US" sz="1600" dirty="0" smtClean="0"/>
                        <a:t>-</a:t>
                      </a:r>
                      <a:endParaRPr lang="en-US" sz="1600" dirty="0"/>
                    </a:p>
                  </a:txBody>
                  <a:tcPr/>
                </a:tc>
                <a:tc>
                  <a:txBody>
                    <a:bodyPr/>
                    <a:lstStyle/>
                    <a:p>
                      <a:r>
                        <a:rPr lang="en-US" sz="1600" smtClean="0"/>
                        <a:t>Typhoid</a:t>
                      </a:r>
                      <a:endParaRPr lang="en-US" sz="1600" dirty="0"/>
                    </a:p>
                  </a:txBody>
                  <a:tcPr/>
                </a:tc>
              </a:tr>
              <a:tr h="459942">
                <a:tc>
                  <a:txBody>
                    <a:bodyPr/>
                    <a:lstStyle/>
                    <a:p>
                      <a:r>
                        <a:rPr lang="en-US" sz="1600" smtClean="0"/>
                        <a:t>5 years</a:t>
                      </a:r>
                      <a:endParaRPr lang="en-US" sz="1600" dirty="0"/>
                    </a:p>
                  </a:txBody>
                  <a:tcPr/>
                </a:tc>
                <a:tc>
                  <a:txBody>
                    <a:bodyPr/>
                    <a:lstStyle/>
                    <a:p>
                      <a:r>
                        <a:rPr lang="en-US" sz="1600" dirty="0" smtClean="0"/>
                        <a:t>DT B</a:t>
                      </a:r>
                      <a:r>
                        <a:rPr lang="en-US" sz="1600" baseline="-25000" dirty="0" smtClean="0"/>
                        <a:t>2</a:t>
                      </a:r>
                      <a:endParaRPr lang="en-US" sz="1600" baseline="-25000" dirty="0"/>
                    </a:p>
                  </a:txBody>
                  <a:tcPr/>
                </a:tc>
                <a:tc>
                  <a:txBody>
                    <a:bodyPr/>
                    <a:lstStyle/>
                    <a:p>
                      <a:r>
                        <a:rPr lang="en-US" sz="1600" b="0" smtClean="0"/>
                        <a:t>DTPw B</a:t>
                      </a:r>
                      <a:r>
                        <a:rPr lang="en-US" sz="1600" b="0" baseline="-25000" smtClean="0"/>
                        <a:t>2</a:t>
                      </a:r>
                      <a:r>
                        <a:rPr lang="en-US" sz="1600" b="0" smtClean="0"/>
                        <a:t>/ DPTa</a:t>
                      </a:r>
                      <a:r>
                        <a:rPr lang="en-US" sz="1600" b="0" baseline="-25000" smtClean="0"/>
                        <a:t> </a:t>
                      </a:r>
                      <a:r>
                        <a:rPr lang="en-US" sz="1600" b="0" smtClean="0"/>
                        <a:t>B</a:t>
                      </a:r>
                      <a:r>
                        <a:rPr lang="en-US" sz="1600" b="0" baseline="-25000" smtClean="0"/>
                        <a:t>2</a:t>
                      </a:r>
                      <a:r>
                        <a:rPr lang="en-US" sz="1600" b="0" smtClean="0"/>
                        <a:t>, OPV</a:t>
                      </a:r>
                      <a:r>
                        <a:rPr lang="en-US" sz="1600" b="0" baseline="-25000" smtClean="0"/>
                        <a:t>5</a:t>
                      </a:r>
                      <a:r>
                        <a:rPr lang="en-US" sz="1600" b="0" smtClean="0"/>
                        <a:t>, MMR</a:t>
                      </a:r>
                      <a:r>
                        <a:rPr lang="en-US" sz="1600" b="0" baseline="-25000" smtClean="0"/>
                        <a:t>2</a:t>
                      </a:r>
                      <a:endParaRPr lang="en-US" sz="1600" dirty="0"/>
                    </a:p>
                  </a:txBody>
                  <a:tcPr/>
                </a:tc>
              </a:tr>
              <a:tr h="459942">
                <a:tc>
                  <a:txBody>
                    <a:bodyPr/>
                    <a:lstStyle/>
                    <a:p>
                      <a:r>
                        <a:rPr lang="en-US" sz="1600" smtClean="0"/>
                        <a:t>10 years</a:t>
                      </a:r>
                      <a:endParaRPr lang="en-US" sz="1600" dirty="0"/>
                    </a:p>
                  </a:txBody>
                  <a:tcPr/>
                </a:tc>
                <a:tc>
                  <a:txBody>
                    <a:bodyPr/>
                    <a:lstStyle/>
                    <a:p>
                      <a:r>
                        <a:rPr lang="en-US" sz="1600" dirty="0" smtClean="0"/>
                        <a:t>TT</a:t>
                      </a:r>
                      <a:endParaRPr lang="en-US" sz="1600" baseline="30000" dirty="0"/>
                    </a:p>
                  </a:txBody>
                  <a:tcPr/>
                </a:tc>
                <a:tc>
                  <a:txBody>
                    <a:bodyPr/>
                    <a:lstStyle/>
                    <a:p>
                      <a:r>
                        <a:rPr lang="en-US" sz="1600" smtClean="0"/>
                        <a:t>Td / Tdap / TT</a:t>
                      </a:r>
                      <a:endParaRPr lang="en-US" sz="1600" dirty="0"/>
                    </a:p>
                  </a:txBody>
                  <a:tcPr/>
                </a:tc>
              </a:tr>
              <a:tr h="459942">
                <a:tc>
                  <a:txBody>
                    <a:bodyPr/>
                    <a:lstStyle/>
                    <a:p>
                      <a:r>
                        <a:rPr lang="en-US" sz="1600" smtClean="0"/>
                        <a:t>16 years</a:t>
                      </a:r>
                      <a:endParaRPr lang="en-US" sz="1600" dirty="0"/>
                    </a:p>
                  </a:txBody>
                  <a:tcPr/>
                </a:tc>
                <a:tc>
                  <a:txBody>
                    <a:bodyPr/>
                    <a:lstStyle/>
                    <a:p>
                      <a:r>
                        <a:rPr lang="en-US" sz="1600" dirty="0" smtClean="0"/>
                        <a:t>TT</a:t>
                      </a:r>
                      <a:endParaRPr lang="en-US" sz="1600" baseline="30000" dirty="0"/>
                    </a:p>
                  </a:txBody>
                  <a:tcPr/>
                </a:tc>
                <a:tc>
                  <a:txBody>
                    <a:bodyPr/>
                    <a:lstStyle/>
                    <a:p>
                      <a:r>
                        <a:rPr lang="en-US" sz="1600" smtClean="0"/>
                        <a:t>Td / TT</a:t>
                      </a:r>
                      <a:endParaRPr lang="en-US" sz="1600" dirty="0"/>
                    </a:p>
                  </a:txBody>
                  <a:tcPr/>
                </a:tc>
              </a:tr>
              <a:tr h="614735">
                <a:tc>
                  <a:txBody>
                    <a:bodyPr/>
                    <a:lstStyle/>
                    <a:p>
                      <a:r>
                        <a:rPr lang="en-US" sz="1600" smtClean="0"/>
                        <a:t>Optional Vaccines</a:t>
                      </a:r>
                      <a:endParaRPr lang="en-US" sz="1600" dirty="0"/>
                    </a:p>
                  </a:txBody>
                  <a:tcPr/>
                </a:tc>
                <a:tc>
                  <a:txBody>
                    <a:bodyPr/>
                    <a:lstStyle/>
                    <a:p>
                      <a:r>
                        <a:rPr lang="en-US" sz="1600" smtClean="0"/>
                        <a:t>None</a:t>
                      </a:r>
                      <a:endParaRPr lang="en-US" sz="1600" baseline="30000" dirty="0"/>
                    </a:p>
                  </a:txBody>
                  <a:tcPr/>
                </a:tc>
                <a:tc>
                  <a:txBody>
                    <a:bodyPr/>
                    <a:lstStyle/>
                    <a:p>
                      <a:r>
                        <a:rPr lang="en-US" sz="1600" smtClean="0"/>
                        <a:t>Varicella &gt;15 months, Hepatitis A &gt; 18 months, PCV 7 &gt; 6 weeks, Rotavirus &gt; 6 weeks.</a:t>
                      </a:r>
                      <a:endParaRPr lang="en-US" sz="1600" dirty="0"/>
                    </a:p>
                  </a:txBody>
                  <a:tcPr/>
                </a:tc>
              </a:tr>
            </a:tbl>
          </a:graphicData>
        </a:graphic>
      </p:graphicFrame>
      <p:sp>
        <p:nvSpPr>
          <p:cNvPr id="5" name="Content Placeholder 2"/>
          <p:cNvSpPr txBox="1">
            <a:spLocks/>
          </p:cNvSpPr>
          <p:nvPr/>
        </p:nvSpPr>
        <p:spPr>
          <a:xfrm>
            <a:off x="0" y="0"/>
            <a:ext cx="9144000" cy="609600"/>
          </a:xfrm>
          <a:prstGeom prst="rect">
            <a:avLst/>
          </a:prstGeom>
        </p:spPr>
        <p:txBody>
          <a:bodyPr vert="horz">
            <a:norm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2800" b="1" smtClean="0">
                <a:solidFill>
                  <a:srgbClr val="FFC000"/>
                </a:solidFill>
              </a:rPr>
              <a:t>COMPARISON OF NIP WITH IAP ON IMMUNIZATION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BCG Vaccine</a:t>
            </a:r>
            <a:endParaRPr lang="en-US" b="1">
              <a:solidFill>
                <a:srgbClr val="FFC000"/>
              </a:solidFill>
            </a:endParaRPr>
          </a:p>
        </p:txBody>
      </p:sp>
      <p:sp>
        <p:nvSpPr>
          <p:cNvPr id="3" name="Content Placeholder 2"/>
          <p:cNvSpPr>
            <a:spLocks noGrp="1"/>
          </p:cNvSpPr>
          <p:nvPr>
            <p:ph idx="1"/>
          </p:nvPr>
        </p:nvSpPr>
        <p:spPr>
          <a:xfrm>
            <a:off x="0" y="1066800"/>
            <a:ext cx="8915400" cy="5791200"/>
          </a:xfrm>
        </p:spPr>
        <p:txBody>
          <a:bodyPr>
            <a:noAutofit/>
          </a:bodyPr>
          <a:lstStyle/>
          <a:p>
            <a:pPr marL="0" indent="36513" algn="just">
              <a:spcBef>
                <a:spcPts val="300"/>
              </a:spcBef>
              <a:buNone/>
            </a:pPr>
            <a:r>
              <a:rPr lang="en-US" sz="2000" dirty="0" smtClean="0"/>
              <a:t>    	Bacilli </a:t>
            </a:r>
            <a:r>
              <a:rPr lang="en-US" sz="2000" dirty="0" err="1" smtClean="0"/>
              <a:t>Calmet</a:t>
            </a:r>
            <a:r>
              <a:rPr lang="en-US" sz="2000" dirty="0" smtClean="0"/>
              <a:t> </a:t>
            </a:r>
            <a:r>
              <a:rPr lang="en-US" sz="2000" dirty="0" err="1" smtClean="0"/>
              <a:t>guirine</a:t>
            </a:r>
            <a:r>
              <a:rPr lang="en-US" sz="2000" dirty="0" smtClean="0"/>
              <a:t> (BCG) is a live vaccine continuous used to be the only effective vaccine against tuberculosis. </a:t>
            </a:r>
          </a:p>
          <a:p>
            <a:pPr>
              <a:spcBef>
                <a:spcPts val="300"/>
              </a:spcBef>
              <a:buNone/>
            </a:pPr>
            <a:r>
              <a:rPr lang="en-US" sz="2000" dirty="0" smtClean="0">
                <a:solidFill>
                  <a:srgbClr val="FF0000"/>
                </a:solidFill>
              </a:rPr>
              <a:t>Indication for Immunization –</a:t>
            </a:r>
          </a:p>
          <a:p>
            <a:pPr lvl="1" algn="just">
              <a:spcBef>
                <a:spcPts val="300"/>
              </a:spcBef>
            </a:pPr>
            <a:r>
              <a:rPr lang="en-US" sz="2000" dirty="0" smtClean="0"/>
              <a:t>BCG vaccine should be given to all children at birth or within 1</a:t>
            </a:r>
            <a:r>
              <a:rPr lang="en-US" sz="2000" baseline="30000" dirty="0" smtClean="0"/>
              <a:t>st</a:t>
            </a:r>
            <a:r>
              <a:rPr lang="en-US" sz="2000" dirty="0" smtClean="0"/>
              <a:t> month of life however if missed it can be given any time up to 5 yrs of age.</a:t>
            </a:r>
          </a:p>
          <a:p>
            <a:pPr>
              <a:spcBef>
                <a:spcPts val="300"/>
              </a:spcBef>
              <a:buNone/>
            </a:pPr>
            <a:r>
              <a:rPr lang="en-US" sz="2000" dirty="0" smtClean="0">
                <a:solidFill>
                  <a:srgbClr val="FF0000"/>
                </a:solidFill>
              </a:rPr>
              <a:t>Dose Schedule and Route of Administration –</a:t>
            </a:r>
          </a:p>
          <a:p>
            <a:pPr lvl="1">
              <a:spcBef>
                <a:spcPts val="300"/>
              </a:spcBef>
            </a:pPr>
            <a:r>
              <a:rPr lang="en-US" sz="2000" dirty="0" smtClean="0"/>
              <a:t>Only single dose of 0.1 ml. is </a:t>
            </a:r>
            <a:r>
              <a:rPr lang="en-US" sz="2000" dirty="0" err="1" smtClean="0"/>
              <a:t>recommonded</a:t>
            </a:r>
            <a:r>
              <a:rPr lang="en-US" sz="2000" dirty="0" smtClean="0"/>
              <a:t> - ID in left upper arm.</a:t>
            </a:r>
          </a:p>
          <a:p>
            <a:pPr>
              <a:spcBef>
                <a:spcPts val="300"/>
              </a:spcBef>
              <a:buNone/>
            </a:pPr>
            <a:r>
              <a:rPr lang="en-US" sz="2000" dirty="0" smtClean="0">
                <a:solidFill>
                  <a:srgbClr val="FF0000"/>
                </a:solidFill>
              </a:rPr>
              <a:t>Post Immunization changes –</a:t>
            </a:r>
          </a:p>
          <a:p>
            <a:pPr lvl="1">
              <a:spcBef>
                <a:spcPts val="300"/>
              </a:spcBef>
            </a:pPr>
            <a:r>
              <a:rPr lang="en-US" sz="2000" dirty="0" smtClean="0"/>
              <a:t>At the inj. site BCG bacilli multiply and form a papule at about 2-3 wks. which enlarge to 4-8 mm size at 5 – 6 wks. This papule ulcerate and then hills by scaring at around 6-12 wks.</a:t>
            </a:r>
          </a:p>
          <a:p>
            <a:pPr>
              <a:spcBef>
                <a:spcPts val="300"/>
              </a:spcBef>
              <a:buNone/>
            </a:pPr>
            <a:r>
              <a:rPr lang="en-US" sz="2000" dirty="0" smtClean="0">
                <a:solidFill>
                  <a:srgbClr val="FF0000"/>
                </a:solidFill>
              </a:rPr>
              <a:t>Adverse Reaction –</a:t>
            </a:r>
          </a:p>
          <a:p>
            <a:pPr lvl="1">
              <a:spcBef>
                <a:spcPts val="300"/>
              </a:spcBef>
            </a:pPr>
            <a:r>
              <a:rPr lang="en-US" sz="2000" dirty="0" smtClean="0"/>
              <a:t>Persistent ulcer with delayed healing.</a:t>
            </a:r>
          </a:p>
          <a:p>
            <a:pPr lvl="1">
              <a:spcBef>
                <a:spcPts val="300"/>
              </a:spcBef>
            </a:pPr>
            <a:r>
              <a:rPr lang="en-US" sz="2000" dirty="0" smtClean="0"/>
              <a:t>Cervical </a:t>
            </a:r>
            <a:r>
              <a:rPr lang="en-US" sz="2000" dirty="0" err="1" smtClean="0"/>
              <a:t>lymphadenopathy</a:t>
            </a:r>
            <a:r>
              <a:rPr lang="en-US" sz="2000" dirty="0" smtClean="0"/>
              <a:t> &amp; rarely abscess and sinus formation.</a:t>
            </a:r>
          </a:p>
          <a:p>
            <a:pPr>
              <a:spcBef>
                <a:spcPts val="300"/>
              </a:spcBef>
              <a:buNone/>
            </a:pPr>
            <a:r>
              <a:rPr lang="en-US" sz="2000" dirty="0" smtClean="0">
                <a:solidFill>
                  <a:srgbClr val="FFFF00"/>
                </a:solidFill>
              </a:rPr>
              <a:t>Contraindication –</a:t>
            </a:r>
            <a:r>
              <a:rPr lang="en-US" sz="2000" dirty="0" smtClean="0"/>
              <a:t> </a:t>
            </a:r>
          </a:p>
          <a:p>
            <a:pPr lvl="1">
              <a:spcBef>
                <a:spcPts val="300"/>
              </a:spcBef>
            </a:pPr>
            <a:r>
              <a:rPr lang="en-US" sz="2000" dirty="0" err="1" smtClean="0"/>
              <a:t>Conjenital</a:t>
            </a:r>
            <a:r>
              <a:rPr lang="en-US" sz="2000" dirty="0" smtClean="0"/>
              <a:t> </a:t>
            </a:r>
            <a:r>
              <a:rPr lang="en-US" sz="2000" dirty="0" err="1" smtClean="0"/>
              <a:t>defficiency</a:t>
            </a:r>
            <a:r>
              <a:rPr lang="en-US" sz="2000" dirty="0" smtClean="0"/>
              <a:t> of cell mediated immunity, patient on steroids – </a:t>
            </a:r>
            <a:r>
              <a:rPr lang="en-US" sz="2000" dirty="0" err="1" smtClean="0"/>
              <a:t>immunocompressent</a:t>
            </a:r>
            <a:r>
              <a:rPr lang="en-US" sz="2000" dirty="0" smtClean="0"/>
              <a:t>.</a:t>
            </a:r>
            <a:endParaRPr lang="en-US" sz="2000"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Polio Vaccine</a:t>
            </a:r>
            <a:endParaRPr lang="en-US" b="1">
              <a:solidFill>
                <a:srgbClr val="FFC000"/>
              </a:solidFill>
            </a:endParaRPr>
          </a:p>
        </p:txBody>
      </p:sp>
      <p:sp>
        <p:nvSpPr>
          <p:cNvPr id="3" name="Content Placeholder 2"/>
          <p:cNvSpPr>
            <a:spLocks noGrp="1"/>
          </p:cNvSpPr>
          <p:nvPr>
            <p:ph idx="1"/>
          </p:nvPr>
        </p:nvSpPr>
        <p:spPr>
          <a:xfrm>
            <a:off x="228600" y="914400"/>
            <a:ext cx="8686800" cy="5791200"/>
          </a:xfrm>
        </p:spPr>
        <p:txBody>
          <a:bodyPr>
            <a:normAutofit fontScale="77500" lnSpcReduction="20000"/>
          </a:bodyPr>
          <a:lstStyle/>
          <a:p>
            <a:pPr marL="0" indent="36513" algn="just">
              <a:buNone/>
            </a:pPr>
            <a:r>
              <a:rPr lang="en-US" dirty="0" smtClean="0"/>
              <a:t>    	Polio virus is an </a:t>
            </a:r>
            <a:r>
              <a:rPr lang="en-US" dirty="0" err="1" smtClean="0"/>
              <a:t>enterovirus</a:t>
            </a:r>
            <a:r>
              <a:rPr lang="en-US" dirty="0" smtClean="0"/>
              <a:t> which is transmitted via </a:t>
            </a:r>
            <a:r>
              <a:rPr lang="en-US" dirty="0" err="1" smtClean="0"/>
              <a:t>feco</a:t>
            </a:r>
            <a:r>
              <a:rPr lang="en-US" dirty="0" smtClean="0"/>
              <a:t>-oral route. Two types of vaccines are available worldwide for prevention of poliomyelitis, the live </a:t>
            </a:r>
            <a:r>
              <a:rPr lang="en-US" dirty="0" err="1" smtClean="0"/>
              <a:t>atteuated</a:t>
            </a:r>
            <a:r>
              <a:rPr lang="en-US" dirty="0" smtClean="0"/>
              <a:t> oral polio virus (OPV) developed by Salk and the killed polio virus (IPV) developed by Sabin. Both vaccine are available as trivalent preparation contained the three types of polio virus.</a:t>
            </a:r>
          </a:p>
          <a:p>
            <a:pPr>
              <a:buNone/>
            </a:pPr>
            <a:r>
              <a:rPr lang="en-US" dirty="0" smtClean="0">
                <a:solidFill>
                  <a:srgbClr val="FF0000"/>
                </a:solidFill>
              </a:rPr>
              <a:t>Indication for Immunization –</a:t>
            </a:r>
          </a:p>
          <a:p>
            <a:pPr lvl="1"/>
            <a:r>
              <a:rPr lang="en-US" smtClean="0"/>
              <a:t>It indicated </a:t>
            </a:r>
            <a:r>
              <a:rPr lang="en-US" dirty="0" smtClean="0"/>
              <a:t>for universal immunization of all infants &amp; children .</a:t>
            </a:r>
            <a:endParaRPr lang="en-US" dirty="0" smtClean="0">
              <a:solidFill>
                <a:srgbClr val="FF0000"/>
              </a:solidFill>
            </a:endParaRPr>
          </a:p>
          <a:p>
            <a:pPr>
              <a:buNone/>
            </a:pPr>
            <a:r>
              <a:rPr lang="en-US" dirty="0" smtClean="0">
                <a:solidFill>
                  <a:srgbClr val="FF0000"/>
                </a:solidFill>
              </a:rPr>
              <a:t>Dose Schedule and Route of Administration –</a:t>
            </a:r>
          </a:p>
          <a:p>
            <a:pPr lvl="1"/>
            <a:r>
              <a:rPr lang="en-US" dirty="0" smtClean="0"/>
              <a:t>dose – 2 drops OPV  &amp; 0.5 ml IPV</a:t>
            </a:r>
          </a:p>
          <a:p>
            <a:pPr lvl="1"/>
            <a:r>
              <a:rPr lang="en-US" dirty="0" smtClean="0"/>
              <a:t>Schedule – OPV at birth, 6 wks, 10 wks, 14 wks, &amp; 2 boosters at 18</a:t>
            </a:r>
            <a:r>
              <a:rPr lang="en-US" baseline="30000" dirty="0" smtClean="0"/>
              <a:t>th</a:t>
            </a:r>
            <a:r>
              <a:rPr lang="en-US" dirty="0" smtClean="0"/>
              <a:t> month and 5 year.  IPV – In India 3 dosage schedules are advised 6 wks, 10 wks, 14 wks, &amp; 18 months.</a:t>
            </a:r>
          </a:p>
          <a:p>
            <a:pPr>
              <a:buNone/>
            </a:pPr>
            <a:r>
              <a:rPr lang="en-US" dirty="0" smtClean="0">
                <a:solidFill>
                  <a:srgbClr val="FF0000"/>
                </a:solidFill>
              </a:rPr>
              <a:t>Adverse Reaction –</a:t>
            </a:r>
          </a:p>
          <a:p>
            <a:pPr lvl="1"/>
            <a:r>
              <a:rPr lang="en-US" dirty="0" smtClean="0"/>
              <a:t>Local reactions – pain, swelling &amp; redness, etc. at the injection site.</a:t>
            </a:r>
          </a:p>
          <a:p>
            <a:pPr lvl="1"/>
            <a:r>
              <a:rPr lang="en-US" dirty="0" smtClean="0"/>
              <a:t>Systemic reactions – fever.</a:t>
            </a:r>
          </a:p>
          <a:p>
            <a:pPr>
              <a:buNone/>
            </a:pPr>
            <a:r>
              <a:rPr lang="en-US" dirty="0" smtClean="0">
                <a:solidFill>
                  <a:srgbClr val="FFFF00"/>
                </a:solidFill>
              </a:rPr>
              <a:t>Contraindication –</a:t>
            </a:r>
            <a:r>
              <a:rPr lang="en-US" dirty="0" smtClean="0"/>
              <a:t> </a:t>
            </a:r>
          </a:p>
          <a:p>
            <a:pPr lvl="1"/>
            <a:r>
              <a:rPr lang="en-US" dirty="0" smtClean="0"/>
              <a:t>Congenital </a:t>
            </a:r>
            <a:r>
              <a:rPr lang="en-US" dirty="0" err="1" smtClean="0"/>
              <a:t>immunodeffciency</a:t>
            </a:r>
            <a:r>
              <a:rPr lang="en-US" dirty="0" smtClean="0"/>
              <a:t>, acquired immunodeficiency, High fever.</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dirty="0" smtClean="0">
                <a:solidFill>
                  <a:srgbClr val="FFC000"/>
                </a:solidFill>
              </a:rPr>
              <a:t>Hepatitis - B Vaccine</a:t>
            </a:r>
            <a:endParaRPr lang="en-US" b="1" dirty="0">
              <a:solidFill>
                <a:srgbClr val="FFC000"/>
              </a:solidFill>
            </a:endParaRPr>
          </a:p>
        </p:txBody>
      </p:sp>
      <p:sp>
        <p:nvSpPr>
          <p:cNvPr id="3" name="Content Placeholder 2"/>
          <p:cNvSpPr>
            <a:spLocks noGrp="1"/>
          </p:cNvSpPr>
          <p:nvPr>
            <p:ph idx="1"/>
          </p:nvPr>
        </p:nvSpPr>
        <p:spPr>
          <a:xfrm>
            <a:off x="228600" y="1066800"/>
            <a:ext cx="8686800" cy="5562600"/>
          </a:xfrm>
        </p:spPr>
        <p:txBody>
          <a:bodyPr>
            <a:normAutofit fontScale="77500" lnSpcReduction="20000"/>
          </a:bodyPr>
          <a:lstStyle/>
          <a:p>
            <a:pPr marL="0" indent="36513" algn="just">
              <a:buNone/>
            </a:pPr>
            <a:r>
              <a:rPr lang="en-US" dirty="0" smtClean="0"/>
              <a:t>    	Hepatitis-B is an infectious disease caused by Hepatitis-B virus which affects the liver. </a:t>
            </a:r>
          </a:p>
          <a:p>
            <a:pPr>
              <a:buNone/>
            </a:pPr>
            <a:r>
              <a:rPr lang="en-US" dirty="0" smtClean="0">
                <a:solidFill>
                  <a:srgbClr val="FF0000"/>
                </a:solidFill>
              </a:rPr>
              <a:t>Indication for Immunization –</a:t>
            </a:r>
          </a:p>
          <a:p>
            <a:pPr lvl="1" algn="just"/>
            <a:r>
              <a:rPr lang="en-US" dirty="0" smtClean="0"/>
              <a:t>As per WHO </a:t>
            </a:r>
            <a:r>
              <a:rPr lang="en-US" dirty="0" err="1" smtClean="0"/>
              <a:t>recommondation</a:t>
            </a:r>
            <a:r>
              <a:rPr lang="en-US" dirty="0" smtClean="0"/>
              <a:t> all children received Hepatitis B vaccine.</a:t>
            </a:r>
          </a:p>
          <a:p>
            <a:pPr lvl="1" algn="just"/>
            <a:r>
              <a:rPr lang="en-US" dirty="0" smtClean="0"/>
              <a:t>Health care personal &amp; patient requiring frequent blood transfusion.</a:t>
            </a:r>
            <a:endParaRPr lang="en-US" dirty="0" smtClean="0">
              <a:solidFill>
                <a:srgbClr val="FF0000"/>
              </a:solidFill>
            </a:endParaRPr>
          </a:p>
          <a:p>
            <a:pPr>
              <a:buNone/>
            </a:pPr>
            <a:r>
              <a:rPr lang="en-US" dirty="0" smtClean="0">
                <a:solidFill>
                  <a:srgbClr val="FF0000"/>
                </a:solidFill>
              </a:rPr>
              <a:t>Dose Schedule and Route of Administration –</a:t>
            </a:r>
          </a:p>
          <a:p>
            <a:pPr lvl="1"/>
            <a:r>
              <a:rPr lang="en-US" dirty="0" smtClean="0"/>
              <a:t>In Infants &amp; children &lt; 12 yrs. of age 0.5 ml &amp; in &gt; 10 yrs 1 ml.</a:t>
            </a:r>
          </a:p>
          <a:p>
            <a:pPr lvl="1"/>
            <a:r>
              <a:rPr lang="en-US" dirty="0" smtClean="0"/>
              <a:t>Dialysis patients / </a:t>
            </a:r>
            <a:r>
              <a:rPr lang="en-US" dirty="0" err="1" smtClean="0"/>
              <a:t>Immunosupressed</a:t>
            </a:r>
            <a:r>
              <a:rPr lang="en-US" dirty="0" smtClean="0"/>
              <a:t> adults 2 ml.</a:t>
            </a:r>
          </a:p>
          <a:p>
            <a:pPr lvl="1"/>
            <a:r>
              <a:rPr lang="en-US" dirty="0" smtClean="0"/>
              <a:t>Mode - IM</a:t>
            </a:r>
          </a:p>
          <a:p>
            <a:pPr lvl="1"/>
            <a:r>
              <a:rPr lang="en-US" dirty="0" smtClean="0"/>
              <a:t>Dose Schedule – on 0</a:t>
            </a:r>
            <a:r>
              <a:rPr lang="en-US" baseline="30000" dirty="0" smtClean="0"/>
              <a:t>th</a:t>
            </a:r>
            <a:r>
              <a:rPr lang="en-US" dirty="0" smtClean="0"/>
              <a:t>, 6</a:t>
            </a:r>
            <a:r>
              <a:rPr lang="en-US" baseline="30000" dirty="0" smtClean="0"/>
              <a:t>th</a:t>
            </a:r>
            <a:r>
              <a:rPr lang="en-US" dirty="0" smtClean="0"/>
              <a:t>, 14</a:t>
            </a:r>
            <a:r>
              <a:rPr lang="en-US" baseline="30000" dirty="0" smtClean="0"/>
              <a:t>th</a:t>
            </a:r>
            <a:r>
              <a:rPr lang="en-US" dirty="0" smtClean="0"/>
              <a:t> week.</a:t>
            </a:r>
          </a:p>
          <a:p>
            <a:pPr>
              <a:buNone/>
            </a:pPr>
            <a:r>
              <a:rPr lang="en-US" dirty="0" smtClean="0">
                <a:solidFill>
                  <a:srgbClr val="FF0000"/>
                </a:solidFill>
              </a:rPr>
              <a:t>Adverse Reaction –</a:t>
            </a:r>
          </a:p>
          <a:p>
            <a:pPr lvl="1"/>
            <a:r>
              <a:rPr lang="en-US" dirty="0" smtClean="0"/>
              <a:t>Pain, Swelling, Redness, Tenderness, Fever, malaise, Headache, etc.</a:t>
            </a:r>
          </a:p>
          <a:p>
            <a:pPr>
              <a:buNone/>
            </a:pPr>
            <a:r>
              <a:rPr lang="en-US" dirty="0" smtClean="0">
                <a:solidFill>
                  <a:srgbClr val="FFFF00"/>
                </a:solidFill>
              </a:rPr>
              <a:t>Contraindication –</a:t>
            </a:r>
            <a:r>
              <a:rPr lang="en-US" dirty="0" smtClean="0"/>
              <a:t> </a:t>
            </a:r>
          </a:p>
          <a:p>
            <a:pPr lvl="1"/>
            <a:r>
              <a:rPr lang="en-US" dirty="0" smtClean="0"/>
              <a:t>Known hypersensitivity to hepatitis B vaccine </a:t>
            </a:r>
          </a:p>
          <a:p>
            <a:pPr lvl="1"/>
            <a:r>
              <a:rPr lang="en-US" dirty="0" smtClean="0"/>
              <a:t>Severe febrile illness.</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C000"/>
                </a:solidFill>
                <a:latin typeface="BRH Kalidasa" pitchFamily="2" charset="0"/>
              </a:rPr>
              <a:t>urÉÉÌkÉ¤ÉqÉiuÉ</a:t>
            </a:r>
            <a:endParaRPr lang="en-US">
              <a:solidFill>
                <a:srgbClr val="FFC000"/>
              </a:solidFill>
            </a:endParaRPr>
          </a:p>
        </p:txBody>
      </p:sp>
      <p:sp>
        <p:nvSpPr>
          <p:cNvPr id="3" name="Content Placeholder 2"/>
          <p:cNvSpPr>
            <a:spLocks noGrp="1"/>
          </p:cNvSpPr>
          <p:nvPr>
            <p:ph idx="1"/>
          </p:nvPr>
        </p:nvSpPr>
        <p:spPr>
          <a:xfrm>
            <a:off x="304800" y="1600200"/>
            <a:ext cx="8610600" cy="4953000"/>
          </a:xfrm>
        </p:spPr>
        <p:txBody>
          <a:bodyPr>
            <a:normAutofit fontScale="77500" lnSpcReduction="20000"/>
          </a:bodyPr>
          <a:lstStyle/>
          <a:p>
            <a:pPr>
              <a:lnSpc>
                <a:spcPct val="170000"/>
              </a:lnSpc>
            </a:pPr>
            <a:r>
              <a:rPr lang="en-US" smtClean="0">
                <a:latin typeface="BRH Devanagari" pitchFamily="2" charset="0"/>
              </a:rPr>
              <a:t>urÉÉÌkÉ¤ÉqÉiuÉÇ lÉÉqÉè urÉÉÌkÉoÉsÉÌuÉUÉåÌkÉiuÉÇ urÉÉkrÉÑimÉÉSmÉëÌiÉoÉÇkÉMüiuÉÌqÉÌiÉ | - cÉ¢ü.</a:t>
            </a:r>
          </a:p>
          <a:p>
            <a:pPr>
              <a:lnSpc>
                <a:spcPct val="170000"/>
              </a:lnSpc>
            </a:pPr>
            <a:r>
              <a:rPr lang="en-US" smtClean="0">
                <a:latin typeface="BRH Devanagari" pitchFamily="2" charset="0"/>
              </a:rPr>
              <a:t>SåWkÉÉiÉÑmÉëirÉÌlÉMüpÉÔiÉÉÌlÉ SìurÉÉÌhÉ SåWkÉÉiÉÑÌpÉÌuÉUÉåkÉqÉÉmÉ±liÉå| - cÉ.xÉÔ. 26/81</a:t>
            </a:r>
          </a:p>
          <a:p>
            <a:pPr>
              <a:lnSpc>
                <a:spcPct val="170000"/>
              </a:lnSpc>
              <a:buNone/>
            </a:pPr>
            <a:endParaRPr lang="en-US" smtClean="0">
              <a:latin typeface="BRH Devanagari" pitchFamily="2" charset="0"/>
            </a:endParaRPr>
          </a:p>
          <a:p>
            <a:pPr>
              <a:lnSpc>
                <a:spcPct val="170000"/>
              </a:lnSpc>
              <a:buNone/>
            </a:pPr>
            <a:r>
              <a:rPr lang="en-US" sz="4100" smtClean="0">
                <a:solidFill>
                  <a:srgbClr val="FF0000"/>
                </a:solidFill>
                <a:latin typeface="BRH Devanagari" pitchFamily="2" charset="0"/>
              </a:rPr>
              <a:t>urÉÉÌkÉ¤ÉqÉiuÉ uÉ oÉsÉxÉÇoÉÇkÉ -</a:t>
            </a:r>
          </a:p>
          <a:p>
            <a:pPr>
              <a:lnSpc>
                <a:spcPct val="170000"/>
              </a:lnSpc>
            </a:pPr>
            <a:r>
              <a:rPr lang="en-US" smtClean="0">
                <a:latin typeface="BRH Devanagari" pitchFamily="2" charset="0"/>
              </a:rPr>
              <a:t>vÉUÏUÉhÉÏ cÉÉÌiÉxjÉÔsÉÉlrÉèÌiÉM×üvÉÉYrÉÌlÉÌuÉ·qÉÉÇxÉvÉÉåÌhÉiÉÉxjÉÏlÉÏ SÑoÉïsÉÉlrÉxÉÉiqrÉÉWÉUÉåmÉÌcÉiÉÉlrÉsÉmÉÉWÉUÉhrÉsmÉxÉiuÉÌlÉ cÉ pÉuÉhrÉurÉÉÌkÉxÉWÉÌlÉ ÌuÉmÉÌUiÉÉÌlÉ mÉÑlÉïurÉÉÌkÉxÉWÉ ÌlÉ || - cÉ.xÉÔ. 28/7</a:t>
            </a:r>
          </a:p>
        </p:txBody>
      </p:sp>
      <p:pic>
        <p:nvPicPr>
          <p:cNvPr id="4" name="Picture 3" descr="Slide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DPT Vaccine</a:t>
            </a:r>
            <a:endParaRPr lang="en-US" b="1">
              <a:solidFill>
                <a:srgbClr val="FFC000"/>
              </a:solidFill>
            </a:endParaRPr>
          </a:p>
        </p:txBody>
      </p:sp>
      <p:sp>
        <p:nvSpPr>
          <p:cNvPr id="3" name="Content Placeholder 2"/>
          <p:cNvSpPr>
            <a:spLocks noGrp="1"/>
          </p:cNvSpPr>
          <p:nvPr>
            <p:ph idx="1"/>
          </p:nvPr>
        </p:nvSpPr>
        <p:spPr>
          <a:xfrm>
            <a:off x="228600" y="1066800"/>
            <a:ext cx="8686800" cy="5562600"/>
          </a:xfrm>
        </p:spPr>
        <p:txBody>
          <a:bodyPr>
            <a:noAutofit/>
          </a:bodyPr>
          <a:lstStyle/>
          <a:p>
            <a:pPr marL="0" indent="36513" algn="just">
              <a:buNone/>
            </a:pPr>
            <a:r>
              <a:rPr lang="en-US" sz="1800" dirty="0" err="1" smtClean="0">
                <a:solidFill>
                  <a:srgbClr val="FF0000"/>
                </a:solidFill>
              </a:rPr>
              <a:t>Diptheria</a:t>
            </a:r>
            <a:r>
              <a:rPr lang="en-US" sz="1800" dirty="0" smtClean="0">
                <a:solidFill>
                  <a:srgbClr val="FF0000"/>
                </a:solidFill>
              </a:rPr>
              <a:t> –</a:t>
            </a:r>
            <a:r>
              <a:rPr lang="en-US" sz="1800" dirty="0" smtClean="0"/>
              <a:t> </a:t>
            </a:r>
            <a:r>
              <a:rPr lang="en-US" sz="1800" dirty="0" err="1" smtClean="0"/>
              <a:t>corynobacteriun</a:t>
            </a:r>
            <a:r>
              <a:rPr lang="en-US" sz="1800" dirty="0" smtClean="0"/>
              <a:t> </a:t>
            </a:r>
            <a:r>
              <a:rPr lang="en-US" sz="1800" dirty="0" err="1" smtClean="0"/>
              <a:t>diptheriae</a:t>
            </a:r>
            <a:r>
              <a:rPr lang="en-US" sz="1800" dirty="0" smtClean="0"/>
              <a:t> is the causative organism of </a:t>
            </a:r>
            <a:r>
              <a:rPr lang="en-US" sz="1800" dirty="0" err="1" smtClean="0"/>
              <a:t>diptheriae</a:t>
            </a:r>
            <a:r>
              <a:rPr lang="en-US" sz="1800" dirty="0" smtClean="0"/>
              <a:t>. Sore throat, mild fever, grayish white membrane in throat are the common symptoms of </a:t>
            </a:r>
            <a:r>
              <a:rPr lang="en-US" sz="1800" dirty="0" err="1" smtClean="0"/>
              <a:t>diptheriae</a:t>
            </a:r>
            <a:r>
              <a:rPr lang="en-US" sz="1800" dirty="0" smtClean="0"/>
              <a:t>. </a:t>
            </a:r>
          </a:p>
          <a:p>
            <a:pPr marL="0" indent="36513" algn="just">
              <a:buNone/>
            </a:pPr>
            <a:r>
              <a:rPr lang="en-US" sz="1800" dirty="0" err="1" smtClean="0">
                <a:solidFill>
                  <a:srgbClr val="FF0000"/>
                </a:solidFill>
              </a:rPr>
              <a:t>Pertusis</a:t>
            </a:r>
            <a:r>
              <a:rPr lang="en-US" sz="1800" dirty="0" smtClean="0">
                <a:solidFill>
                  <a:srgbClr val="FF0000"/>
                </a:solidFill>
              </a:rPr>
              <a:t> – </a:t>
            </a:r>
            <a:r>
              <a:rPr lang="en-US" sz="1800" dirty="0" err="1" smtClean="0"/>
              <a:t>Bardetelli</a:t>
            </a:r>
            <a:r>
              <a:rPr lang="en-US" sz="1800" dirty="0" smtClean="0"/>
              <a:t> </a:t>
            </a:r>
            <a:r>
              <a:rPr lang="en-US" sz="1800" dirty="0" err="1" smtClean="0"/>
              <a:t>pertusis</a:t>
            </a:r>
            <a:r>
              <a:rPr lang="en-US" sz="1800" dirty="0" smtClean="0"/>
              <a:t> is the causative organism of </a:t>
            </a:r>
            <a:r>
              <a:rPr lang="en-US" sz="1800" dirty="0" err="1" smtClean="0"/>
              <a:t>pertusis</a:t>
            </a:r>
            <a:r>
              <a:rPr lang="en-US" sz="1800" dirty="0" smtClean="0"/>
              <a:t> – cough persistent for 2 weeks, typical whoop in older infant and children.</a:t>
            </a:r>
          </a:p>
          <a:p>
            <a:pPr marL="0" indent="36513" algn="just">
              <a:buNone/>
            </a:pPr>
            <a:r>
              <a:rPr lang="en-US" sz="1800" dirty="0" smtClean="0">
                <a:solidFill>
                  <a:srgbClr val="FF0000"/>
                </a:solidFill>
              </a:rPr>
              <a:t>Tetanus –</a:t>
            </a:r>
            <a:r>
              <a:rPr lang="en-US" sz="1800" dirty="0" smtClean="0"/>
              <a:t> Clostridium </a:t>
            </a:r>
            <a:r>
              <a:rPr lang="en-US" sz="1800" dirty="0" err="1" smtClean="0"/>
              <a:t>tetani</a:t>
            </a:r>
            <a:r>
              <a:rPr lang="en-US" sz="1800" dirty="0" smtClean="0"/>
              <a:t> causes tetanus . cl. </a:t>
            </a:r>
            <a:r>
              <a:rPr lang="en-US" sz="1800" dirty="0" err="1" smtClean="0"/>
              <a:t>tetani</a:t>
            </a:r>
            <a:r>
              <a:rPr lang="en-US" sz="1800" dirty="0" smtClean="0"/>
              <a:t> is a gram positive anaerobic bacillus. </a:t>
            </a:r>
          </a:p>
          <a:p>
            <a:pPr>
              <a:buNone/>
            </a:pPr>
            <a:r>
              <a:rPr lang="en-US" sz="1800" dirty="0" smtClean="0">
                <a:solidFill>
                  <a:srgbClr val="FF0000"/>
                </a:solidFill>
              </a:rPr>
              <a:t>Indication for Immunization –</a:t>
            </a:r>
          </a:p>
          <a:p>
            <a:pPr lvl="1" algn="just"/>
            <a:r>
              <a:rPr lang="en-US" sz="1600" dirty="0" smtClean="0"/>
              <a:t>According to NIS DPT is indicated for immunization of all children from 6 wks to 5 yrs of age against DPT.</a:t>
            </a:r>
          </a:p>
          <a:p>
            <a:pPr algn="just">
              <a:buNone/>
            </a:pPr>
            <a:r>
              <a:rPr lang="en-US" sz="1800" dirty="0" smtClean="0">
                <a:solidFill>
                  <a:srgbClr val="FF0000"/>
                </a:solidFill>
              </a:rPr>
              <a:t>Dose Schedule and Route of Administration –</a:t>
            </a:r>
          </a:p>
          <a:p>
            <a:pPr lvl="1"/>
            <a:r>
              <a:rPr lang="en-US" sz="1600" dirty="0" smtClean="0"/>
              <a:t>Primary dose – 3 dose at 6 wks, 10 wks &amp; 14 wks.</a:t>
            </a:r>
          </a:p>
          <a:p>
            <a:pPr lvl="1"/>
            <a:r>
              <a:rPr lang="en-US" sz="1600" dirty="0" smtClean="0"/>
              <a:t>Booster dose – 1</a:t>
            </a:r>
            <a:r>
              <a:rPr lang="en-US" sz="1600" baseline="30000" dirty="0" smtClean="0"/>
              <a:t>st</a:t>
            </a:r>
            <a:r>
              <a:rPr lang="en-US" sz="1600" dirty="0" smtClean="0"/>
              <a:t> booster at 18 months followed by 2</a:t>
            </a:r>
            <a:r>
              <a:rPr lang="en-US" sz="1600" baseline="30000" dirty="0" smtClean="0"/>
              <a:t>nd</a:t>
            </a:r>
            <a:r>
              <a:rPr lang="en-US" sz="1600" dirty="0" smtClean="0"/>
              <a:t> booster between 4.5 – 5 yrs.</a:t>
            </a:r>
          </a:p>
          <a:p>
            <a:pPr lvl="1"/>
            <a:r>
              <a:rPr lang="en-US" sz="1600" dirty="0" smtClean="0"/>
              <a:t>Dose and Mode – 0.5 ml - IM</a:t>
            </a:r>
          </a:p>
          <a:p>
            <a:pPr>
              <a:buNone/>
            </a:pPr>
            <a:r>
              <a:rPr lang="en-US" sz="1800" dirty="0" smtClean="0">
                <a:solidFill>
                  <a:srgbClr val="FF0000"/>
                </a:solidFill>
              </a:rPr>
              <a:t>Adverse Reaction –</a:t>
            </a:r>
          </a:p>
          <a:p>
            <a:pPr lvl="1"/>
            <a:r>
              <a:rPr lang="en-US" sz="1600" dirty="0" smtClean="0"/>
              <a:t>Pain, Swelling, Redness, Tenderness, Fever, malaise, Headache, </a:t>
            </a:r>
            <a:r>
              <a:rPr lang="en-US" sz="1600" dirty="0" err="1" smtClean="0"/>
              <a:t>vomitting</a:t>
            </a:r>
            <a:r>
              <a:rPr lang="en-US" sz="1600" dirty="0" smtClean="0"/>
              <a:t>, irritability, lethargy, etc.</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mtClean="0">
                <a:solidFill>
                  <a:srgbClr val="FFC000"/>
                </a:solidFill>
              </a:rPr>
              <a:t>Measles vaccine </a:t>
            </a:r>
            <a:endParaRPr lang="en-US" sz="5400">
              <a:solidFill>
                <a:srgbClr val="FFC000"/>
              </a:solidFill>
            </a:endParaRPr>
          </a:p>
        </p:txBody>
      </p:sp>
      <p:sp>
        <p:nvSpPr>
          <p:cNvPr id="3" name="Content Placeholder 2"/>
          <p:cNvSpPr>
            <a:spLocks noGrp="1"/>
          </p:cNvSpPr>
          <p:nvPr>
            <p:ph idx="1"/>
          </p:nvPr>
        </p:nvSpPr>
        <p:spPr>
          <a:xfrm>
            <a:off x="228600" y="1447800"/>
            <a:ext cx="8686800" cy="5181600"/>
          </a:xfrm>
        </p:spPr>
        <p:txBody>
          <a:bodyPr/>
          <a:lstStyle/>
          <a:p>
            <a:r>
              <a:rPr lang="en-US" dirty="0" smtClean="0"/>
              <a:t>Vaccine to prevent measles which is the most deadly of all childhood rash / fever illness. The disease spreads very easily. So it is important to protect against infection.</a:t>
            </a:r>
          </a:p>
          <a:p>
            <a:r>
              <a:rPr lang="en-US" dirty="0" smtClean="0"/>
              <a:t>Measles virus is a RNA virus belonging to the </a:t>
            </a:r>
            <a:r>
              <a:rPr lang="en-US" dirty="0" err="1" smtClean="0"/>
              <a:t>paramyxoviridea</a:t>
            </a:r>
            <a:r>
              <a:rPr lang="en-US" dirty="0" smtClean="0"/>
              <a:t> family.</a:t>
            </a:r>
          </a:p>
          <a:p>
            <a:r>
              <a:rPr lang="en-US" dirty="0" smtClean="0"/>
              <a:t>In India measles vaccine is available in freeze dried form either as single or multiple dose vials  be reconstituted with distilled water. </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C000"/>
                </a:solidFill>
              </a:rPr>
              <a:t>Mumps (Epidemic parotitis)</a:t>
            </a:r>
            <a:endParaRPr lang="en-US">
              <a:solidFill>
                <a:srgbClr val="FFC000"/>
              </a:solidFill>
            </a:endParaRPr>
          </a:p>
        </p:txBody>
      </p:sp>
      <p:sp>
        <p:nvSpPr>
          <p:cNvPr id="3" name="Content Placeholder 2"/>
          <p:cNvSpPr>
            <a:spLocks noGrp="1"/>
          </p:cNvSpPr>
          <p:nvPr>
            <p:ph idx="1"/>
          </p:nvPr>
        </p:nvSpPr>
        <p:spPr>
          <a:xfrm>
            <a:off x="457200" y="1600200"/>
            <a:ext cx="8534400" cy="4525963"/>
          </a:xfrm>
        </p:spPr>
        <p:txBody>
          <a:bodyPr/>
          <a:lstStyle/>
          <a:p>
            <a:pPr algn="just"/>
            <a:r>
              <a:rPr lang="en-US" dirty="0" smtClean="0"/>
              <a:t>A viral disease caused by the mumps virus, which is single strained RNA virus belonging to the </a:t>
            </a:r>
            <a:r>
              <a:rPr lang="en-US" dirty="0" err="1" smtClean="0"/>
              <a:t>paramyxoviridae</a:t>
            </a:r>
            <a:r>
              <a:rPr lang="en-US" dirty="0" smtClean="0"/>
              <a:t> family.</a:t>
            </a:r>
          </a:p>
          <a:p>
            <a:pPr algn="just"/>
            <a:r>
              <a:rPr lang="en-US" dirty="0" smtClean="0"/>
              <a:t>Painful swelling of the parotid gland is the most typical presentation fevers, </a:t>
            </a:r>
            <a:r>
              <a:rPr lang="en-US" dirty="0" err="1" smtClean="0"/>
              <a:t>headach</a:t>
            </a:r>
            <a:r>
              <a:rPr lang="en-US" dirty="0" smtClean="0"/>
              <a:t>, are </a:t>
            </a:r>
            <a:r>
              <a:rPr lang="en-US" dirty="0" err="1" smtClean="0"/>
              <a:t>prodromal</a:t>
            </a:r>
            <a:r>
              <a:rPr lang="en-US" dirty="0" smtClean="0"/>
              <a:t> symptoms of mumps together with malaise and anorexia.</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smtClean="0">
                <a:solidFill>
                  <a:srgbClr val="FFC000"/>
                </a:solidFill>
              </a:rPr>
              <a:t>Rubella</a:t>
            </a:r>
            <a:endParaRPr lang="en-US">
              <a:solidFill>
                <a:srgbClr val="FFC000"/>
              </a:solidFill>
            </a:endParaRPr>
          </a:p>
        </p:txBody>
      </p:sp>
      <p:sp>
        <p:nvSpPr>
          <p:cNvPr id="3" name="Content Placeholder 2"/>
          <p:cNvSpPr>
            <a:spLocks noGrp="1"/>
          </p:cNvSpPr>
          <p:nvPr>
            <p:ph idx="1"/>
          </p:nvPr>
        </p:nvSpPr>
        <p:spPr>
          <a:xfrm>
            <a:off x="304800" y="1066800"/>
            <a:ext cx="8534400" cy="5791200"/>
          </a:xfrm>
        </p:spPr>
        <p:txBody>
          <a:bodyPr>
            <a:normAutofit/>
          </a:bodyPr>
          <a:lstStyle/>
          <a:p>
            <a:r>
              <a:rPr lang="en-US" dirty="0" smtClean="0"/>
              <a:t>Also known as </a:t>
            </a:r>
            <a:r>
              <a:rPr lang="en-US" dirty="0" err="1" smtClean="0"/>
              <a:t>german</a:t>
            </a:r>
            <a:r>
              <a:rPr lang="en-US" dirty="0" smtClean="0"/>
              <a:t> measles or three day measles is a disease caused by the Rubella virus which single strained RNA virus .</a:t>
            </a:r>
          </a:p>
          <a:p>
            <a:r>
              <a:rPr lang="en-US" dirty="0" smtClean="0"/>
              <a:t>Rubella causes a very mild disease in children with fever and rash.</a:t>
            </a:r>
          </a:p>
          <a:p>
            <a:pPr>
              <a:buNone/>
            </a:pPr>
            <a:r>
              <a:rPr lang="en-US" sz="3600" dirty="0" smtClean="0">
                <a:solidFill>
                  <a:srgbClr val="FF0000"/>
                </a:solidFill>
              </a:rPr>
              <a:t>MMR Vaccine –</a:t>
            </a:r>
          </a:p>
          <a:p>
            <a:r>
              <a:rPr lang="en-US" dirty="0" smtClean="0">
                <a:solidFill>
                  <a:srgbClr val="00B050"/>
                </a:solidFill>
              </a:rPr>
              <a:t>MMR vaccine is preferred all over the world over </a:t>
            </a:r>
            <a:r>
              <a:rPr lang="en-US" dirty="0" err="1" smtClean="0">
                <a:solidFill>
                  <a:srgbClr val="00B050"/>
                </a:solidFill>
              </a:rPr>
              <a:t>monovalent</a:t>
            </a:r>
            <a:r>
              <a:rPr lang="en-US" dirty="0" smtClean="0">
                <a:solidFill>
                  <a:srgbClr val="00B050"/>
                </a:solidFill>
              </a:rPr>
              <a:t>  measles, mumps or rubella vaccine.</a:t>
            </a:r>
          </a:p>
          <a:p>
            <a:pPr>
              <a:buNone/>
            </a:pPr>
            <a:r>
              <a:rPr lang="en-US" dirty="0" smtClean="0">
                <a:solidFill>
                  <a:srgbClr val="FFFF00"/>
                </a:solidFill>
              </a:rPr>
              <a:t>Dose and Mode of Immunization –</a:t>
            </a:r>
          </a:p>
          <a:p>
            <a:r>
              <a:rPr lang="en-US" dirty="0" smtClean="0">
                <a:solidFill>
                  <a:srgbClr val="00B050"/>
                </a:solidFill>
              </a:rPr>
              <a:t>0.5 ml   SC/IM</a:t>
            </a:r>
            <a:endParaRPr lang="en-US" dirty="0">
              <a:solidFill>
                <a:srgbClr val="00B050"/>
              </a:solidFill>
            </a:endParaRP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Vit.A Supplimentation</a:t>
            </a:r>
            <a:endParaRPr lang="en-US" b="1">
              <a:solidFill>
                <a:srgbClr val="FFC000"/>
              </a:solidFill>
            </a:endParaRPr>
          </a:p>
        </p:txBody>
      </p:sp>
      <p:sp>
        <p:nvSpPr>
          <p:cNvPr id="3" name="Content Placeholder 2"/>
          <p:cNvSpPr>
            <a:spLocks noGrp="1"/>
          </p:cNvSpPr>
          <p:nvPr>
            <p:ph idx="1"/>
          </p:nvPr>
        </p:nvSpPr>
        <p:spPr>
          <a:xfrm>
            <a:off x="228600" y="1066800"/>
            <a:ext cx="8686800" cy="5562600"/>
          </a:xfrm>
        </p:spPr>
        <p:txBody>
          <a:bodyPr>
            <a:normAutofit fontScale="92500" lnSpcReduction="20000"/>
          </a:bodyPr>
          <a:lstStyle/>
          <a:p>
            <a:pPr marL="0" indent="36513" algn="just">
              <a:buNone/>
            </a:pPr>
            <a:r>
              <a:rPr lang="en-US" dirty="0" smtClean="0"/>
              <a:t>    	</a:t>
            </a:r>
            <a:r>
              <a:rPr lang="en-US" dirty="0" err="1" smtClean="0"/>
              <a:t>Vit</a:t>
            </a:r>
            <a:r>
              <a:rPr lang="en-US" dirty="0" smtClean="0"/>
              <a:t>. A is essential for the functioning of the immune system. </a:t>
            </a:r>
          </a:p>
          <a:p>
            <a:pPr marL="0" indent="36513" algn="just">
              <a:buNone/>
            </a:pPr>
            <a:r>
              <a:rPr lang="en-US" dirty="0" smtClean="0"/>
              <a:t>	</a:t>
            </a:r>
            <a:r>
              <a:rPr lang="en-US" dirty="0" err="1" smtClean="0"/>
              <a:t>Vit</a:t>
            </a:r>
            <a:r>
              <a:rPr lang="en-US" dirty="0" smtClean="0"/>
              <a:t>. A </a:t>
            </a:r>
            <a:r>
              <a:rPr lang="en-US" dirty="0" err="1" smtClean="0"/>
              <a:t>defficiency</a:t>
            </a:r>
            <a:r>
              <a:rPr lang="en-US" dirty="0" smtClean="0"/>
              <a:t> associated with increased mortality. To protect against the consequences of </a:t>
            </a:r>
            <a:r>
              <a:rPr lang="en-US" dirty="0" err="1" smtClean="0"/>
              <a:t>Vit</a:t>
            </a:r>
            <a:r>
              <a:rPr lang="en-US" dirty="0" smtClean="0"/>
              <a:t>. A d deficiency WHO recommends that </a:t>
            </a:r>
            <a:r>
              <a:rPr lang="en-US" dirty="0" err="1" smtClean="0"/>
              <a:t>Vit</a:t>
            </a:r>
            <a:r>
              <a:rPr lang="en-US" dirty="0" smtClean="0"/>
              <a:t>. A </a:t>
            </a:r>
            <a:r>
              <a:rPr lang="en-US" dirty="0" err="1" smtClean="0"/>
              <a:t>supplimentes</a:t>
            </a:r>
            <a:r>
              <a:rPr lang="en-US" dirty="0" smtClean="0"/>
              <a:t> be given together with routine vaccine to children.</a:t>
            </a:r>
          </a:p>
          <a:p>
            <a:pPr marL="0" indent="36513" algn="just">
              <a:buNone/>
            </a:pPr>
            <a:r>
              <a:rPr lang="en-US" dirty="0" smtClean="0"/>
              <a:t>	</a:t>
            </a:r>
            <a:r>
              <a:rPr lang="en-US" dirty="0" err="1" smtClean="0"/>
              <a:t>Vit.A</a:t>
            </a:r>
            <a:r>
              <a:rPr lang="en-US" dirty="0" smtClean="0"/>
              <a:t> Deficiency causes – Night blindness, </a:t>
            </a:r>
            <a:r>
              <a:rPr lang="en-US" dirty="0" err="1" smtClean="0"/>
              <a:t>Xerophtalmia</a:t>
            </a:r>
            <a:r>
              <a:rPr lang="en-US" dirty="0" smtClean="0"/>
              <a:t>, </a:t>
            </a:r>
            <a:r>
              <a:rPr lang="en-US" dirty="0" err="1" smtClean="0"/>
              <a:t>keratomalcia</a:t>
            </a:r>
            <a:r>
              <a:rPr lang="en-US" dirty="0" smtClean="0"/>
              <a:t>, </a:t>
            </a:r>
            <a:r>
              <a:rPr lang="en-US" dirty="0" err="1" smtClean="0"/>
              <a:t>Bitot’s</a:t>
            </a:r>
            <a:r>
              <a:rPr lang="en-US" dirty="0" smtClean="0"/>
              <a:t> spot.</a:t>
            </a:r>
          </a:p>
          <a:p>
            <a:pPr>
              <a:buNone/>
            </a:pPr>
            <a:r>
              <a:rPr lang="en-US" dirty="0" smtClean="0">
                <a:solidFill>
                  <a:srgbClr val="FF0000"/>
                </a:solidFill>
              </a:rPr>
              <a:t>Dose Schedule and Route of Administration –</a:t>
            </a:r>
          </a:p>
          <a:p>
            <a:pPr lvl="1"/>
            <a:r>
              <a:rPr lang="en-US" dirty="0" smtClean="0"/>
              <a:t>At 9 month with </a:t>
            </a:r>
            <a:r>
              <a:rPr lang="en-US" dirty="0" err="1" smtClean="0"/>
              <a:t>mesles</a:t>
            </a:r>
            <a:r>
              <a:rPr lang="en-US" dirty="0" smtClean="0"/>
              <a:t> 1 ml oral , 16</a:t>
            </a:r>
            <a:r>
              <a:rPr lang="en-US" baseline="30000" dirty="0" smtClean="0"/>
              <a:t>th</a:t>
            </a:r>
            <a:r>
              <a:rPr lang="en-US" dirty="0" smtClean="0"/>
              <a:t> month with DPT/OPV booster 2 ml oral. Then one dose every 6 month up to the age of 5 yr.</a:t>
            </a:r>
          </a:p>
          <a:p>
            <a:pPr>
              <a:buNone/>
            </a:pPr>
            <a:r>
              <a:rPr lang="en-US" dirty="0" smtClean="0">
                <a:solidFill>
                  <a:srgbClr val="FF0000"/>
                </a:solidFill>
              </a:rPr>
              <a:t>Adverse Reaction –</a:t>
            </a:r>
          </a:p>
          <a:p>
            <a:pPr lvl="1"/>
            <a:r>
              <a:rPr lang="en-US" dirty="0" smtClean="0"/>
              <a:t>Nausea, </a:t>
            </a:r>
            <a:r>
              <a:rPr lang="en-US" dirty="0" err="1" smtClean="0"/>
              <a:t>vomitting</a:t>
            </a:r>
            <a:r>
              <a:rPr lang="en-US" dirty="0" smtClean="0"/>
              <a:t>, diarrhea, fever, abdominal pain.</a:t>
            </a:r>
            <a:endParaRPr lang="en-US" dirty="0"/>
          </a:p>
        </p:txBody>
      </p:sp>
    </p:spTree>
  </p:cSld>
  <p:clrMapOvr>
    <a:masterClrMapping/>
  </p:clrMapOvr>
  <p:transition>
    <p:dissolve/>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Hib Vaccine</a:t>
            </a:r>
            <a:endParaRPr lang="en-US" b="1">
              <a:solidFill>
                <a:srgbClr val="FFC000"/>
              </a:solidFill>
            </a:endParaRPr>
          </a:p>
        </p:txBody>
      </p:sp>
      <p:sp>
        <p:nvSpPr>
          <p:cNvPr id="3" name="Content Placeholder 2"/>
          <p:cNvSpPr>
            <a:spLocks noGrp="1"/>
          </p:cNvSpPr>
          <p:nvPr>
            <p:ph idx="1"/>
          </p:nvPr>
        </p:nvSpPr>
        <p:spPr>
          <a:xfrm>
            <a:off x="228600" y="1066800"/>
            <a:ext cx="8686800" cy="5562600"/>
          </a:xfrm>
        </p:spPr>
        <p:txBody>
          <a:bodyPr>
            <a:noAutofit/>
          </a:bodyPr>
          <a:lstStyle/>
          <a:p>
            <a:pPr marL="0" indent="0" algn="just">
              <a:buNone/>
            </a:pPr>
            <a:r>
              <a:rPr lang="en-US" sz="2400" dirty="0" err="1" smtClean="0"/>
              <a:t>Hemophillus</a:t>
            </a:r>
            <a:r>
              <a:rPr lang="en-US" sz="2400" dirty="0" smtClean="0"/>
              <a:t> influenza type B (</a:t>
            </a:r>
            <a:r>
              <a:rPr lang="en-US" sz="2400" dirty="0" err="1" smtClean="0"/>
              <a:t>Hib</a:t>
            </a:r>
            <a:r>
              <a:rPr lang="en-US" sz="2400" dirty="0" smtClean="0"/>
              <a:t>) is an important cause of invasive infections like pneumonia, meningitis and </a:t>
            </a:r>
            <a:r>
              <a:rPr lang="en-US" sz="2400" dirty="0" err="1" smtClean="0"/>
              <a:t>bacteremia</a:t>
            </a:r>
            <a:r>
              <a:rPr lang="en-US" sz="2400" dirty="0" smtClean="0"/>
              <a:t>, especially in children below 2 yrs. of age.  There are different preparation </a:t>
            </a:r>
            <a:r>
              <a:rPr lang="en-US" sz="2400" dirty="0" err="1" smtClean="0"/>
              <a:t>Hib</a:t>
            </a:r>
            <a:r>
              <a:rPr lang="en-US" sz="2400" dirty="0" smtClean="0"/>
              <a:t> vaccine only </a:t>
            </a:r>
            <a:r>
              <a:rPr lang="en-US" sz="2400" dirty="0" err="1" smtClean="0"/>
              <a:t>Hb</a:t>
            </a:r>
            <a:r>
              <a:rPr lang="en-US" sz="2400" dirty="0" smtClean="0"/>
              <a:t>-OC and PRP-T are available in India at present.</a:t>
            </a:r>
          </a:p>
          <a:p>
            <a:pPr algn="just">
              <a:buNone/>
            </a:pPr>
            <a:r>
              <a:rPr lang="en-US" sz="2400" dirty="0" smtClean="0">
                <a:solidFill>
                  <a:srgbClr val="FF0000"/>
                </a:solidFill>
              </a:rPr>
              <a:t>Dose Schedule and Route of Administration –</a:t>
            </a:r>
          </a:p>
          <a:p>
            <a:pPr lvl="1"/>
            <a:r>
              <a:rPr lang="en-US" sz="2000" dirty="0" smtClean="0"/>
              <a:t>Three doses are </a:t>
            </a:r>
            <a:r>
              <a:rPr lang="en-US" sz="2000" dirty="0" err="1" smtClean="0"/>
              <a:t>recommonded</a:t>
            </a:r>
            <a:r>
              <a:rPr lang="en-US" sz="2000" dirty="0" smtClean="0"/>
              <a:t> in child below 6 months, two doses in child between 6 to 12 month and 1 dose in child between 12 to 15 month. A booster should be administered in these children at 18</a:t>
            </a:r>
            <a:r>
              <a:rPr lang="en-US" sz="2000" baseline="30000" dirty="0" smtClean="0"/>
              <a:t>th</a:t>
            </a:r>
            <a:r>
              <a:rPr lang="en-US" sz="2000" dirty="0" smtClean="0"/>
              <a:t> month of age.</a:t>
            </a:r>
          </a:p>
          <a:p>
            <a:pPr lvl="1"/>
            <a:r>
              <a:rPr lang="en-US" sz="2000" dirty="0" smtClean="0"/>
              <a:t>Dose – 0.5 ml - IM</a:t>
            </a:r>
          </a:p>
          <a:p>
            <a:pPr>
              <a:buNone/>
            </a:pPr>
            <a:r>
              <a:rPr lang="en-US" sz="2400" dirty="0" smtClean="0">
                <a:solidFill>
                  <a:srgbClr val="FF0000"/>
                </a:solidFill>
              </a:rPr>
              <a:t>Adverse Reaction –</a:t>
            </a:r>
          </a:p>
          <a:p>
            <a:pPr lvl="1"/>
            <a:r>
              <a:rPr lang="en-US" sz="2000" dirty="0" smtClean="0"/>
              <a:t>Local - Pain, Swelling, Redness, Tenderness, </a:t>
            </a:r>
          </a:p>
          <a:p>
            <a:pPr lvl="1"/>
            <a:r>
              <a:rPr lang="en-US" sz="2000" dirty="0" smtClean="0"/>
              <a:t>Systemic - Convulsion, Fever, </a:t>
            </a:r>
            <a:r>
              <a:rPr lang="en-US" sz="2000" dirty="0" err="1" smtClean="0"/>
              <a:t>Vomitting</a:t>
            </a:r>
            <a:r>
              <a:rPr lang="en-US" sz="2000" dirty="0" smtClean="0"/>
              <a:t>, diarrhea, etc.</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Rota Virus</a:t>
            </a:r>
            <a:endParaRPr lang="en-US" b="1">
              <a:solidFill>
                <a:srgbClr val="FFC000"/>
              </a:solidFill>
            </a:endParaRPr>
          </a:p>
        </p:txBody>
      </p:sp>
      <p:sp>
        <p:nvSpPr>
          <p:cNvPr id="3" name="Content Placeholder 2"/>
          <p:cNvSpPr>
            <a:spLocks noGrp="1"/>
          </p:cNvSpPr>
          <p:nvPr>
            <p:ph idx="1"/>
          </p:nvPr>
        </p:nvSpPr>
        <p:spPr>
          <a:xfrm>
            <a:off x="228600" y="1066800"/>
            <a:ext cx="8686800" cy="5562600"/>
          </a:xfrm>
        </p:spPr>
        <p:txBody>
          <a:bodyPr>
            <a:normAutofit fontScale="85000" lnSpcReduction="20000"/>
          </a:bodyPr>
          <a:lstStyle/>
          <a:p>
            <a:pPr marL="0" indent="36513" algn="just">
              <a:buNone/>
            </a:pPr>
            <a:r>
              <a:rPr lang="en-US" dirty="0" smtClean="0"/>
              <a:t>    	Rotavirus vaccine protects children from Rotavirus which are the leading cause of severe </a:t>
            </a:r>
            <a:r>
              <a:rPr lang="en-US" dirty="0" err="1" smtClean="0"/>
              <a:t>diarrhoea</a:t>
            </a:r>
            <a:r>
              <a:rPr lang="en-US" dirty="0" smtClean="0"/>
              <a:t> among infants and young children. It is a genus of double </a:t>
            </a:r>
            <a:r>
              <a:rPr lang="en-US" dirty="0" err="1" smtClean="0"/>
              <a:t>standed</a:t>
            </a:r>
            <a:r>
              <a:rPr lang="en-US" dirty="0" smtClean="0"/>
              <a:t> RNA virus.</a:t>
            </a:r>
          </a:p>
          <a:p>
            <a:pPr marL="0" indent="36513" algn="just">
              <a:buNone/>
            </a:pPr>
            <a:r>
              <a:rPr lang="en-US" dirty="0" smtClean="0"/>
              <a:t>	Rotavirus is highly contagious and resistant and regardless of water quality and available sanitation nearly every child in the world is at risk of infection. There are two rotavirus vaccine 1) </a:t>
            </a:r>
            <a:r>
              <a:rPr lang="en-US" dirty="0" err="1" smtClean="0"/>
              <a:t>Rotatrix</a:t>
            </a:r>
            <a:r>
              <a:rPr lang="en-US" dirty="0" smtClean="0"/>
              <a:t> and 2) Rota </a:t>
            </a:r>
            <a:r>
              <a:rPr lang="en-US" dirty="0" err="1" smtClean="0"/>
              <a:t>Teq</a:t>
            </a:r>
            <a:r>
              <a:rPr lang="en-US" dirty="0" smtClean="0"/>
              <a:t>. (live oral </a:t>
            </a:r>
            <a:r>
              <a:rPr lang="en-US" dirty="0" err="1" smtClean="0"/>
              <a:t>ressortant</a:t>
            </a:r>
            <a:r>
              <a:rPr lang="en-US" dirty="0" smtClean="0"/>
              <a:t> vaccine) </a:t>
            </a:r>
          </a:p>
          <a:p>
            <a:pPr>
              <a:buNone/>
            </a:pPr>
            <a:endParaRPr lang="en-US" dirty="0" smtClean="0">
              <a:solidFill>
                <a:srgbClr val="FF0000"/>
              </a:solidFill>
            </a:endParaRPr>
          </a:p>
          <a:p>
            <a:pPr>
              <a:buNone/>
            </a:pPr>
            <a:r>
              <a:rPr lang="en-US" dirty="0" smtClean="0">
                <a:solidFill>
                  <a:srgbClr val="FF0000"/>
                </a:solidFill>
              </a:rPr>
              <a:t>Dose Schedule and Route of Administration –</a:t>
            </a:r>
          </a:p>
          <a:p>
            <a:pPr lvl="1"/>
            <a:r>
              <a:rPr lang="en-US" dirty="0" smtClean="0"/>
              <a:t>2 ml orally</a:t>
            </a:r>
          </a:p>
          <a:p>
            <a:pPr lvl="1"/>
            <a:r>
              <a:rPr lang="en-US" dirty="0" smtClean="0"/>
              <a:t>Schedule-1</a:t>
            </a:r>
            <a:r>
              <a:rPr lang="en-US" baseline="30000" dirty="0" smtClean="0"/>
              <a:t>st</a:t>
            </a:r>
            <a:r>
              <a:rPr lang="en-US" dirty="0" smtClean="0"/>
              <a:t> at 6wks, 2</a:t>
            </a:r>
            <a:r>
              <a:rPr lang="en-US" baseline="30000" dirty="0" smtClean="0"/>
              <a:t>nd</a:t>
            </a:r>
            <a:r>
              <a:rPr lang="en-US" dirty="0" smtClean="0"/>
              <a:t> at 12 wks, 3</a:t>
            </a:r>
            <a:r>
              <a:rPr lang="en-US" baseline="30000" dirty="0" smtClean="0"/>
              <a:t>rd</a:t>
            </a:r>
            <a:r>
              <a:rPr lang="en-US" dirty="0" smtClean="0"/>
              <a:t> at 32 wks</a:t>
            </a:r>
          </a:p>
          <a:p>
            <a:pPr>
              <a:buNone/>
            </a:pPr>
            <a:r>
              <a:rPr lang="en-US" dirty="0" smtClean="0">
                <a:solidFill>
                  <a:srgbClr val="FF0000"/>
                </a:solidFill>
              </a:rPr>
              <a:t>Adverse Reaction –</a:t>
            </a:r>
          </a:p>
          <a:p>
            <a:pPr lvl="1"/>
            <a:r>
              <a:rPr lang="en-US" dirty="0" smtClean="0"/>
              <a:t>Diarrhea, </a:t>
            </a:r>
            <a:r>
              <a:rPr lang="en-US" dirty="0" err="1" smtClean="0"/>
              <a:t>vomitting</a:t>
            </a:r>
            <a:r>
              <a:rPr lang="en-US" dirty="0" smtClean="0"/>
              <a:t>, </a:t>
            </a:r>
            <a:r>
              <a:rPr lang="en-US" dirty="0" err="1" smtClean="0"/>
              <a:t>irritabilty</a:t>
            </a:r>
            <a:r>
              <a:rPr lang="en-US" dirty="0" smtClean="0"/>
              <a:t>, fever, etc.</a:t>
            </a:r>
          </a:p>
        </p:txBody>
      </p:sp>
    </p:spTree>
  </p:cSld>
  <p:clrMapOvr>
    <a:masterClrMapping/>
  </p:clrMapOvr>
  <p:transition>
    <p:dissolve/>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914400"/>
          </a:xfrm>
        </p:spPr>
        <p:txBody>
          <a:bodyPr/>
          <a:lstStyle/>
          <a:p>
            <a:r>
              <a:rPr lang="en-US" smtClean="0">
                <a:solidFill>
                  <a:srgbClr val="FFC000"/>
                </a:solidFill>
              </a:rPr>
              <a:t>Hepatitis A Vaccine</a:t>
            </a:r>
            <a:endParaRPr lang="en-US">
              <a:solidFill>
                <a:srgbClr val="FFC000"/>
              </a:solidFill>
            </a:endParaRPr>
          </a:p>
        </p:txBody>
      </p:sp>
      <p:sp>
        <p:nvSpPr>
          <p:cNvPr id="3" name="Content Placeholder 2"/>
          <p:cNvSpPr>
            <a:spLocks noGrp="1"/>
          </p:cNvSpPr>
          <p:nvPr>
            <p:ph idx="1"/>
          </p:nvPr>
        </p:nvSpPr>
        <p:spPr>
          <a:xfrm>
            <a:off x="228600" y="838200"/>
            <a:ext cx="8686800" cy="5943600"/>
          </a:xfrm>
        </p:spPr>
        <p:txBody>
          <a:bodyPr>
            <a:normAutofit fontScale="85000" lnSpcReduction="20000"/>
          </a:bodyPr>
          <a:lstStyle/>
          <a:p>
            <a:pPr marL="0" indent="36513" algn="just">
              <a:buNone/>
            </a:pPr>
            <a:r>
              <a:rPr lang="en-US" dirty="0" smtClean="0"/>
              <a:t>	</a:t>
            </a:r>
            <a:r>
              <a:rPr lang="en-US" sz="2600" dirty="0" smtClean="0"/>
              <a:t>Hepatitis A is caused by the Hepatitis A virus which is RNA virus. Hepatitis A is transmitted through food and water. The infection is mostly subclinical and manifests with mild symptoms (fever, vomiting and jaundice).</a:t>
            </a:r>
            <a:endParaRPr lang="en-US" dirty="0" smtClean="0"/>
          </a:p>
          <a:p>
            <a:pPr>
              <a:buNone/>
            </a:pPr>
            <a:r>
              <a:rPr lang="en-US" dirty="0" smtClean="0">
                <a:solidFill>
                  <a:srgbClr val="FF0000"/>
                </a:solidFill>
              </a:rPr>
              <a:t>Indication and immunization –</a:t>
            </a:r>
          </a:p>
          <a:p>
            <a:pPr lvl="1"/>
            <a:r>
              <a:rPr lang="en-US" dirty="0" smtClean="0"/>
              <a:t>Close contact of infected person, subject  with chronic liver disease, armed forces and , Medical  / Paramedical </a:t>
            </a:r>
            <a:r>
              <a:rPr lang="en-US" dirty="0" err="1" smtClean="0"/>
              <a:t>personel</a:t>
            </a:r>
            <a:r>
              <a:rPr lang="en-US" dirty="0" smtClean="0"/>
              <a:t>, sewage workers.</a:t>
            </a:r>
          </a:p>
          <a:p>
            <a:pPr>
              <a:buNone/>
            </a:pPr>
            <a:r>
              <a:rPr lang="en-US" dirty="0" smtClean="0">
                <a:solidFill>
                  <a:srgbClr val="FF0000"/>
                </a:solidFill>
              </a:rPr>
              <a:t>Dose Schedule and Route of Administration –</a:t>
            </a:r>
          </a:p>
          <a:p>
            <a:pPr lvl="1"/>
            <a:r>
              <a:rPr lang="en-US" dirty="0" smtClean="0"/>
              <a:t>Route of administration – I.M.</a:t>
            </a:r>
          </a:p>
          <a:p>
            <a:pPr lvl="1"/>
            <a:r>
              <a:rPr lang="en-US" dirty="0" smtClean="0"/>
              <a:t>Primary dose – above 1 yr of age.</a:t>
            </a:r>
          </a:p>
          <a:p>
            <a:pPr lvl="1"/>
            <a:r>
              <a:rPr lang="en-US" dirty="0" smtClean="0"/>
              <a:t>Booster dose – 6-12 month after the primary dose.</a:t>
            </a:r>
          </a:p>
          <a:p>
            <a:pPr lvl="1"/>
            <a:r>
              <a:rPr lang="en-US" dirty="0" smtClean="0"/>
              <a:t>dose – 0.5 ml (for all ages &gt; 1 yr. of age).</a:t>
            </a:r>
          </a:p>
          <a:p>
            <a:pPr>
              <a:buNone/>
            </a:pPr>
            <a:r>
              <a:rPr lang="en-US" dirty="0" smtClean="0">
                <a:solidFill>
                  <a:srgbClr val="FF0000"/>
                </a:solidFill>
              </a:rPr>
              <a:t>Adverse Reaction –</a:t>
            </a:r>
          </a:p>
          <a:p>
            <a:pPr lvl="1"/>
            <a:r>
              <a:rPr lang="en-US" dirty="0" smtClean="0"/>
              <a:t>Local reactions – pain, redness &amp; swelling at the injection site.</a:t>
            </a:r>
          </a:p>
          <a:p>
            <a:pPr lvl="1"/>
            <a:r>
              <a:rPr lang="en-US" dirty="0" smtClean="0"/>
              <a:t>Systemic reactions – fever, headache, allergic reaction including anaphylaxis. </a:t>
            </a:r>
          </a:p>
          <a:p>
            <a:pPr lvl="1"/>
            <a:r>
              <a:rPr lang="en-US" dirty="0" smtClean="0">
                <a:solidFill>
                  <a:srgbClr val="FFFF00"/>
                </a:solidFill>
              </a:rPr>
              <a:t>Contra-indication –</a:t>
            </a:r>
            <a:r>
              <a:rPr lang="en-US" dirty="0" smtClean="0"/>
              <a:t> Hypersensitivity, fever, pregnancy.</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mtClean="0">
                <a:solidFill>
                  <a:srgbClr val="FFC000"/>
                </a:solidFill>
              </a:rPr>
              <a:t>Pneumococcal Vaccine</a:t>
            </a:r>
            <a:endParaRPr lang="en-US">
              <a:solidFill>
                <a:srgbClr val="FFC000"/>
              </a:solidFill>
            </a:endParaRPr>
          </a:p>
        </p:txBody>
      </p:sp>
      <p:sp>
        <p:nvSpPr>
          <p:cNvPr id="3" name="Content Placeholder 2"/>
          <p:cNvSpPr>
            <a:spLocks noGrp="1"/>
          </p:cNvSpPr>
          <p:nvPr>
            <p:ph idx="1"/>
          </p:nvPr>
        </p:nvSpPr>
        <p:spPr>
          <a:xfrm>
            <a:off x="457200" y="1295400"/>
            <a:ext cx="8382000" cy="5334000"/>
          </a:xfrm>
        </p:spPr>
        <p:txBody>
          <a:bodyPr>
            <a:normAutofit lnSpcReduction="10000"/>
          </a:bodyPr>
          <a:lstStyle/>
          <a:p>
            <a:pPr marL="0" indent="0" algn="just">
              <a:buNone/>
            </a:pPr>
            <a:r>
              <a:rPr lang="en-US" dirty="0" smtClean="0"/>
              <a:t>	Pneumococcal diseases is an infection caused by streptococcus </a:t>
            </a:r>
            <a:r>
              <a:rPr lang="en-US" dirty="0" err="1" smtClean="0"/>
              <a:t>pneumoniae</a:t>
            </a:r>
            <a:r>
              <a:rPr lang="en-US" dirty="0" smtClean="0"/>
              <a:t> bacteria, sometimes </a:t>
            </a:r>
            <a:r>
              <a:rPr lang="en-US" dirty="0" err="1" smtClean="0"/>
              <a:t>reffered</a:t>
            </a:r>
            <a:r>
              <a:rPr lang="en-US" dirty="0" smtClean="0"/>
              <a:t> to as </a:t>
            </a:r>
            <a:r>
              <a:rPr lang="en-US" dirty="0" err="1" smtClean="0"/>
              <a:t>pneumococcus</a:t>
            </a:r>
            <a:r>
              <a:rPr lang="en-US" dirty="0" smtClean="0"/>
              <a:t>. </a:t>
            </a:r>
            <a:r>
              <a:rPr lang="en-US" dirty="0" err="1" smtClean="0"/>
              <a:t>Pneumococcus</a:t>
            </a:r>
            <a:r>
              <a:rPr lang="en-US" dirty="0" smtClean="0"/>
              <a:t> causes many types of illness. including ear infection and meningitis. There are vaccines to prevent pneumococcal disease in children and adults.</a:t>
            </a:r>
          </a:p>
          <a:p>
            <a:pPr marL="0" indent="0" algn="just">
              <a:buNone/>
            </a:pPr>
            <a:r>
              <a:rPr lang="en-US" dirty="0" smtClean="0">
                <a:solidFill>
                  <a:srgbClr val="FF0000"/>
                </a:solidFill>
              </a:rPr>
              <a:t>There are two types of </a:t>
            </a:r>
            <a:r>
              <a:rPr lang="en-US" dirty="0" err="1" smtClean="0">
                <a:solidFill>
                  <a:srgbClr val="FF0000"/>
                </a:solidFill>
              </a:rPr>
              <a:t>vaccene</a:t>
            </a:r>
            <a:r>
              <a:rPr lang="en-US" dirty="0" smtClean="0">
                <a:solidFill>
                  <a:srgbClr val="FF0000"/>
                </a:solidFill>
              </a:rPr>
              <a:t> –</a:t>
            </a:r>
          </a:p>
          <a:p>
            <a:pPr marL="457200" indent="-457200" algn="just"/>
            <a:r>
              <a:rPr lang="en-US" dirty="0" smtClean="0"/>
              <a:t>Pneumococcal </a:t>
            </a:r>
            <a:r>
              <a:rPr lang="en-US" dirty="0" err="1" smtClean="0"/>
              <a:t>polysochaside</a:t>
            </a:r>
            <a:r>
              <a:rPr lang="en-US" dirty="0" smtClean="0"/>
              <a:t> vaccine. (23 </a:t>
            </a:r>
            <a:r>
              <a:rPr lang="en-US" dirty="0" err="1" smtClean="0"/>
              <a:t>valent</a:t>
            </a:r>
            <a:r>
              <a:rPr lang="en-US" dirty="0" smtClean="0"/>
              <a:t>)</a:t>
            </a:r>
            <a:endParaRPr lang="en-US" dirty="0"/>
          </a:p>
          <a:p>
            <a:pPr marL="457200" indent="-457200" algn="just"/>
            <a:r>
              <a:rPr lang="en-US" dirty="0" err="1" smtClean="0"/>
              <a:t>Protine</a:t>
            </a:r>
            <a:r>
              <a:rPr lang="en-US" dirty="0" smtClean="0"/>
              <a:t> </a:t>
            </a:r>
            <a:r>
              <a:rPr lang="en-US" dirty="0" err="1" smtClean="0"/>
              <a:t>congugate</a:t>
            </a:r>
            <a:r>
              <a:rPr lang="en-US" dirty="0" smtClean="0"/>
              <a:t> vaccine (13 </a:t>
            </a:r>
            <a:r>
              <a:rPr lang="en-US" dirty="0" err="1" smtClean="0"/>
              <a:t>valent</a:t>
            </a:r>
            <a:r>
              <a:rPr lang="en-US" dirty="0" smtClean="0"/>
              <a:t>) PCV</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b="1" smtClean="0">
                <a:solidFill>
                  <a:srgbClr val="FFC000"/>
                </a:solidFill>
              </a:rPr>
              <a:t>INDICATIONS FOR IMMUNISATION</a:t>
            </a:r>
            <a:endParaRPr lang="en-US" b="1">
              <a:solidFill>
                <a:srgbClr val="FFC000"/>
              </a:solidFill>
            </a:endParaRPr>
          </a:p>
        </p:txBody>
      </p:sp>
      <p:sp>
        <p:nvSpPr>
          <p:cNvPr id="3" name="Content Placeholder 2"/>
          <p:cNvSpPr>
            <a:spLocks noGrp="1"/>
          </p:cNvSpPr>
          <p:nvPr>
            <p:ph idx="1"/>
          </p:nvPr>
        </p:nvSpPr>
        <p:spPr>
          <a:xfrm>
            <a:off x="457200" y="1295400"/>
            <a:ext cx="8382000" cy="5334000"/>
          </a:xfrm>
        </p:spPr>
        <p:txBody>
          <a:bodyPr/>
          <a:lstStyle/>
          <a:p>
            <a:pPr marL="0" indent="36513">
              <a:buNone/>
            </a:pPr>
            <a:r>
              <a:rPr lang="en-US" smtClean="0"/>
              <a:t>Immunocompromised person – such as those with –</a:t>
            </a:r>
          </a:p>
          <a:p>
            <a:pPr marL="457200" indent="-420688"/>
            <a:r>
              <a:rPr lang="en-US" smtClean="0"/>
              <a:t>HIV, Asplenia, Nephrotic syndrome, sickle-cell anemia.</a:t>
            </a:r>
          </a:p>
          <a:p>
            <a:pPr marL="457200" indent="-420688">
              <a:buNone/>
            </a:pPr>
            <a:r>
              <a:rPr lang="en-US" smtClean="0"/>
              <a:t>Chronic diseases like –</a:t>
            </a:r>
          </a:p>
          <a:p>
            <a:pPr marL="457200" indent="-420688"/>
            <a:r>
              <a:rPr lang="en-US" smtClean="0"/>
              <a:t>Chronic cardiac disease</a:t>
            </a:r>
          </a:p>
          <a:p>
            <a:pPr marL="457200" indent="-420688"/>
            <a:r>
              <a:rPr lang="en-US" smtClean="0"/>
              <a:t>Chronic pulmonary disease</a:t>
            </a:r>
          </a:p>
          <a:p>
            <a:pPr marL="457200" indent="-420688"/>
            <a:r>
              <a:rPr lang="en-US" smtClean="0"/>
              <a:t>chronic renal failure</a:t>
            </a:r>
            <a:endParaRPr lang="en-US"/>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C000"/>
                </a:solidFill>
                <a:latin typeface="BRH Devanagari" pitchFamily="2" charset="0"/>
              </a:rPr>
              <a:t>oÉsÉuÉ×®ÏMüU pÉÉuÉ</a:t>
            </a:r>
            <a:endParaRPr lang="en-US">
              <a:solidFill>
                <a:srgbClr val="FFC000"/>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a:lnSpc>
                <a:spcPct val="170000"/>
              </a:lnSpc>
            </a:pPr>
            <a:r>
              <a:rPr lang="en-US" smtClean="0">
                <a:latin typeface="BRH Devanagari" pitchFamily="2" charset="0"/>
              </a:rPr>
              <a:t>oÉsÉuÉ×Ì®MüUÉxiÉÑ CqÉå pÉÉuÉÉ pÉuÉÎliÉ | iÉ±jÉÉ oÉsÉuÉimÉÑÂwÉå SåvÉå eÉlqÉ, oÉsÉuÉimÉÑÂwÉå MüÉsÉå cÉ, xÉÑZÉvcÉ MüÉsÉrÉÉåaÉ, oÉÏeÉ¤Éå§ÉaÉÑhÉxÉÇmÉŠ AÉWÉU xÉÇmÉŠ, vÉUÏUxÉÇmÉŠ, xÉÉiqrÉxÉÇmÉŠ, xuÉpÉÉuÉxÉÇÌxÉ®ÏvcÉ, rÉÉåuÉlÉÇ cÉ, MüqÉïcÉ xÉÇWwÉïvcÉåÌiÉ || - cÉ.vÉÉ. 6/13</a:t>
            </a:r>
          </a:p>
          <a:p>
            <a:pPr>
              <a:lnSpc>
                <a:spcPct val="170000"/>
              </a:lnSpc>
            </a:pPr>
            <a:r>
              <a:rPr lang="en-US" smtClean="0">
                <a:latin typeface="BRH Devanagari" pitchFamily="2" charset="0"/>
              </a:rPr>
              <a:t>oÉsÉÉÌkÉ¸ÉlÉ - AÉUÉåarÉqÉè | cÉ.ÌcÉ. 3/141</a:t>
            </a:r>
          </a:p>
          <a:p>
            <a:pPr>
              <a:lnSpc>
                <a:spcPct val="170000"/>
              </a:lnSpc>
            </a:pPr>
            <a:r>
              <a:rPr lang="en-US" smtClean="0">
                <a:latin typeface="BRH Devanagari" pitchFamily="2" charset="0"/>
              </a:rPr>
              <a:t>mÉë¤ÉÏÇhÉ cÉ oÉsÉÇ rÉxrÉ lÉÉxÉÉæ vÉYrÉÌcÉÌMüixÉåiÉÑqÉè | - xÉÑ.xÉÔ. 15/3</a:t>
            </a:r>
            <a:endParaRPr lang="en-US"/>
          </a:p>
        </p:txBody>
      </p:sp>
      <p:pic>
        <p:nvPicPr>
          <p:cNvPr id="4" name="Picture 3" descr="Slide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868362"/>
          </a:xfrm>
        </p:spPr>
        <p:txBody>
          <a:bodyPr>
            <a:normAutofit/>
          </a:bodyPr>
          <a:lstStyle/>
          <a:p>
            <a:r>
              <a:rPr lang="en-US" smtClean="0">
                <a:solidFill>
                  <a:srgbClr val="FFC000"/>
                </a:solidFill>
              </a:rPr>
              <a:t>Dose and Mode of administration</a:t>
            </a:r>
            <a:endParaRPr lang="en-US">
              <a:solidFill>
                <a:srgbClr val="FFC000"/>
              </a:solidFill>
            </a:endParaRPr>
          </a:p>
        </p:txBody>
      </p:sp>
      <p:sp>
        <p:nvSpPr>
          <p:cNvPr id="3" name="Content Placeholder 2"/>
          <p:cNvSpPr>
            <a:spLocks noGrp="1"/>
          </p:cNvSpPr>
          <p:nvPr>
            <p:ph idx="1"/>
          </p:nvPr>
        </p:nvSpPr>
        <p:spPr>
          <a:xfrm>
            <a:off x="228600" y="1219200"/>
            <a:ext cx="8763000" cy="5257800"/>
          </a:xfrm>
        </p:spPr>
        <p:txBody>
          <a:bodyPr>
            <a:normAutofit fontScale="85000" lnSpcReduction="20000"/>
          </a:bodyPr>
          <a:lstStyle/>
          <a:p>
            <a:pPr marL="58738" indent="-22225">
              <a:buNone/>
            </a:pPr>
            <a:r>
              <a:rPr lang="en-US" dirty="0" smtClean="0"/>
              <a:t>		The dose 0.25 ml for children between 6 month to 3 years of age and 0.5 ml for adults and children above 3 yrs. of age.</a:t>
            </a:r>
          </a:p>
          <a:p>
            <a:r>
              <a:rPr lang="en-US" dirty="0" smtClean="0"/>
              <a:t>Mode of administration- I.M.</a:t>
            </a:r>
          </a:p>
          <a:p>
            <a:pPr>
              <a:buNone/>
            </a:pPr>
            <a:r>
              <a:rPr lang="en-US" dirty="0" smtClean="0">
                <a:solidFill>
                  <a:srgbClr val="FF0000"/>
                </a:solidFill>
              </a:rPr>
              <a:t>Dose and Schedule –</a:t>
            </a:r>
          </a:p>
          <a:p>
            <a:r>
              <a:rPr lang="en-US" dirty="0" smtClean="0"/>
              <a:t>6 month – 5 years of age 2 dose at an interval of 1 month.</a:t>
            </a:r>
          </a:p>
          <a:p>
            <a:r>
              <a:rPr lang="en-US" dirty="0" smtClean="0"/>
              <a:t>8 yrs age – 1 dose only.</a:t>
            </a:r>
          </a:p>
          <a:p>
            <a:r>
              <a:rPr lang="en-US" dirty="0" smtClean="0"/>
              <a:t>booster dose – At any age 1 dose only.</a:t>
            </a:r>
          </a:p>
          <a:p>
            <a:pPr>
              <a:buNone/>
            </a:pPr>
            <a:r>
              <a:rPr lang="en-US" dirty="0" smtClean="0">
                <a:solidFill>
                  <a:srgbClr val="FF0000"/>
                </a:solidFill>
              </a:rPr>
              <a:t>Adverse Reaction –</a:t>
            </a:r>
          </a:p>
          <a:p>
            <a:r>
              <a:rPr lang="en-US" dirty="0" smtClean="0"/>
              <a:t>Local Reaction – pain, swelling, tenderness at injection site.</a:t>
            </a:r>
          </a:p>
          <a:p>
            <a:r>
              <a:rPr lang="en-US" dirty="0" smtClean="0"/>
              <a:t>Systemic – Headache, fever, </a:t>
            </a:r>
            <a:r>
              <a:rPr lang="en-US" dirty="0" err="1" smtClean="0"/>
              <a:t>bodyache</a:t>
            </a:r>
            <a:r>
              <a:rPr lang="en-US" dirty="0" smtClean="0"/>
              <a:t>, </a:t>
            </a:r>
            <a:r>
              <a:rPr lang="en-US" dirty="0" err="1" smtClean="0"/>
              <a:t>parasthesia</a:t>
            </a:r>
            <a:r>
              <a:rPr lang="en-US" dirty="0" smtClean="0"/>
              <a:t>, </a:t>
            </a:r>
            <a:r>
              <a:rPr lang="en-US" dirty="0" err="1" smtClean="0"/>
              <a:t>nuralgia</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Meningococcal Vaccine</a:t>
            </a:r>
            <a:endParaRPr lang="en-US" b="1">
              <a:solidFill>
                <a:srgbClr val="FFC000"/>
              </a:solidFill>
            </a:endParaRPr>
          </a:p>
        </p:txBody>
      </p:sp>
      <p:sp>
        <p:nvSpPr>
          <p:cNvPr id="3" name="Content Placeholder 2"/>
          <p:cNvSpPr>
            <a:spLocks noGrp="1"/>
          </p:cNvSpPr>
          <p:nvPr>
            <p:ph idx="1"/>
          </p:nvPr>
        </p:nvSpPr>
        <p:spPr>
          <a:xfrm>
            <a:off x="228600" y="1066800"/>
            <a:ext cx="8686800" cy="5638800"/>
          </a:xfrm>
        </p:spPr>
        <p:txBody>
          <a:bodyPr>
            <a:normAutofit fontScale="77500" lnSpcReduction="20000"/>
          </a:bodyPr>
          <a:lstStyle/>
          <a:p>
            <a:pPr marL="0" indent="36513" algn="just">
              <a:buNone/>
            </a:pPr>
            <a:r>
              <a:rPr lang="en-US" dirty="0" smtClean="0"/>
              <a:t>	Meningococcal meningitis &amp; meningococcemia are caused by the bacterium </a:t>
            </a:r>
            <a:r>
              <a:rPr lang="en-US" dirty="0" err="1" smtClean="0"/>
              <a:t>nigesseria</a:t>
            </a:r>
            <a:r>
              <a:rPr lang="en-US" dirty="0" smtClean="0"/>
              <a:t> </a:t>
            </a:r>
            <a:r>
              <a:rPr lang="en-US" dirty="0" err="1" smtClean="0"/>
              <a:t>meningitites</a:t>
            </a:r>
            <a:r>
              <a:rPr lang="en-US" dirty="0" smtClean="0"/>
              <a:t>. It is gram negative bacteria transmitted via the respiratory tract.</a:t>
            </a:r>
          </a:p>
          <a:p>
            <a:pPr>
              <a:buNone/>
            </a:pPr>
            <a:r>
              <a:rPr lang="en-US" dirty="0" smtClean="0">
                <a:solidFill>
                  <a:srgbClr val="FF0000"/>
                </a:solidFill>
              </a:rPr>
              <a:t>Indication –</a:t>
            </a:r>
          </a:p>
          <a:p>
            <a:pPr lvl="1"/>
            <a:r>
              <a:rPr lang="en-US" dirty="0" smtClean="0"/>
              <a:t>Children with </a:t>
            </a:r>
            <a:r>
              <a:rPr lang="en-US" dirty="0" err="1" smtClean="0"/>
              <a:t>asplenia</a:t>
            </a:r>
            <a:r>
              <a:rPr lang="en-US" dirty="0" smtClean="0"/>
              <a:t>, </a:t>
            </a:r>
            <a:r>
              <a:rPr lang="en-US" dirty="0" err="1" smtClean="0"/>
              <a:t>complenent</a:t>
            </a:r>
            <a:r>
              <a:rPr lang="en-US" dirty="0" smtClean="0"/>
              <a:t> system deficiencies, In epidemics and meningococcal disease. </a:t>
            </a:r>
            <a:r>
              <a:rPr lang="en-US" dirty="0" smtClean="0">
                <a:solidFill>
                  <a:srgbClr val="FF0000"/>
                </a:solidFill>
              </a:rPr>
              <a:t>	</a:t>
            </a:r>
          </a:p>
          <a:p>
            <a:pPr>
              <a:buNone/>
            </a:pPr>
            <a:r>
              <a:rPr lang="en-US" dirty="0" smtClean="0">
                <a:solidFill>
                  <a:srgbClr val="FF0000"/>
                </a:solidFill>
              </a:rPr>
              <a:t>Dose Schedule and Route of  Administration –</a:t>
            </a:r>
          </a:p>
          <a:p>
            <a:pPr lvl="1"/>
            <a:r>
              <a:rPr lang="en-US" dirty="0" smtClean="0"/>
              <a:t>dose – 0.5 ml SC</a:t>
            </a:r>
          </a:p>
          <a:p>
            <a:pPr lvl="1"/>
            <a:r>
              <a:rPr lang="en-US" dirty="0" smtClean="0"/>
              <a:t>3 months to 2 yrs. – 2 dose at an interval of 3 months, 2 yrs and above – 1 dose.</a:t>
            </a:r>
          </a:p>
          <a:p>
            <a:pPr lvl="1"/>
            <a:r>
              <a:rPr lang="en-US" dirty="0" smtClean="0"/>
              <a:t>Booster dose – 1</a:t>
            </a:r>
            <a:r>
              <a:rPr lang="en-US" baseline="30000" dirty="0" smtClean="0"/>
              <a:t>st</a:t>
            </a:r>
            <a:r>
              <a:rPr lang="en-US" dirty="0" smtClean="0"/>
              <a:t> dose for &lt; 4 yr. but after 3 yrs of age. </a:t>
            </a:r>
          </a:p>
          <a:p>
            <a:pPr>
              <a:buNone/>
            </a:pPr>
            <a:r>
              <a:rPr lang="en-US" dirty="0" smtClean="0">
                <a:solidFill>
                  <a:srgbClr val="FF0000"/>
                </a:solidFill>
              </a:rPr>
              <a:t>Adverse Reaction –</a:t>
            </a:r>
          </a:p>
          <a:p>
            <a:pPr lvl="1"/>
            <a:r>
              <a:rPr lang="en-US" dirty="0" smtClean="0"/>
              <a:t>Local reactions – pain, swelling &amp; redness at the injection site.</a:t>
            </a:r>
          </a:p>
          <a:p>
            <a:pPr lvl="1"/>
            <a:r>
              <a:rPr lang="en-US" dirty="0" smtClean="0"/>
              <a:t>Systemic reactions – fever, </a:t>
            </a:r>
            <a:r>
              <a:rPr lang="en-US" dirty="0" err="1" smtClean="0"/>
              <a:t>Myalgia</a:t>
            </a:r>
            <a:r>
              <a:rPr lang="en-US" dirty="0" smtClean="0"/>
              <a:t>.</a:t>
            </a:r>
          </a:p>
          <a:p>
            <a:pPr>
              <a:buNone/>
            </a:pPr>
            <a:r>
              <a:rPr lang="en-US" dirty="0" smtClean="0">
                <a:solidFill>
                  <a:srgbClr val="FFFF00"/>
                </a:solidFill>
              </a:rPr>
              <a:t>Complications –</a:t>
            </a:r>
            <a:r>
              <a:rPr lang="en-US" dirty="0" smtClean="0"/>
              <a:t> </a:t>
            </a:r>
          </a:p>
          <a:p>
            <a:pPr lvl="1"/>
            <a:r>
              <a:rPr lang="en-US" dirty="0" smtClean="0"/>
              <a:t>Fever, Fully established meningococcal disease, pregnancy &amp; lactation.</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dirty="0" smtClean="0">
                <a:solidFill>
                  <a:srgbClr val="FFC000"/>
                </a:solidFill>
              </a:rPr>
              <a:t>Japanese Encephalitis Vaccine</a:t>
            </a:r>
            <a:endParaRPr lang="en-US" b="1" dirty="0">
              <a:solidFill>
                <a:srgbClr val="FFC000"/>
              </a:solidFill>
            </a:endParaRPr>
          </a:p>
        </p:txBody>
      </p:sp>
      <p:sp>
        <p:nvSpPr>
          <p:cNvPr id="3" name="Content Placeholder 2"/>
          <p:cNvSpPr>
            <a:spLocks noGrp="1"/>
          </p:cNvSpPr>
          <p:nvPr>
            <p:ph idx="1"/>
          </p:nvPr>
        </p:nvSpPr>
        <p:spPr>
          <a:xfrm>
            <a:off x="228600" y="914400"/>
            <a:ext cx="8686800" cy="5791200"/>
          </a:xfrm>
        </p:spPr>
        <p:txBody>
          <a:bodyPr>
            <a:normAutofit lnSpcReduction="10000"/>
          </a:bodyPr>
          <a:lstStyle/>
          <a:p>
            <a:pPr marL="0" indent="36513" algn="just">
              <a:buNone/>
            </a:pPr>
            <a:r>
              <a:rPr lang="en-US" dirty="0" smtClean="0"/>
              <a:t>    	Japanese encephalitis is caused by the </a:t>
            </a:r>
            <a:r>
              <a:rPr lang="en-US" dirty="0" err="1" smtClean="0"/>
              <a:t>japanese</a:t>
            </a:r>
            <a:r>
              <a:rPr lang="en-US" dirty="0" smtClean="0"/>
              <a:t> encephalitis virus which is RNA virus. </a:t>
            </a:r>
            <a:r>
              <a:rPr lang="en-US" dirty="0" err="1" smtClean="0"/>
              <a:t>Transmmited</a:t>
            </a:r>
            <a:r>
              <a:rPr lang="en-US" dirty="0" smtClean="0"/>
              <a:t> to human by </a:t>
            </a:r>
            <a:r>
              <a:rPr lang="en-US" dirty="0" err="1" smtClean="0"/>
              <a:t>cuelex</a:t>
            </a:r>
            <a:r>
              <a:rPr lang="en-US" dirty="0" smtClean="0"/>
              <a:t> mosquitoes. </a:t>
            </a:r>
          </a:p>
          <a:p>
            <a:pPr>
              <a:buNone/>
            </a:pPr>
            <a:r>
              <a:rPr lang="en-US" dirty="0" smtClean="0">
                <a:solidFill>
                  <a:srgbClr val="FF0000"/>
                </a:solidFill>
              </a:rPr>
              <a:t>Dose Schedule and Route of Administration –</a:t>
            </a:r>
          </a:p>
          <a:p>
            <a:pPr lvl="1"/>
            <a:r>
              <a:rPr lang="en-US" dirty="0" smtClean="0"/>
              <a:t>It is administrated SC as a 3 dose schedule on 0, 7 &amp; 30 days.</a:t>
            </a:r>
          </a:p>
          <a:p>
            <a:pPr lvl="1"/>
            <a:r>
              <a:rPr lang="en-US" dirty="0" smtClean="0"/>
              <a:t>1-3 year of age 0.5 ml &amp; for &gt; 3 yrs. – 1 ml</a:t>
            </a:r>
          </a:p>
          <a:p>
            <a:pPr lvl="1"/>
            <a:r>
              <a:rPr lang="en-US" dirty="0" smtClean="0"/>
              <a:t>Booster dose – After 2 yrs.</a:t>
            </a:r>
          </a:p>
          <a:p>
            <a:pPr>
              <a:buNone/>
            </a:pPr>
            <a:r>
              <a:rPr lang="en-US" dirty="0" smtClean="0">
                <a:solidFill>
                  <a:srgbClr val="FF0000"/>
                </a:solidFill>
              </a:rPr>
              <a:t>Adverse Reaction –</a:t>
            </a:r>
          </a:p>
          <a:p>
            <a:pPr lvl="1"/>
            <a:r>
              <a:rPr lang="en-US" dirty="0" smtClean="0"/>
              <a:t>Fever, malaise, Headache, etc.</a:t>
            </a:r>
          </a:p>
          <a:p>
            <a:pPr>
              <a:buNone/>
            </a:pPr>
            <a:r>
              <a:rPr lang="en-US" dirty="0" smtClean="0">
                <a:solidFill>
                  <a:srgbClr val="FFFF00"/>
                </a:solidFill>
              </a:rPr>
              <a:t>Contraindication –</a:t>
            </a:r>
            <a:r>
              <a:rPr lang="en-US" dirty="0" smtClean="0"/>
              <a:t> </a:t>
            </a:r>
          </a:p>
          <a:p>
            <a:pPr lvl="1"/>
            <a:r>
              <a:rPr lang="en-US" dirty="0" smtClean="0"/>
              <a:t>Hypersensitivity to the vaccine component, pregnancy.</a:t>
            </a:r>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1143000"/>
          </a:xfrm>
        </p:spPr>
        <p:txBody>
          <a:bodyPr/>
          <a:lstStyle/>
          <a:p>
            <a:r>
              <a:rPr lang="en-US" smtClean="0">
                <a:solidFill>
                  <a:srgbClr val="FFC000"/>
                </a:solidFill>
              </a:rPr>
              <a:t>Typhoid Vaccine</a:t>
            </a:r>
            <a:endParaRPr lang="en-US">
              <a:solidFill>
                <a:srgbClr val="FFC000"/>
              </a:solidFill>
            </a:endParaRPr>
          </a:p>
        </p:txBody>
      </p:sp>
      <p:sp>
        <p:nvSpPr>
          <p:cNvPr id="3" name="Content Placeholder 2"/>
          <p:cNvSpPr>
            <a:spLocks noGrp="1"/>
          </p:cNvSpPr>
          <p:nvPr>
            <p:ph idx="1"/>
          </p:nvPr>
        </p:nvSpPr>
        <p:spPr>
          <a:xfrm>
            <a:off x="228600" y="1143000"/>
            <a:ext cx="8686800" cy="5562600"/>
          </a:xfrm>
        </p:spPr>
        <p:txBody>
          <a:bodyPr>
            <a:normAutofit fontScale="92500" lnSpcReduction="10000"/>
          </a:bodyPr>
          <a:lstStyle/>
          <a:p>
            <a:pPr marL="0" indent="36513">
              <a:buNone/>
            </a:pPr>
            <a:r>
              <a:rPr lang="en-US" dirty="0" smtClean="0"/>
              <a:t>	Salmonella </a:t>
            </a:r>
            <a:r>
              <a:rPr lang="en-US" dirty="0" err="1" smtClean="0"/>
              <a:t>typhi</a:t>
            </a:r>
            <a:r>
              <a:rPr lang="en-US" dirty="0" smtClean="0"/>
              <a:t> is the organism responsible for causing Typhoid / Enteric fever. S. </a:t>
            </a:r>
            <a:r>
              <a:rPr lang="en-US" dirty="0" err="1" smtClean="0"/>
              <a:t>Typhi</a:t>
            </a:r>
            <a:r>
              <a:rPr lang="en-US" dirty="0" smtClean="0"/>
              <a:t> are gram negative, motile, nom capsulated bacilli.</a:t>
            </a:r>
          </a:p>
          <a:p>
            <a:r>
              <a:rPr lang="en-US" dirty="0" smtClean="0">
                <a:solidFill>
                  <a:srgbClr val="FF0000"/>
                </a:solidFill>
              </a:rPr>
              <a:t>Tab vaccine </a:t>
            </a:r>
            <a:r>
              <a:rPr lang="en-US" dirty="0" smtClean="0"/>
              <a:t>is trivalent vaccine which contain both S. </a:t>
            </a:r>
            <a:r>
              <a:rPr lang="en-US" dirty="0" err="1" smtClean="0"/>
              <a:t>typhi</a:t>
            </a:r>
            <a:r>
              <a:rPr lang="en-US" dirty="0" smtClean="0"/>
              <a:t> as well as S. </a:t>
            </a:r>
            <a:r>
              <a:rPr lang="en-US" dirty="0" err="1" smtClean="0"/>
              <a:t>paratyphi</a:t>
            </a:r>
            <a:r>
              <a:rPr lang="en-US" dirty="0" smtClean="0"/>
              <a:t> (A &amp; B)</a:t>
            </a:r>
          </a:p>
          <a:p>
            <a:pPr>
              <a:buNone/>
            </a:pPr>
            <a:r>
              <a:rPr lang="en-US" dirty="0" smtClean="0">
                <a:solidFill>
                  <a:srgbClr val="FF0000"/>
                </a:solidFill>
              </a:rPr>
              <a:t>Dose Schedule and Route of Administration –</a:t>
            </a:r>
          </a:p>
          <a:p>
            <a:pPr lvl="1"/>
            <a:r>
              <a:rPr lang="en-US" dirty="0" smtClean="0"/>
              <a:t>2 doses of 0.5 ml given SC at an interval of 4-6 weeks in adults. In children &lt; 10 yrs of age 0.25 ml should be given.</a:t>
            </a:r>
          </a:p>
          <a:p>
            <a:pPr lvl="1"/>
            <a:r>
              <a:rPr lang="en-US" dirty="0" smtClean="0"/>
              <a:t>Booster Dose should be given every 3 yrs.</a:t>
            </a:r>
          </a:p>
          <a:p>
            <a:pPr>
              <a:buNone/>
            </a:pPr>
            <a:r>
              <a:rPr lang="en-US" dirty="0" smtClean="0">
                <a:solidFill>
                  <a:srgbClr val="FF0000"/>
                </a:solidFill>
              </a:rPr>
              <a:t>Adverse effect –</a:t>
            </a:r>
          </a:p>
          <a:p>
            <a:pPr lvl="1"/>
            <a:r>
              <a:rPr lang="en-US" dirty="0" smtClean="0"/>
              <a:t>Local reactions – pain, swelling, tenderness.</a:t>
            </a:r>
          </a:p>
          <a:p>
            <a:pPr lvl="1"/>
            <a:r>
              <a:rPr lang="en-US" dirty="0" smtClean="0"/>
              <a:t>Systemic reactions – fever, headache, malaise </a:t>
            </a:r>
          </a:p>
          <a:p>
            <a:pPr lvl="1"/>
            <a:endParaRPr lang="en-US" dirty="0" smtClean="0"/>
          </a:p>
          <a:p>
            <a:pPr lvl="1"/>
            <a:endParaRPr lang="en-US" dirty="0" smtClean="0"/>
          </a:p>
          <a:p>
            <a:pPr lvl="1"/>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447800"/>
          </a:xfrm>
        </p:spPr>
        <p:txBody>
          <a:bodyPr>
            <a:normAutofit/>
          </a:bodyPr>
          <a:lstStyle/>
          <a:p>
            <a:r>
              <a:rPr lang="en-US" smtClean="0">
                <a:solidFill>
                  <a:srgbClr val="FFC000"/>
                </a:solidFill>
              </a:rPr>
              <a:t>Chicken Pox Vaccine</a:t>
            </a:r>
            <a:endParaRPr lang="en-US">
              <a:solidFill>
                <a:srgbClr val="FFC000"/>
              </a:solidFill>
            </a:endParaRPr>
          </a:p>
        </p:txBody>
      </p:sp>
      <p:sp>
        <p:nvSpPr>
          <p:cNvPr id="3" name="Content Placeholder 2"/>
          <p:cNvSpPr>
            <a:spLocks noGrp="1"/>
          </p:cNvSpPr>
          <p:nvPr>
            <p:ph idx="1"/>
          </p:nvPr>
        </p:nvSpPr>
        <p:spPr>
          <a:xfrm>
            <a:off x="304800" y="1219200"/>
            <a:ext cx="8534400" cy="5410200"/>
          </a:xfrm>
        </p:spPr>
        <p:txBody>
          <a:bodyPr>
            <a:normAutofit fontScale="92500"/>
          </a:bodyPr>
          <a:lstStyle/>
          <a:p>
            <a:pPr marL="0" indent="36513" algn="just">
              <a:buNone/>
            </a:pPr>
            <a:r>
              <a:rPr lang="en-US" dirty="0" smtClean="0"/>
              <a:t>	Chicken pox (</a:t>
            </a:r>
            <a:r>
              <a:rPr lang="en-US" dirty="0" err="1" smtClean="0"/>
              <a:t>varicella</a:t>
            </a:r>
            <a:r>
              <a:rPr lang="en-US" dirty="0" smtClean="0"/>
              <a:t>) is caused by the </a:t>
            </a:r>
            <a:r>
              <a:rPr lang="en-US" dirty="0" err="1" smtClean="0"/>
              <a:t>varicella</a:t>
            </a:r>
            <a:r>
              <a:rPr lang="en-US" dirty="0" smtClean="0"/>
              <a:t> zoster virus. It manifests with fever and </a:t>
            </a:r>
            <a:r>
              <a:rPr lang="en-US" dirty="0" err="1" smtClean="0"/>
              <a:t>vesiculopapular</a:t>
            </a:r>
            <a:r>
              <a:rPr lang="en-US" dirty="0" smtClean="0"/>
              <a:t> </a:t>
            </a:r>
            <a:r>
              <a:rPr lang="en-US" dirty="0" err="1" smtClean="0"/>
              <a:t>perpuric</a:t>
            </a:r>
            <a:r>
              <a:rPr lang="en-US" dirty="0" smtClean="0"/>
              <a:t> rash.</a:t>
            </a:r>
          </a:p>
          <a:p>
            <a:pPr>
              <a:buNone/>
            </a:pPr>
            <a:r>
              <a:rPr lang="en-US" dirty="0" smtClean="0">
                <a:solidFill>
                  <a:srgbClr val="FF0000"/>
                </a:solidFill>
              </a:rPr>
              <a:t>Composition of vaccine –</a:t>
            </a:r>
          </a:p>
          <a:p>
            <a:pPr lvl="1" algn="just"/>
            <a:r>
              <a:rPr lang="en-US" dirty="0" err="1" smtClean="0"/>
              <a:t>Chcken</a:t>
            </a:r>
            <a:r>
              <a:rPr lang="en-US" dirty="0" smtClean="0"/>
              <a:t> pox vaccine is a live attenuated </a:t>
            </a:r>
            <a:r>
              <a:rPr lang="en-US" dirty="0" err="1" smtClean="0"/>
              <a:t>varicella</a:t>
            </a:r>
            <a:r>
              <a:rPr lang="en-US" dirty="0" smtClean="0"/>
              <a:t> vaccine of OKA strain which is obtained by preparation of the virus in human </a:t>
            </a:r>
            <a:r>
              <a:rPr lang="en-US" dirty="0" err="1" smtClean="0"/>
              <a:t>deploid</a:t>
            </a:r>
            <a:r>
              <a:rPr lang="en-US" dirty="0" smtClean="0"/>
              <a:t> cell culture.</a:t>
            </a:r>
          </a:p>
          <a:p>
            <a:pPr>
              <a:buNone/>
            </a:pPr>
            <a:r>
              <a:rPr lang="en-US" dirty="0" smtClean="0">
                <a:solidFill>
                  <a:srgbClr val="FF0000"/>
                </a:solidFill>
              </a:rPr>
              <a:t>Indication for Immunization –</a:t>
            </a:r>
          </a:p>
          <a:p>
            <a:pPr lvl="1"/>
            <a:r>
              <a:rPr lang="en-US" dirty="0" smtClean="0"/>
              <a:t>For adolescents and adults above 15yrs of age.</a:t>
            </a:r>
          </a:p>
          <a:p>
            <a:pPr lvl="1" algn="just"/>
            <a:r>
              <a:rPr lang="en-US" dirty="0" err="1" smtClean="0"/>
              <a:t>Immunocompromised</a:t>
            </a:r>
            <a:r>
              <a:rPr lang="en-US" dirty="0" smtClean="0"/>
              <a:t> children and children suffering from </a:t>
            </a:r>
            <a:r>
              <a:rPr lang="en-US" dirty="0" err="1" smtClean="0"/>
              <a:t>AlDS</a:t>
            </a:r>
            <a:r>
              <a:rPr lang="en-US" dirty="0" smtClean="0"/>
              <a:t>, malignancies, chronic renal failure.</a:t>
            </a:r>
          </a:p>
          <a:p>
            <a:pPr lvl="1"/>
            <a:r>
              <a:rPr lang="en-US" dirty="0" smtClean="0"/>
              <a:t>Healthy children above 1 yr of age.</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normAutofit/>
          </a:bodyPr>
          <a:lstStyle/>
          <a:p>
            <a:r>
              <a:rPr lang="en-US" smtClean="0">
                <a:solidFill>
                  <a:srgbClr val="FFC000"/>
                </a:solidFill>
              </a:rPr>
              <a:t>Chicken Pox Vaccine</a:t>
            </a:r>
            <a:endParaRPr lang="en-US">
              <a:solidFill>
                <a:srgbClr val="FFC000"/>
              </a:solidFill>
            </a:endParaRPr>
          </a:p>
        </p:txBody>
      </p:sp>
      <p:sp>
        <p:nvSpPr>
          <p:cNvPr id="3" name="Content Placeholder 2"/>
          <p:cNvSpPr>
            <a:spLocks noGrp="1"/>
          </p:cNvSpPr>
          <p:nvPr>
            <p:ph idx="1"/>
          </p:nvPr>
        </p:nvSpPr>
        <p:spPr>
          <a:xfrm>
            <a:off x="304800" y="990600"/>
            <a:ext cx="8534400" cy="5867400"/>
          </a:xfrm>
        </p:spPr>
        <p:txBody>
          <a:bodyPr>
            <a:normAutofit lnSpcReduction="10000"/>
          </a:bodyPr>
          <a:lstStyle/>
          <a:p>
            <a:pPr>
              <a:buNone/>
            </a:pPr>
            <a:r>
              <a:rPr lang="en-US" dirty="0" smtClean="0">
                <a:solidFill>
                  <a:srgbClr val="FF0000"/>
                </a:solidFill>
              </a:rPr>
              <a:t>Dose schedule &amp; Mode of Administration –</a:t>
            </a:r>
          </a:p>
          <a:p>
            <a:pPr lvl="1" algn="just"/>
            <a:r>
              <a:rPr lang="en-US" dirty="0" smtClean="0"/>
              <a:t>in children below 12 yrs of age – 2 dose of 0.5 ml give </a:t>
            </a:r>
            <a:r>
              <a:rPr lang="en-US" dirty="0" err="1" smtClean="0"/>
              <a:t>s.c</a:t>
            </a:r>
            <a:r>
              <a:rPr lang="en-US" dirty="0" smtClean="0"/>
              <a:t>. : 1</a:t>
            </a:r>
            <a:r>
              <a:rPr lang="en-US" baseline="30000" dirty="0" smtClean="0"/>
              <a:t>st</a:t>
            </a:r>
            <a:r>
              <a:rPr lang="en-US" dirty="0" smtClean="0"/>
              <a:t> dose at 12-15 month of age and 2</a:t>
            </a:r>
            <a:r>
              <a:rPr lang="en-US" baseline="30000" dirty="0" smtClean="0"/>
              <a:t>nd</a:t>
            </a:r>
            <a:r>
              <a:rPr lang="en-US" dirty="0" smtClean="0"/>
              <a:t> dose at 5-6 yrs.</a:t>
            </a:r>
          </a:p>
          <a:p>
            <a:pPr lvl="1" algn="just"/>
            <a:r>
              <a:rPr lang="en-US" dirty="0" smtClean="0"/>
              <a:t>In children above 12 yrs of age 2 dose of 0.5 ml each given </a:t>
            </a:r>
            <a:r>
              <a:rPr lang="en-US" dirty="0" err="1" smtClean="0"/>
              <a:t>s.c</a:t>
            </a:r>
            <a:r>
              <a:rPr lang="en-US" dirty="0" smtClean="0"/>
              <a:t>. at an interval of 6-8 weeks.</a:t>
            </a:r>
          </a:p>
          <a:p>
            <a:pPr>
              <a:buNone/>
            </a:pPr>
            <a:r>
              <a:rPr lang="en-US" dirty="0" smtClean="0">
                <a:solidFill>
                  <a:srgbClr val="FF0000"/>
                </a:solidFill>
              </a:rPr>
              <a:t>Adverse Reaction –</a:t>
            </a:r>
          </a:p>
          <a:p>
            <a:pPr lvl="1"/>
            <a:r>
              <a:rPr lang="en-US" dirty="0" smtClean="0"/>
              <a:t>Fever, Pain at injection site, mild </a:t>
            </a:r>
            <a:r>
              <a:rPr lang="en-US" dirty="0" err="1" smtClean="0"/>
              <a:t>papulovesicular</a:t>
            </a:r>
            <a:r>
              <a:rPr lang="en-US" dirty="0" smtClean="0"/>
              <a:t> eruption, systemic reaction such as Headache, confusion, etc.</a:t>
            </a:r>
          </a:p>
          <a:p>
            <a:pPr>
              <a:buNone/>
            </a:pPr>
            <a:r>
              <a:rPr lang="en-US" dirty="0" smtClean="0">
                <a:solidFill>
                  <a:srgbClr val="FF0000"/>
                </a:solidFill>
              </a:rPr>
              <a:t>Contra indication –</a:t>
            </a:r>
          </a:p>
          <a:p>
            <a:pPr lvl="1"/>
            <a:r>
              <a:rPr lang="en-US" dirty="0" smtClean="0"/>
              <a:t>Fever, </a:t>
            </a:r>
            <a:r>
              <a:rPr lang="en-US" dirty="0" err="1" smtClean="0"/>
              <a:t>Hypersenstitivity</a:t>
            </a:r>
            <a:r>
              <a:rPr lang="en-US" dirty="0" smtClean="0"/>
              <a:t> to neomycin, pregnancy and lactation, depressed cellular immunity. </a:t>
            </a:r>
          </a:p>
          <a:p>
            <a:endParaRPr lang="en-US" dirty="0"/>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fontScale="90000"/>
          </a:bodyPr>
          <a:lstStyle/>
          <a:p>
            <a:r>
              <a:rPr lang="en-US" b="1" smtClean="0">
                <a:solidFill>
                  <a:srgbClr val="FFC000"/>
                </a:solidFill>
              </a:rPr>
              <a:t>Human Papiloma Virus (HPV) Vaccine</a:t>
            </a:r>
            <a:endParaRPr lang="en-US" b="1">
              <a:solidFill>
                <a:srgbClr val="FFC000"/>
              </a:solidFill>
            </a:endParaRPr>
          </a:p>
        </p:txBody>
      </p:sp>
      <p:sp>
        <p:nvSpPr>
          <p:cNvPr id="3" name="Content Placeholder 2"/>
          <p:cNvSpPr>
            <a:spLocks noGrp="1"/>
          </p:cNvSpPr>
          <p:nvPr>
            <p:ph idx="1"/>
          </p:nvPr>
        </p:nvSpPr>
        <p:spPr>
          <a:xfrm>
            <a:off x="228600" y="1066800"/>
            <a:ext cx="8686800" cy="5638800"/>
          </a:xfrm>
        </p:spPr>
        <p:txBody>
          <a:bodyPr>
            <a:normAutofit fontScale="77500" lnSpcReduction="20000"/>
          </a:bodyPr>
          <a:lstStyle/>
          <a:p>
            <a:pPr marL="0" indent="36513" algn="just">
              <a:buNone/>
            </a:pPr>
            <a:r>
              <a:rPr lang="en-US" dirty="0" smtClean="0"/>
              <a:t>	The Human </a:t>
            </a:r>
            <a:r>
              <a:rPr lang="en-US" dirty="0" err="1" smtClean="0"/>
              <a:t>papilloma</a:t>
            </a:r>
            <a:r>
              <a:rPr lang="en-US" dirty="0" smtClean="0"/>
              <a:t> viruses are small DNA virus, responsible for excessive proliferation of epithelium at the site of Infection. Thus, they are responsible for warts on hands, feet and genital area, etc.</a:t>
            </a:r>
          </a:p>
          <a:p>
            <a:pPr>
              <a:buNone/>
            </a:pPr>
            <a:r>
              <a:rPr lang="en-US" dirty="0" smtClean="0">
                <a:solidFill>
                  <a:srgbClr val="FF0000"/>
                </a:solidFill>
              </a:rPr>
              <a:t>Composition of vaccine –</a:t>
            </a:r>
          </a:p>
          <a:p>
            <a:pPr lvl="1"/>
            <a:r>
              <a:rPr lang="en-US" dirty="0" smtClean="0"/>
              <a:t>A bivalent vaccine and </a:t>
            </a:r>
            <a:r>
              <a:rPr lang="en-US" dirty="0" err="1" smtClean="0"/>
              <a:t>quadrivalent</a:t>
            </a:r>
            <a:r>
              <a:rPr lang="en-US" dirty="0" smtClean="0"/>
              <a:t> vaccine are available globally.</a:t>
            </a:r>
          </a:p>
          <a:p>
            <a:pPr>
              <a:buNone/>
            </a:pPr>
            <a:r>
              <a:rPr lang="en-US" dirty="0" smtClean="0">
                <a:solidFill>
                  <a:srgbClr val="FF0000"/>
                </a:solidFill>
              </a:rPr>
              <a:t>Dose Schedule and Route of Administration –</a:t>
            </a:r>
          </a:p>
          <a:p>
            <a:pPr lvl="1"/>
            <a:r>
              <a:rPr lang="en-US" dirty="0" smtClean="0"/>
              <a:t>dose – 0.5 ml</a:t>
            </a:r>
          </a:p>
          <a:p>
            <a:pPr lvl="1"/>
            <a:r>
              <a:rPr lang="en-US" dirty="0" smtClean="0"/>
              <a:t>Route of administration – I.M., deltoid</a:t>
            </a:r>
          </a:p>
          <a:p>
            <a:pPr lvl="1"/>
            <a:r>
              <a:rPr lang="en-US" dirty="0" smtClean="0"/>
              <a:t>Age of Immunization – from 10 – 45 years.</a:t>
            </a:r>
          </a:p>
          <a:p>
            <a:pPr lvl="1"/>
            <a:r>
              <a:rPr lang="en-US" dirty="0" smtClean="0"/>
              <a:t>Immunization schedule – 1</a:t>
            </a:r>
            <a:r>
              <a:rPr lang="en-US" baseline="30000" dirty="0" smtClean="0"/>
              <a:t>st</a:t>
            </a:r>
            <a:r>
              <a:rPr lang="en-US" dirty="0" smtClean="0"/>
              <a:t> – 0 at elected date, 2</a:t>
            </a:r>
            <a:r>
              <a:rPr lang="en-US" baseline="30000" dirty="0" smtClean="0"/>
              <a:t>nd</a:t>
            </a:r>
            <a:r>
              <a:rPr lang="en-US" dirty="0" smtClean="0"/>
              <a:t> after 1 month and 3</a:t>
            </a:r>
            <a:r>
              <a:rPr lang="en-US" baseline="30000" dirty="0" smtClean="0"/>
              <a:t>rd</a:t>
            </a:r>
            <a:r>
              <a:rPr lang="en-US" dirty="0" smtClean="0"/>
              <a:t> after 6 month.  </a:t>
            </a:r>
          </a:p>
          <a:p>
            <a:pPr>
              <a:buNone/>
            </a:pPr>
            <a:r>
              <a:rPr lang="en-US" dirty="0" smtClean="0">
                <a:solidFill>
                  <a:srgbClr val="FF0000"/>
                </a:solidFill>
              </a:rPr>
              <a:t>Adverse Reaction –</a:t>
            </a:r>
          </a:p>
          <a:p>
            <a:pPr lvl="1"/>
            <a:r>
              <a:rPr lang="en-US" dirty="0" smtClean="0"/>
              <a:t>Local reactions – pain, swelling &amp; redness at the injection site.</a:t>
            </a:r>
          </a:p>
          <a:p>
            <a:pPr lvl="1"/>
            <a:r>
              <a:rPr lang="en-US" dirty="0" smtClean="0"/>
              <a:t>Systemic reactions – fever, </a:t>
            </a:r>
            <a:r>
              <a:rPr lang="en-US" dirty="0" err="1" smtClean="0"/>
              <a:t>Myalgia</a:t>
            </a:r>
            <a:r>
              <a:rPr lang="en-US" dirty="0" smtClean="0"/>
              <a:t>, headache, </a:t>
            </a:r>
            <a:r>
              <a:rPr lang="en-US" dirty="0" err="1" smtClean="0"/>
              <a:t>urtricaria</a:t>
            </a:r>
            <a:r>
              <a:rPr lang="en-US" dirty="0" smtClean="0"/>
              <a:t>, anaphylaxis.</a:t>
            </a:r>
          </a:p>
          <a:p>
            <a:pPr>
              <a:buNone/>
            </a:pPr>
            <a:r>
              <a:rPr lang="en-US" dirty="0" smtClean="0">
                <a:solidFill>
                  <a:srgbClr val="FFFF00"/>
                </a:solidFill>
              </a:rPr>
              <a:t>Contraindication –</a:t>
            </a:r>
            <a:r>
              <a:rPr lang="en-US" dirty="0" smtClean="0"/>
              <a:t> </a:t>
            </a:r>
          </a:p>
          <a:p>
            <a:pPr lvl="1"/>
            <a:r>
              <a:rPr lang="en-US" dirty="0" smtClean="0"/>
              <a:t>Hypersensitivity, fever, pregnancy.</a:t>
            </a:r>
            <a:endParaRPr lang="en-US" dirty="0"/>
          </a:p>
        </p:txBody>
      </p:sp>
    </p:spTree>
  </p:cSld>
  <p:clrMapOvr>
    <a:masterClrMapping/>
  </p:clrMapOvr>
  <p:transition>
    <p:dissolve/>
    <p:sndAc>
      <p:stSnd>
        <p:snd r:embed="rId2"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Yellow fever Vaccine</a:t>
            </a:r>
            <a:endParaRPr lang="en-US" b="1">
              <a:solidFill>
                <a:srgbClr val="FFC000"/>
              </a:solidFill>
            </a:endParaRPr>
          </a:p>
        </p:txBody>
      </p:sp>
      <p:sp>
        <p:nvSpPr>
          <p:cNvPr id="3" name="Content Placeholder 2"/>
          <p:cNvSpPr>
            <a:spLocks noGrp="1"/>
          </p:cNvSpPr>
          <p:nvPr>
            <p:ph idx="1"/>
          </p:nvPr>
        </p:nvSpPr>
        <p:spPr>
          <a:xfrm>
            <a:off x="228600" y="914400"/>
            <a:ext cx="8686800" cy="5791200"/>
          </a:xfrm>
        </p:spPr>
        <p:txBody>
          <a:bodyPr>
            <a:normAutofit fontScale="85000" lnSpcReduction="10000"/>
          </a:bodyPr>
          <a:lstStyle/>
          <a:p>
            <a:pPr marL="0" indent="36513" algn="just">
              <a:buNone/>
            </a:pPr>
            <a:r>
              <a:rPr lang="en-US" smtClean="0"/>
              <a:t>    	The causative agent of yellow fever is a flavi virus which is an arbovirus. </a:t>
            </a:r>
          </a:p>
          <a:p>
            <a:pPr>
              <a:buNone/>
            </a:pPr>
            <a:r>
              <a:rPr lang="en-US" smtClean="0">
                <a:solidFill>
                  <a:srgbClr val="FF0000"/>
                </a:solidFill>
              </a:rPr>
              <a:t>Indication for Immunization –</a:t>
            </a:r>
          </a:p>
          <a:p>
            <a:pPr lvl="1" algn="just"/>
            <a:r>
              <a:rPr lang="en-US" smtClean="0"/>
              <a:t>Vaccination against yellow fever is compulsory for all travellers above 6 months of age travelling to endemic area of Africa and South America.</a:t>
            </a:r>
            <a:endParaRPr lang="en-US" smtClean="0">
              <a:solidFill>
                <a:srgbClr val="FF0000"/>
              </a:solidFill>
            </a:endParaRPr>
          </a:p>
          <a:p>
            <a:pPr>
              <a:buNone/>
            </a:pPr>
            <a:r>
              <a:rPr lang="en-US" smtClean="0">
                <a:solidFill>
                  <a:srgbClr val="FF0000"/>
                </a:solidFill>
              </a:rPr>
              <a:t>Dose Shedule and Route of Administration –</a:t>
            </a:r>
          </a:p>
          <a:p>
            <a:pPr lvl="1"/>
            <a:r>
              <a:rPr lang="en-US" smtClean="0"/>
              <a:t>It is administrated single dose of 0.5 ml SC all age groups above 6 months of age booster doses are indicated if &gt; 10 yrs are passed following the primary dose.</a:t>
            </a:r>
          </a:p>
          <a:p>
            <a:pPr>
              <a:buNone/>
            </a:pPr>
            <a:r>
              <a:rPr lang="en-US" smtClean="0">
                <a:solidFill>
                  <a:srgbClr val="FF0000"/>
                </a:solidFill>
              </a:rPr>
              <a:t>Adverse Reaction –</a:t>
            </a:r>
          </a:p>
          <a:p>
            <a:pPr lvl="1"/>
            <a:r>
              <a:rPr lang="en-US" smtClean="0"/>
              <a:t>Pain, Swelling, Tenderness, Fever, malaise, Hedache, etc.</a:t>
            </a:r>
          </a:p>
          <a:p>
            <a:pPr>
              <a:buNone/>
            </a:pPr>
            <a:r>
              <a:rPr lang="en-US" smtClean="0">
                <a:solidFill>
                  <a:srgbClr val="FFFF00"/>
                </a:solidFill>
              </a:rPr>
              <a:t>Contraindication –</a:t>
            </a:r>
            <a:r>
              <a:rPr lang="en-US" smtClean="0"/>
              <a:t> </a:t>
            </a:r>
          </a:p>
          <a:p>
            <a:pPr lvl="1"/>
            <a:r>
              <a:rPr lang="en-US" smtClean="0"/>
              <a:t>Infant &lt; 6 months of age – hypersensitivity to vaccine component . Immuocompromised patient.</a:t>
            </a:r>
            <a:endParaRPr lang="en-US"/>
          </a:p>
        </p:txBody>
      </p:sp>
    </p:spTree>
  </p:cSld>
  <p:clrMapOvr>
    <a:masterClrMapping/>
  </p:clrMapOvr>
  <p:transition>
    <p:dissolve/>
    <p:sndAc>
      <p:stSnd>
        <p:snd r:embed="rId2"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Cholera Vaccine</a:t>
            </a:r>
            <a:endParaRPr lang="en-US" b="1">
              <a:solidFill>
                <a:srgbClr val="FFC000"/>
              </a:solidFill>
            </a:endParaRPr>
          </a:p>
        </p:txBody>
      </p:sp>
      <p:sp>
        <p:nvSpPr>
          <p:cNvPr id="3" name="Content Placeholder 2"/>
          <p:cNvSpPr>
            <a:spLocks noGrp="1"/>
          </p:cNvSpPr>
          <p:nvPr>
            <p:ph idx="1"/>
          </p:nvPr>
        </p:nvSpPr>
        <p:spPr>
          <a:xfrm>
            <a:off x="228600" y="914400"/>
            <a:ext cx="8686800" cy="5791200"/>
          </a:xfrm>
        </p:spPr>
        <p:txBody>
          <a:bodyPr>
            <a:normAutofit fontScale="92500" lnSpcReduction="20000"/>
          </a:bodyPr>
          <a:lstStyle/>
          <a:p>
            <a:pPr marL="0" indent="36513" algn="just">
              <a:buNone/>
            </a:pPr>
            <a:r>
              <a:rPr lang="en-US" smtClean="0"/>
              <a:t>    	Cholera is an acute diarrheal disease occuring only in humans &amp; transmitted by feco-oral route. The causative agent of cholera is vibrio cholera. There are two types of cholera vaccine – parenteral vaccines &amp; other is oral vaccines.</a:t>
            </a:r>
          </a:p>
          <a:p>
            <a:pPr>
              <a:buNone/>
            </a:pPr>
            <a:r>
              <a:rPr lang="en-US" smtClean="0">
                <a:solidFill>
                  <a:srgbClr val="FF0000"/>
                </a:solidFill>
              </a:rPr>
              <a:t>Dose Schedule and Route of Administration –</a:t>
            </a:r>
          </a:p>
          <a:p>
            <a:pPr lvl="1"/>
            <a:r>
              <a:rPr lang="en-US" smtClean="0"/>
              <a:t>Parenteral – it is given IM-SC 2 doses 4 to 6 wks apart from 1 yrs of age onwords. </a:t>
            </a:r>
          </a:p>
          <a:p>
            <a:pPr lvl="1"/>
            <a:r>
              <a:rPr lang="en-US" smtClean="0"/>
              <a:t>Dose – 1-2 yr of age 0.2ml, 2-10 of age 0.5 ml, </a:t>
            </a:r>
          </a:p>
          <a:p>
            <a:pPr lvl="1"/>
            <a:r>
              <a:rPr lang="en-US" smtClean="0"/>
              <a:t>Oral – 1.5 ml orally it should be given as 2 doses at an interval of 2 wks.</a:t>
            </a:r>
          </a:p>
          <a:p>
            <a:pPr>
              <a:buNone/>
            </a:pPr>
            <a:r>
              <a:rPr lang="en-US" smtClean="0">
                <a:solidFill>
                  <a:srgbClr val="FF0000"/>
                </a:solidFill>
              </a:rPr>
              <a:t>Adverse Reaction –</a:t>
            </a:r>
          </a:p>
          <a:p>
            <a:pPr lvl="1"/>
            <a:r>
              <a:rPr lang="en-US" smtClean="0"/>
              <a:t>Nausea, vomitting, diarrhea, fever, abodminal pain.</a:t>
            </a:r>
          </a:p>
          <a:p>
            <a:pPr>
              <a:buNone/>
            </a:pPr>
            <a:r>
              <a:rPr lang="en-US" smtClean="0">
                <a:solidFill>
                  <a:srgbClr val="FFFF00"/>
                </a:solidFill>
              </a:rPr>
              <a:t>Contraindication –</a:t>
            </a:r>
            <a:r>
              <a:rPr lang="en-US" smtClean="0"/>
              <a:t> </a:t>
            </a:r>
          </a:p>
          <a:p>
            <a:pPr lvl="1"/>
            <a:r>
              <a:rPr lang="en-US" smtClean="0"/>
              <a:t>Hypersensitivity to the vaccine component and in pregnancy.</a:t>
            </a:r>
            <a:endParaRPr lang="en-US"/>
          </a:p>
        </p:txBody>
      </p:sp>
    </p:spTree>
  </p:cSld>
  <p:clrMapOvr>
    <a:masterClrMapping/>
  </p:clrMapOvr>
  <p:transition>
    <p:dissolve/>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Rabies Vaccine</a:t>
            </a:r>
            <a:endParaRPr lang="en-US" b="1">
              <a:solidFill>
                <a:srgbClr val="FFC000"/>
              </a:solidFill>
            </a:endParaRPr>
          </a:p>
        </p:txBody>
      </p:sp>
      <p:sp>
        <p:nvSpPr>
          <p:cNvPr id="3" name="Content Placeholder 2"/>
          <p:cNvSpPr>
            <a:spLocks noGrp="1"/>
          </p:cNvSpPr>
          <p:nvPr>
            <p:ph idx="1"/>
          </p:nvPr>
        </p:nvSpPr>
        <p:spPr>
          <a:xfrm>
            <a:off x="228600" y="1066800"/>
            <a:ext cx="8686800" cy="5562600"/>
          </a:xfrm>
        </p:spPr>
        <p:txBody>
          <a:bodyPr>
            <a:normAutofit fontScale="70000" lnSpcReduction="20000"/>
          </a:bodyPr>
          <a:lstStyle/>
          <a:p>
            <a:pPr marL="0" indent="36513" algn="just">
              <a:buNone/>
            </a:pPr>
            <a:r>
              <a:rPr lang="en-US" dirty="0" smtClean="0"/>
              <a:t>    	Rabies is caused by the Rabies virus which is a single stranded RNA virus. Rabies is </a:t>
            </a:r>
            <a:r>
              <a:rPr lang="en-US" dirty="0" err="1" smtClean="0"/>
              <a:t>zoonotic</a:t>
            </a:r>
            <a:r>
              <a:rPr lang="en-US" dirty="0" smtClean="0"/>
              <a:t> disease &amp; it is transmitted to human by bites of infected mammals like dogs, cats, etc. </a:t>
            </a:r>
          </a:p>
          <a:p>
            <a:pPr>
              <a:buNone/>
            </a:pPr>
            <a:r>
              <a:rPr lang="en-US" dirty="0" smtClean="0">
                <a:solidFill>
                  <a:srgbClr val="FF0000"/>
                </a:solidFill>
              </a:rPr>
              <a:t>Indication for Immunization –</a:t>
            </a:r>
          </a:p>
          <a:p>
            <a:pPr lvl="1" algn="just"/>
            <a:r>
              <a:rPr lang="en-US" dirty="0" smtClean="0"/>
              <a:t>Pre-exposure immunization to all who always comes contact with animals like </a:t>
            </a:r>
            <a:r>
              <a:rPr lang="en-US" dirty="0" err="1" smtClean="0"/>
              <a:t>vaternarions</a:t>
            </a:r>
            <a:r>
              <a:rPr lang="en-US" dirty="0" smtClean="0"/>
              <a:t>, forest staffs, etc.</a:t>
            </a:r>
          </a:p>
          <a:p>
            <a:pPr lvl="1" algn="just"/>
            <a:r>
              <a:rPr lang="en-US" dirty="0" smtClean="0"/>
              <a:t>Post exposure immunization- it is a fatal disease, post exposure vaccinations is must.</a:t>
            </a:r>
            <a:endParaRPr lang="en-US" dirty="0" smtClean="0">
              <a:solidFill>
                <a:srgbClr val="FF0000"/>
              </a:solidFill>
            </a:endParaRPr>
          </a:p>
          <a:p>
            <a:pPr>
              <a:buNone/>
            </a:pPr>
            <a:r>
              <a:rPr lang="en-US" dirty="0" smtClean="0">
                <a:solidFill>
                  <a:srgbClr val="FF0000"/>
                </a:solidFill>
              </a:rPr>
              <a:t>Dose Schedule and Route of Administration –</a:t>
            </a:r>
          </a:p>
          <a:p>
            <a:pPr lvl="1"/>
            <a:r>
              <a:rPr lang="en-US" dirty="0" smtClean="0"/>
              <a:t>Rout – IM/ID</a:t>
            </a:r>
          </a:p>
          <a:p>
            <a:pPr lvl="1"/>
            <a:r>
              <a:rPr lang="en-US" dirty="0" smtClean="0"/>
              <a:t>Dose Schedule – for pre-exposure - 3 doses on 0</a:t>
            </a:r>
            <a:r>
              <a:rPr lang="en-US" baseline="30000" dirty="0" smtClean="0"/>
              <a:t>th</a:t>
            </a:r>
            <a:r>
              <a:rPr lang="en-US" dirty="0" smtClean="0"/>
              <a:t>, 7</a:t>
            </a:r>
            <a:r>
              <a:rPr lang="en-US" baseline="30000" dirty="0" smtClean="0"/>
              <a:t>th</a:t>
            </a:r>
            <a:r>
              <a:rPr lang="en-US" dirty="0" smtClean="0"/>
              <a:t> and 28</a:t>
            </a:r>
            <a:r>
              <a:rPr lang="en-US" baseline="30000" dirty="0" smtClean="0"/>
              <a:t>th</a:t>
            </a:r>
            <a:r>
              <a:rPr lang="en-US" dirty="0" smtClean="0"/>
              <a:t> day.</a:t>
            </a:r>
          </a:p>
          <a:p>
            <a:pPr lvl="1"/>
            <a:r>
              <a:rPr lang="en-US" dirty="0" smtClean="0"/>
              <a:t>for Post-exposure – 5 doses on 0</a:t>
            </a:r>
            <a:r>
              <a:rPr lang="en-US" baseline="30000" dirty="0" smtClean="0"/>
              <a:t>th</a:t>
            </a:r>
            <a:r>
              <a:rPr lang="en-US" dirty="0" smtClean="0"/>
              <a:t>, 3</a:t>
            </a:r>
            <a:r>
              <a:rPr lang="en-US" baseline="30000" dirty="0" smtClean="0"/>
              <a:t>rd</a:t>
            </a:r>
            <a:r>
              <a:rPr lang="en-US" dirty="0" smtClean="0"/>
              <a:t>, 7</a:t>
            </a:r>
            <a:r>
              <a:rPr lang="en-US" baseline="30000" dirty="0" smtClean="0"/>
              <a:t>th</a:t>
            </a:r>
            <a:r>
              <a:rPr lang="en-US" dirty="0" smtClean="0"/>
              <a:t>, 14</a:t>
            </a:r>
            <a:r>
              <a:rPr lang="en-US" baseline="30000" dirty="0" smtClean="0"/>
              <a:t>th</a:t>
            </a:r>
            <a:r>
              <a:rPr lang="en-US" dirty="0" smtClean="0"/>
              <a:t> and 28</a:t>
            </a:r>
            <a:r>
              <a:rPr lang="en-US" baseline="30000" dirty="0" smtClean="0"/>
              <a:t>th</a:t>
            </a:r>
            <a:r>
              <a:rPr lang="en-US" dirty="0" smtClean="0"/>
              <a:t> days with sixth optional dose on day 90.</a:t>
            </a:r>
          </a:p>
          <a:p>
            <a:pPr>
              <a:buNone/>
            </a:pPr>
            <a:r>
              <a:rPr lang="en-US" dirty="0" smtClean="0">
                <a:solidFill>
                  <a:srgbClr val="FF0000"/>
                </a:solidFill>
              </a:rPr>
              <a:t>Adverse Reaction –</a:t>
            </a:r>
          </a:p>
          <a:p>
            <a:pPr lvl="1"/>
            <a:r>
              <a:rPr lang="en-US" dirty="0" smtClean="0"/>
              <a:t>Pain, Swelling, Redness, Tenderness, Fever, malaise, Headache, etc.</a:t>
            </a:r>
          </a:p>
          <a:p>
            <a:pPr>
              <a:buNone/>
            </a:pPr>
            <a:r>
              <a:rPr lang="en-US" dirty="0" smtClean="0">
                <a:solidFill>
                  <a:srgbClr val="FFFF00"/>
                </a:solidFill>
              </a:rPr>
              <a:t>Contraindication –</a:t>
            </a:r>
            <a:r>
              <a:rPr lang="en-US" dirty="0" smtClean="0"/>
              <a:t> </a:t>
            </a:r>
          </a:p>
          <a:p>
            <a:pPr lvl="1"/>
            <a:r>
              <a:rPr lang="en-US" dirty="0" err="1" smtClean="0"/>
              <a:t>Immuocompromised</a:t>
            </a:r>
            <a:r>
              <a:rPr lang="en-US" dirty="0" smtClean="0"/>
              <a:t> patient &amp; in case of allergic reaction to rabies vaccine.</a:t>
            </a:r>
            <a:endParaRPr lang="en-US" dirty="0"/>
          </a:p>
        </p:txBody>
      </p:sp>
    </p:spTree>
  </p:cSld>
  <p:clrMapOvr>
    <a:masterClrMapping/>
  </p:clrMapOvr>
  <p:transition>
    <p:dissolve/>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b="1" smtClean="0">
                <a:solidFill>
                  <a:srgbClr val="FFC000"/>
                </a:solidFill>
              </a:rPr>
              <a:t>Method to boost up Vyadhikshmatva</a:t>
            </a:r>
            <a:endParaRPr lang="en-US" b="1">
              <a:solidFill>
                <a:srgbClr val="FFC000"/>
              </a:solidFill>
            </a:endParaRPr>
          </a:p>
        </p:txBody>
      </p:sp>
      <p:sp>
        <p:nvSpPr>
          <p:cNvPr id="3" name="Content Placeholder 2"/>
          <p:cNvSpPr>
            <a:spLocks noGrp="1"/>
          </p:cNvSpPr>
          <p:nvPr>
            <p:ph idx="1"/>
          </p:nvPr>
        </p:nvSpPr>
        <p:spPr>
          <a:xfrm>
            <a:off x="304800" y="1295400"/>
            <a:ext cx="8610600" cy="5334000"/>
          </a:xfrm>
        </p:spPr>
        <p:txBody>
          <a:bodyPr>
            <a:normAutofit fontScale="92500" lnSpcReduction="20000"/>
          </a:bodyPr>
          <a:lstStyle/>
          <a:p>
            <a:pPr>
              <a:buNone/>
            </a:pPr>
            <a:r>
              <a:rPr lang="en-US" smtClean="0"/>
              <a:t>	In Ayurveda texts various codes of conducts are described for each person of any age to follow in different seasons, during healthy and diseased conditions. In terms of dietic (ahara) and mode of life (vihara) these are –</a:t>
            </a:r>
          </a:p>
          <a:p>
            <a:r>
              <a:rPr lang="en-US" smtClean="0"/>
              <a:t>For out-come of healthy fetus – follow garbhini masanumasic paricharya, punsavan karma.</a:t>
            </a:r>
          </a:p>
          <a:p>
            <a:r>
              <a:rPr lang="en-US" smtClean="0"/>
              <a:t>To promote health of infant – Lehana karma, various medhya rasayana.</a:t>
            </a:r>
          </a:p>
          <a:p>
            <a:r>
              <a:rPr lang="en-US" smtClean="0"/>
              <a:t>Following swasthavritha paripalana (Dinacharya, Rutucharya)</a:t>
            </a:r>
          </a:p>
          <a:p>
            <a:r>
              <a:rPr lang="en-US" smtClean="0"/>
              <a:t>Proper nutritious diet. (satmya ahara)</a:t>
            </a:r>
          </a:p>
          <a:p>
            <a:r>
              <a:rPr lang="en-US" smtClean="0"/>
              <a:t>Regular proper sleep, exercise, yogic asanas.</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b="1" smtClean="0">
                <a:solidFill>
                  <a:srgbClr val="FFC000"/>
                </a:solidFill>
              </a:rPr>
              <a:t>Combination of Vaccine</a:t>
            </a:r>
            <a:endParaRPr lang="en-US" b="1">
              <a:solidFill>
                <a:srgbClr val="FFC000"/>
              </a:solidFill>
            </a:endParaRPr>
          </a:p>
        </p:txBody>
      </p:sp>
      <p:sp>
        <p:nvSpPr>
          <p:cNvPr id="3" name="Content Placeholder 2"/>
          <p:cNvSpPr>
            <a:spLocks noGrp="1"/>
          </p:cNvSpPr>
          <p:nvPr>
            <p:ph idx="1"/>
          </p:nvPr>
        </p:nvSpPr>
        <p:spPr>
          <a:xfrm>
            <a:off x="228600" y="1066800"/>
            <a:ext cx="8686800" cy="5638800"/>
          </a:xfrm>
        </p:spPr>
        <p:txBody>
          <a:bodyPr>
            <a:normAutofit fontScale="70000" lnSpcReduction="20000"/>
          </a:bodyPr>
          <a:lstStyle/>
          <a:p>
            <a:pPr marL="457200" indent="-420688" algn="just"/>
            <a:r>
              <a:rPr lang="en-US" smtClean="0"/>
              <a:t>Combination of vaccines can be defined as vaccins which contain multiple antigen to prevent different diseases. </a:t>
            </a:r>
          </a:p>
          <a:p>
            <a:pPr marL="457200" indent="-420688" algn="just"/>
            <a:r>
              <a:rPr lang="en-US" smtClean="0"/>
              <a:t>To avoide admistering 2 or even 3 seperate vaccines have been introduced. </a:t>
            </a:r>
          </a:p>
          <a:p>
            <a:pPr marL="457200" indent="-420688" algn="just"/>
            <a:r>
              <a:rPr lang="en-US" smtClean="0"/>
              <a:t>The safety &amp; efficacy of DPT &amp; MMR vaccines have already been established. </a:t>
            </a:r>
          </a:p>
          <a:p>
            <a:pPr marL="457200" indent="-420688" algn="just"/>
            <a:r>
              <a:rPr lang="en-US" smtClean="0"/>
              <a:t>Recently Hep.A &amp; Hep.B combination vaccine &amp; pentavalent vaccine containing DPT along with Hep.B and HiB have been introduced.</a:t>
            </a:r>
          </a:p>
          <a:p>
            <a:pPr>
              <a:buNone/>
            </a:pPr>
            <a:r>
              <a:rPr lang="en-US" smtClean="0">
                <a:solidFill>
                  <a:srgbClr val="FF0000"/>
                </a:solidFill>
              </a:rPr>
              <a:t>Advantages –</a:t>
            </a:r>
          </a:p>
          <a:p>
            <a:pPr lvl="1"/>
            <a:r>
              <a:rPr lang="en-US" smtClean="0"/>
              <a:t>Increased vaccination coverage.</a:t>
            </a:r>
          </a:p>
          <a:p>
            <a:pPr lvl="1"/>
            <a:r>
              <a:rPr lang="en-US" smtClean="0"/>
              <a:t>Ensure the administration of different vaccine at the specific time with the minimum no. of inj.</a:t>
            </a:r>
          </a:p>
          <a:p>
            <a:pPr>
              <a:buNone/>
            </a:pPr>
            <a:r>
              <a:rPr lang="en-US" smtClean="0">
                <a:solidFill>
                  <a:srgbClr val="FF0000"/>
                </a:solidFill>
              </a:rPr>
              <a:t>Disadvantges –</a:t>
            </a:r>
          </a:p>
          <a:p>
            <a:pPr lvl="1"/>
            <a:r>
              <a:rPr lang="en-US" smtClean="0"/>
              <a:t>Some antigen cannot be mixed with others in a combinating vaccine because of incompatibility.</a:t>
            </a:r>
          </a:p>
          <a:p>
            <a:pPr lvl="1"/>
            <a:r>
              <a:rPr lang="en-US" smtClean="0"/>
              <a:t>Some vaccine antigen impede with other intigen.</a:t>
            </a:r>
          </a:p>
          <a:p>
            <a:pPr lvl="1"/>
            <a:r>
              <a:rPr lang="en-US" smtClean="0"/>
              <a:t>There may be increase incidence of adverse effects.</a:t>
            </a:r>
          </a:p>
          <a:p>
            <a:pPr lvl="1"/>
            <a:r>
              <a:rPr lang="en-US" smtClean="0"/>
              <a:t>Decreased shelf life of the vaccine.</a:t>
            </a:r>
            <a:endParaRPr lang="en-US"/>
          </a:p>
        </p:txBody>
      </p:sp>
    </p:spTree>
  </p:cSld>
  <p:clrMapOvr>
    <a:masterClrMapping/>
  </p:clrMapOvr>
  <p:transition>
    <p:dissolve/>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828800"/>
            <a:ext cx="8458200" cy="4876800"/>
          </a:xfrm>
        </p:spPr>
        <p:txBody>
          <a:bodyPr>
            <a:normAutofit fontScale="55000" lnSpcReduction="20000"/>
          </a:bodyPr>
          <a:lstStyle/>
          <a:p>
            <a:endParaRPr lang="en-US" b="1" smtClean="0"/>
          </a:p>
          <a:p>
            <a:pPr>
              <a:buNone/>
            </a:pPr>
            <a:r>
              <a:rPr lang="en-US" b="1" smtClean="0">
                <a:solidFill>
                  <a:srgbClr val="FF0000"/>
                </a:solidFill>
              </a:rPr>
              <a:t>DESCRIPTION  –	</a:t>
            </a:r>
          </a:p>
          <a:p>
            <a:r>
              <a:rPr lang="en-US" b="1" smtClean="0"/>
              <a:t>Easyfive is a sterile and uniform suspension of diphtheria toxoid, tetanus toxoid, whole cell pertussis vaccine, Hepatitis B surface antigen and conjugated Haemophilus influenzae type b (CRM</a:t>
            </a:r>
            <a:r>
              <a:rPr lang="en-US" b="1" baseline="30000" smtClean="0"/>
              <a:t>197</a:t>
            </a:r>
            <a:r>
              <a:rPr lang="en-US" b="1" smtClean="0"/>
              <a:t>-Hib) vaccine adsorbed on aluminum phosphate and suspended in isotonic sodium chloride solution. 	</a:t>
            </a:r>
          </a:p>
          <a:p>
            <a:pPr>
              <a:buNone/>
            </a:pPr>
            <a:r>
              <a:rPr lang="en-US" b="1" smtClean="0">
                <a:solidFill>
                  <a:srgbClr val="FF0000"/>
                </a:solidFill>
              </a:rPr>
              <a:t>COMPOSITION  –	</a:t>
            </a:r>
          </a:p>
          <a:p>
            <a:r>
              <a:rPr lang="en-US" b="1" smtClean="0"/>
              <a:t>Each dose (0.5ml) contains: Diphtheria Toxoid........................................20 Lf Tetanus Toxoid..........................................7.5 Lf Inactivated w-B. pertussis...........................12 OU (12000 x 10</a:t>
            </a:r>
            <a:r>
              <a:rPr lang="en-US" b="1" baseline="30000" smtClean="0"/>
              <a:t>6 </a:t>
            </a:r>
            <a:r>
              <a:rPr lang="en-US" b="1" smtClean="0"/>
              <a:t>organisms) HBsAg......................................................10 mcg H. influenzae type b oligosaccharides..........10 mcg conjugated to CRM</a:t>
            </a:r>
            <a:r>
              <a:rPr lang="en-US" b="1" baseline="30000" smtClean="0"/>
              <a:t>197 </a:t>
            </a:r>
            <a:r>
              <a:rPr lang="en-US" b="1" smtClean="0"/>
              <a:t>protein Aluminum content [Al</a:t>
            </a:r>
            <a:r>
              <a:rPr lang="en-US" b="1" baseline="30000" smtClean="0"/>
              <a:t>3+</a:t>
            </a:r>
            <a:r>
              <a:rPr lang="en-US" b="1" smtClean="0"/>
              <a:t>]............................0.25 mg (As Aluminum Phosphate gel) Thimerosal IP.......................................... 0.025 mg Water for injection IP................................qs 	</a:t>
            </a:r>
          </a:p>
          <a:p>
            <a:pPr>
              <a:buNone/>
            </a:pPr>
            <a:r>
              <a:rPr lang="en-US" b="1" smtClean="0">
                <a:solidFill>
                  <a:srgbClr val="FF0000"/>
                </a:solidFill>
              </a:rPr>
              <a:t>INDICATIONS –</a:t>
            </a:r>
          </a:p>
          <a:p>
            <a:r>
              <a:rPr lang="en-US" b="1" smtClean="0"/>
              <a:t>Easyfive is indicated for primary active immunization against diphtheria, tetanus, pertussis, </a:t>
            </a:r>
            <a:r>
              <a:rPr lang="en-US" b="1" i="1" smtClean="0"/>
              <a:t>Haemophilus influenzae type b [Hib] and hepatitis B (HB) in infants from 6 weeks onwards. </a:t>
            </a:r>
          </a:p>
        </p:txBody>
      </p:sp>
      <p:pic>
        <p:nvPicPr>
          <p:cNvPr id="4" name="Picture 3" descr="vaccine5-1_Page_1.jpg"/>
          <p:cNvPicPr>
            <a:picLocks noChangeAspect="1"/>
          </p:cNvPicPr>
          <p:nvPr/>
        </p:nvPicPr>
        <p:blipFill>
          <a:blip r:embed="rId3"/>
          <a:srcRect l="5424" t="8889" r="16928" b="66667"/>
          <a:stretch>
            <a:fillRect/>
          </a:stretch>
        </p:blipFill>
        <p:spPr>
          <a:xfrm>
            <a:off x="0" y="76200"/>
            <a:ext cx="9144000" cy="1905000"/>
          </a:xfrm>
          <a:prstGeom prst="rect">
            <a:avLst/>
          </a:prstGeo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066800"/>
          </a:xfrm>
        </p:spPr>
        <p:txBody>
          <a:bodyPr>
            <a:normAutofit/>
          </a:bodyPr>
          <a:lstStyle/>
          <a:p>
            <a:r>
              <a:rPr lang="en-US" smtClean="0">
                <a:solidFill>
                  <a:srgbClr val="FFC000"/>
                </a:solidFill>
              </a:rPr>
              <a:t>Vaccine Storage and Cold Chain</a:t>
            </a:r>
            <a:endParaRPr lang="en-US">
              <a:solidFill>
                <a:srgbClr val="FFC000"/>
              </a:solidFill>
            </a:endParaRPr>
          </a:p>
        </p:txBody>
      </p:sp>
      <p:sp>
        <p:nvSpPr>
          <p:cNvPr id="3" name="Content Placeholder 2"/>
          <p:cNvSpPr>
            <a:spLocks noGrp="1"/>
          </p:cNvSpPr>
          <p:nvPr>
            <p:ph idx="1"/>
          </p:nvPr>
        </p:nvSpPr>
        <p:spPr>
          <a:xfrm>
            <a:off x="228600" y="1295400"/>
            <a:ext cx="8686800" cy="5334000"/>
          </a:xfrm>
        </p:spPr>
        <p:txBody>
          <a:bodyPr/>
          <a:lstStyle/>
          <a:p>
            <a:r>
              <a:rPr lang="en-US" smtClean="0"/>
              <a:t>Cold chain is the system of transporting, storage &amp; distribution of vaccine at the recommonded temp. from the site of manufacture to the point of use. </a:t>
            </a:r>
            <a:endParaRPr lang="en-US"/>
          </a:p>
        </p:txBody>
      </p:sp>
      <p:pic>
        <p:nvPicPr>
          <p:cNvPr id="4" name="Content Placeholder 3" descr="05.jpg"/>
          <p:cNvPicPr>
            <a:picLocks noChangeAspect="1"/>
          </p:cNvPicPr>
          <p:nvPr/>
        </p:nvPicPr>
        <p:blipFill>
          <a:blip r:embed="rId3"/>
          <a:stretch>
            <a:fillRect/>
          </a:stretch>
        </p:blipFill>
        <p:spPr>
          <a:xfrm>
            <a:off x="0" y="3276600"/>
            <a:ext cx="9133052" cy="3429000"/>
          </a:xfrm>
          <a:prstGeom prst="rect">
            <a:avLst/>
          </a:prstGeom>
        </p:spPr>
      </p:pic>
    </p:spTree>
  </p:cSld>
  <p:clrMapOvr>
    <a:masterClrMapping/>
  </p:clrMapOvr>
  <p:transition>
    <p:dissolve/>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6.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dissolve/>
    <p:sndAc>
      <p:stSnd>
        <p:snd r:embed="rId2"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8.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dissolve/>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9.jpg"/>
          <p:cNvPicPr>
            <a:picLocks noGrp="1" noChangeAspect="1"/>
          </p:cNvPicPr>
          <p:nvPr>
            <p:ph idx="1"/>
          </p:nvPr>
        </p:nvPicPr>
        <p:blipFill>
          <a:blip r:embed="rId3"/>
          <a:srcRect t="14444"/>
          <a:stretch>
            <a:fillRect/>
          </a:stretch>
        </p:blipFill>
        <p:spPr>
          <a:xfrm>
            <a:off x="0" y="0"/>
            <a:ext cx="9140939" cy="6858000"/>
          </a:xfrm>
        </p:spPr>
      </p:pic>
    </p:spTree>
  </p:cSld>
  <p:clrMapOvr>
    <a:masterClrMapping/>
  </p:clrMapOvr>
  <p:transition>
    <p:dissolve/>
    <p:sndAc>
      <p:stSnd>
        <p:snd r:embed="rId2"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jpg"/>
          <p:cNvPicPr>
            <a:picLocks noGrp="1" noChangeAspect="1"/>
          </p:cNvPicPr>
          <p:nvPr>
            <p:ph idx="1"/>
          </p:nvPr>
        </p:nvPicPr>
        <p:blipFill>
          <a:blip r:embed="rId3"/>
          <a:stretch>
            <a:fillRect/>
          </a:stretch>
        </p:blipFill>
        <p:spPr>
          <a:xfrm>
            <a:off x="14748" y="0"/>
            <a:ext cx="9094304" cy="6858000"/>
          </a:xfrm>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b="1" smtClean="0">
                <a:solidFill>
                  <a:srgbClr val="FFC000"/>
                </a:solidFill>
              </a:rPr>
              <a:t>Method to boost up Vyadhikshmatva</a:t>
            </a:r>
            <a:endParaRPr lang="en-US" b="1">
              <a:solidFill>
                <a:srgbClr val="FFC000"/>
              </a:solidFill>
            </a:endParaRPr>
          </a:p>
        </p:txBody>
      </p:sp>
      <p:sp>
        <p:nvSpPr>
          <p:cNvPr id="3" name="Content Placeholder 2"/>
          <p:cNvSpPr>
            <a:spLocks noGrp="1"/>
          </p:cNvSpPr>
          <p:nvPr>
            <p:ph idx="1"/>
          </p:nvPr>
        </p:nvSpPr>
        <p:spPr>
          <a:xfrm>
            <a:off x="304800" y="1295400"/>
            <a:ext cx="8610600" cy="5334000"/>
          </a:xfrm>
        </p:spPr>
        <p:txBody>
          <a:bodyPr>
            <a:normAutofit/>
          </a:bodyPr>
          <a:lstStyle/>
          <a:p>
            <a:r>
              <a:rPr lang="en-US" dirty="0" smtClean="0"/>
              <a:t>Adoptions </a:t>
            </a:r>
            <a:r>
              <a:rPr lang="en-US" dirty="0" err="1" smtClean="0"/>
              <a:t>sodhana</a:t>
            </a:r>
            <a:r>
              <a:rPr lang="en-US" dirty="0" smtClean="0"/>
              <a:t> (</a:t>
            </a:r>
            <a:r>
              <a:rPr lang="en-US" dirty="0" err="1" smtClean="0"/>
              <a:t>panchakarma</a:t>
            </a:r>
            <a:r>
              <a:rPr lang="en-US" dirty="0" smtClean="0"/>
              <a:t>) according to </a:t>
            </a:r>
            <a:r>
              <a:rPr lang="en-US" dirty="0" err="1" smtClean="0"/>
              <a:t>ritu</a:t>
            </a:r>
            <a:r>
              <a:rPr lang="en-US" dirty="0" smtClean="0"/>
              <a:t> in </a:t>
            </a:r>
            <a:r>
              <a:rPr lang="en-US" dirty="0" err="1" smtClean="0"/>
              <a:t>swastha</a:t>
            </a:r>
            <a:r>
              <a:rPr lang="en-US" dirty="0" smtClean="0"/>
              <a:t> </a:t>
            </a:r>
            <a:r>
              <a:rPr lang="en-US" dirty="0" err="1" smtClean="0"/>
              <a:t>purush</a:t>
            </a:r>
            <a:r>
              <a:rPr lang="en-US" dirty="0" smtClean="0"/>
              <a:t>.</a:t>
            </a:r>
          </a:p>
          <a:p>
            <a:r>
              <a:rPr lang="en-US" dirty="0" smtClean="0"/>
              <a:t>Following </a:t>
            </a:r>
            <a:r>
              <a:rPr lang="en-US" dirty="0" err="1" smtClean="0"/>
              <a:t>achar</a:t>
            </a:r>
            <a:r>
              <a:rPr lang="en-US" dirty="0" smtClean="0"/>
              <a:t> </a:t>
            </a:r>
            <a:r>
              <a:rPr lang="en-US" dirty="0" err="1" smtClean="0"/>
              <a:t>rasayana</a:t>
            </a:r>
            <a:r>
              <a:rPr lang="en-US" dirty="0" smtClean="0"/>
              <a:t> for promoting mental and spiritual strength.</a:t>
            </a:r>
          </a:p>
          <a:p>
            <a:r>
              <a:rPr lang="en-US" dirty="0" smtClean="0"/>
              <a:t>Meditation for spiritual growth.</a:t>
            </a:r>
          </a:p>
          <a:p>
            <a:r>
              <a:rPr lang="en-US" dirty="0" smtClean="0"/>
              <a:t>Use of various drugs: </a:t>
            </a:r>
            <a:r>
              <a:rPr lang="en-US" dirty="0" err="1" smtClean="0"/>
              <a:t>vajikaran</a:t>
            </a:r>
            <a:r>
              <a:rPr lang="en-US" dirty="0" smtClean="0"/>
              <a:t> </a:t>
            </a:r>
            <a:r>
              <a:rPr lang="en-US" dirty="0" err="1" smtClean="0"/>
              <a:t>dravyas</a:t>
            </a:r>
            <a:r>
              <a:rPr lang="en-US" dirty="0" smtClean="0"/>
              <a:t>.</a:t>
            </a:r>
          </a:p>
          <a:p>
            <a:r>
              <a:rPr lang="en-US" dirty="0" smtClean="0"/>
              <a:t>Rasayana therapy – It promotes and rejuvenate the physiology of body produce resistance against disease both physically and mentally.</a:t>
            </a: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20000"/>
          </a:bodyPr>
          <a:lstStyle/>
          <a:p>
            <a:pPr>
              <a:buNone/>
            </a:pPr>
            <a:endParaRPr lang="en-US" dirty="0" smtClean="0"/>
          </a:p>
          <a:p>
            <a:pPr>
              <a:buNone/>
            </a:pPr>
            <a:r>
              <a:rPr lang="en-US" sz="4400" dirty="0" smtClean="0">
                <a:solidFill>
                  <a:srgbClr val="00B0F0"/>
                </a:solidFill>
              </a:rPr>
              <a:t>                 IMMUNITY</a:t>
            </a:r>
          </a:p>
          <a:p>
            <a:pPr>
              <a:buNone/>
            </a:pPr>
            <a:r>
              <a:rPr lang="en-US" sz="4400" dirty="0" smtClean="0">
                <a:solidFill>
                  <a:srgbClr val="00B0F0"/>
                </a:solidFill>
              </a:rPr>
              <a:t>         </a:t>
            </a:r>
            <a:r>
              <a:rPr lang="en-US" sz="3200" dirty="0" smtClean="0">
                <a:solidFill>
                  <a:srgbClr val="00B050"/>
                </a:solidFill>
              </a:rPr>
              <a:t>immunity means state of protection from infectious disease.</a:t>
            </a:r>
          </a:p>
          <a:p>
            <a:pPr>
              <a:buNone/>
            </a:pPr>
            <a:r>
              <a:rPr lang="en-US" sz="3600" dirty="0" smtClean="0">
                <a:solidFill>
                  <a:srgbClr val="FFC000"/>
                </a:solidFill>
              </a:rPr>
              <a:t>TYPES-</a:t>
            </a:r>
          </a:p>
          <a:p>
            <a:pPr>
              <a:buFont typeface="Wingdings" pitchFamily="2" charset="2"/>
              <a:buChar char="q"/>
            </a:pPr>
            <a:r>
              <a:rPr lang="en-US" sz="3600" dirty="0" smtClean="0">
                <a:solidFill>
                  <a:srgbClr val="00B0F0"/>
                </a:solidFill>
              </a:rPr>
              <a:t>Active Immunity</a:t>
            </a:r>
          </a:p>
          <a:p>
            <a:r>
              <a:rPr lang="en-US" sz="2800" dirty="0" smtClean="0">
                <a:solidFill>
                  <a:srgbClr val="00B050"/>
                </a:solidFill>
              </a:rPr>
              <a:t>Active immunity results when exposure to a disease organism trigger the immune system to produce antibodies to that disease.</a:t>
            </a:r>
          </a:p>
          <a:p>
            <a:r>
              <a:rPr lang="en-US" sz="2800" dirty="0" smtClean="0">
                <a:solidFill>
                  <a:srgbClr val="00B050"/>
                </a:solidFill>
              </a:rPr>
              <a:t>Exposure to the disease organism can occur through infection with actual disease or introduction of a killed / weakened form of the disease organism through vaccination.</a:t>
            </a:r>
          </a:p>
          <a:p>
            <a:r>
              <a:rPr lang="en-US" sz="2800" dirty="0" smtClean="0">
                <a:solidFill>
                  <a:srgbClr val="00B050"/>
                </a:solidFill>
              </a:rPr>
              <a:t>Active immunity is long lasting</a:t>
            </a:r>
            <a:endParaRPr lang="en-US" sz="3200" dirty="0">
              <a:solidFill>
                <a:srgbClr val="00B0F0"/>
              </a:solidFill>
            </a:endParaRP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sz="3600" dirty="0">
              <a:solidFill>
                <a:srgbClr val="7030A0"/>
              </a:solidFill>
            </a:endParaRPr>
          </a:p>
        </p:txBody>
      </p:sp>
      <p:sp>
        <p:nvSpPr>
          <p:cNvPr id="4" name="Content Placeholder 2"/>
          <p:cNvSpPr txBox="1">
            <a:spLocks/>
          </p:cNvSpPr>
          <p:nvPr/>
        </p:nvSpPr>
        <p:spPr>
          <a:xfrm>
            <a:off x="228600" y="228600"/>
            <a:ext cx="8686800" cy="64008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n-US" sz="3600" b="0" i="0" u="none" strike="noStrike" kern="1200" cap="none" spc="0" normalizeH="0" baseline="0" noProof="0" dirty="0" smtClean="0">
                <a:ln>
                  <a:noFill/>
                </a:ln>
                <a:solidFill>
                  <a:srgbClr val="00B0F0"/>
                </a:solidFill>
                <a:effectLst/>
                <a:uLnTx/>
                <a:uFillTx/>
                <a:latin typeface="+mn-lt"/>
                <a:ea typeface="+mn-ea"/>
                <a:cs typeface="+mn-cs"/>
              </a:rPr>
              <a:t>Passive Immunity</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US" sz="2800" dirty="0" smtClean="0">
                <a:solidFill>
                  <a:srgbClr val="00B050"/>
                </a:solidFill>
              </a:rPr>
              <a:t>Passive immunity when a person is given antibodies to a disease rather than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producing them, through his or her own immune system.</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Newborn</a:t>
            </a:r>
            <a:r>
              <a:rPr kumimoji="0" lang="en-US" sz="2800" b="0" i="0" u="none" strike="noStrike" kern="1200" cap="none" spc="0" normalizeH="0" noProof="0" dirty="0" smtClean="0">
                <a:ln>
                  <a:noFill/>
                </a:ln>
                <a:solidFill>
                  <a:srgbClr val="00B050"/>
                </a:solidFill>
                <a:effectLst/>
                <a:uLnTx/>
                <a:uFillTx/>
                <a:latin typeface="+mn-lt"/>
                <a:ea typeface="+mn-ea"/>
                <a:cs typeface="+mn-cs"/>
              </a:rPr>
              <a:t> baby acquires a passive immunity form its mother through the placenta</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US" sz="2800" dirty="0" smtClean="0">
                <a:solidFill>
                  <a:srgbClr val="00B050"/>
                </a:solidFill>
              </a:rPr>
              <a:t>Only for few weeks</a:t>
            </a:r>
            <a:endParaRPr kumimoji="0" lang="en-US" sz="32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p>
          <a:p>
            <a:pPr>
              <a:buNone/>
            </a:pPr>
            <a:r>
              <a:rPr lang="en-US" sz="3600" dirty="0" smtClean="0">
                <a:solidFill>
                  <a:srgbClr val="00B0F0"/>
                </a:solidFill>
              </a:rPr>
              <a:t>  IMMUNIZATION</a:t>
            </a:r>
          </a:p>
          <a:p>
            <a:pPr>
              <a:buNone/>
            </a:pPr>
            <a:r>
              <a:rPr lang="en-US" sz="3600" dirty="0" smtClean="0">
                <a:solidFill>
                  <a:srgbClr val="00B0F0"/>
                </a:solidFill>
              </a:rPr>
              <a:t>        </a:t>
            </a:r>
            <a:r>
              <a:rPr lang="en-US" sz="3200" dirty="0" smtClean="0">
                <a:solidFill>
                  <a:srgbClr val="92D050"/>
                </a:solidFill>
              </a:rPr>
              <a:t>Immunization is the process whereby a person is made immune or resistant to an infectious disease typically by the administration of a vaccine.                                                      OR</a:t>
            </a:r>
          </a:p>
          <a:p>
            <a:pPr>
              <a:buNone/>
            </a:pPr>
            <a:r>
              <a:rPr lang="en-US" sz="3200" dirty="0" smtClean="0">
                <a:solidFill>
                  <a:srgbClr val="92D050"/>
                </a:solidFill>
              </a:rPr>
              <a:t>          Immunization refers to the process whereby acquired immunity </a:t>
            </a:r>
            <a:r>
              <a:rPr lang="en-US" sz="3200" smtClean="0">
                <a:solidFill>
                  <a:srgbClr val="92D050"/>
                </a:solidFill>
              </a:rPr>
              <a:t>is induced. </a:t>
            </a:r>
            <a:endParaRPr lang="en-US" sz="3200" dirty="0" smtClean="0">
              <a:solidFill>
                <a:srgbClr val="92D050"/>
              </a:solidFill>
            </a:endParaRPr>
          </a:p>
          <a:p>
            <a:pPr>
              <a:buNone/>
            </a:pPr>
            <a:r>
              <a:rPr lang="en-US" sz="3200" dirty="0" smtClean="0">
                <a:solidFill>
                  <a:srgbClr val="92D050"/>
                </a:solidFill>
              </a:rPr>
              <a:t>          </a:t>
            </a:r>
            <a:endParaRPr lang="en-US" sz="3600" dirty="0">
              <a:solidFill>
                <a:srgbClr val="00B0F0"/>
              </a:solidFill>
            </a:endParaRPr>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jpg"/>
          <p:cNvPicPr>
            <a:picLocks noGrp="1" noChangeAspect="1"/>
          </p:cNvPicPr>
          <p:nvPr>
            <p:ph idx="1"/>
          </p:nvPr>
        </p:nvPicPr>
        <p:blipFill>
          <a:blip r:embed="rId3"/>
          <a:stretch>
            <a:fillRect/>
          </a:stretch>
        </p:blipFill>
        <p:spPr>
          <a:xfrm>
            <a:off x="0" y="48383"/>
            <a:ext cx="9144000" cy="6733417"/>
          </a:xfrm>
        </p:spPr>
      </p:pic>
    </p:spTree>
  </p:cSld>
  <p:clrMapOvr>
    <a:masterClrMapping/>
  </p:clrMapOvr>
  <p:transition>
    <p:dissolve/>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1465</TotalTime>
  <Words>1521</Words>
  <Application>Microsoft Office PowerPoint</Application>
  <PresentationFormat>On-screen Show (4:3)</PresentationFormat>
  <Paragraphs>368</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Technic</vt:lpstr>
      <vt:lpstr>IMMUNIZATION Dr.Kiran NANDESHWAR</vt:lpstr>
      <vt:lpstr>urÉÉÌkÉ¤ÉqÉiuÉ</vt:lpstr>
      <vt:lpstr>oÉsÉuÉ×®ÏMüU pÉÉuÉ</vt:lpstr>
      <vt:lpstr>Method to boost up Vyadhikshmatva</vt:lpstr>
      <vt:lpstr>Method to boost up Vyadhikshmatva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BCG Vaccine</vt:lpstr>
      <vt:lpstr>Polio Vaccine</vt:lpstr>
      <vt:lpstr>Hepatitis - B Vaccine</vt:lpstr>
      <vt:lpstr>DPT Vaccine</vt:lpstr>
      <vt:lpstr>Measles vaccine </vt:lpstr>
      <vt:lpstr>Mumps (Epidemic parotitis)</vt:lpstr>
      <vt:lpstr>Rubella</vt:lpstr>
      <vt:lpstr>Vit.A Supplimentation</vt:lpstr>
      <vt:lpstr>Hib Vaccine</vt:lpstr>
      <vt:lpstr>Rota Virus</vt:lpstr>
      <vt:lpstr>Hepatitis A Vaccine</vt:lpstr>
      <vt:lpstr>Pneumococcal Vaccine</vt:lpstr>
      <vt:lpstr>INDICATIONS FOR IMMUNISATION</vt:lpstr>
      <vt:lpstr>Dose and Mode of administration</vt:lpstr>
      <vt:lpstr>Meningococcal Vaccine</vt:lpstr>
      <vt:lpstr>Japanese Encephalitis Vaccine</vt:lpstr>
      <vt:lpstr>Typhoid Vaccine</vt:lpstr>
      <vt:lpstr>Chicken Pox Vaccine</vt:lpstr>
      <vt:lpstr>Chicken Pox Vaccine</vt:lpstr>
      <vt:lpstr>Human Papiloma Virus (HPV) Vaccine</vt:lpstr>
      <vt:lpstr>Yellow fever Vaccine</vt:lpstr>
      <vt:lpstr>Cholera Vaccine</vt:lpstr>
      <vt:lpstr>Rabies Vaccine</vt:lpstr>
      <vt:lpstr>Combination of Vaccine</vt:lpstr>
      <vt:lpstr>PowerPoint Presentation</vt:lpstr>
      <vt:lpstr>Vaccine Storage and Cold Chain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141</cp:revision>
  <dcterms:created xsi:type="dcterms:W3CDTF">2014-11-18T03:51:17Z</dcterms:created>
  <dcterms:modified xsi:type="dcterms:W3CDTF">2021-09-28T08:33:36Z</dcterms:modified>
</cp:coreProperties>
</file>