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990600"/>
            <a:ext cx="5410200" cy="3886200"/>
          </a:xfrm>
        </p:spPr>
        <p:txBody>
          <a:bodyPr>
            <a:noAutofit/>
          </a:bodyPr>
          <a:lstStyle/>
          <a:p>
            <a:r>
              <a:rPr lang="en-IN" sz="6000" b="1" dirty="0" smtClean="0">
                <a:latin typeface="Times New Roman" pitchFamily="18" charset="0"/>
                <a:cs typeface="Times New Roman" pitchFamily="18" charset="0"/>
              </a:rPr>
              <a:t>Elimination of unabsorbed poison</a:t>
            </a:r>
            <a:endParaRPr lang="en-IN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048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17583"/>
            <a:ext cx="7315200" cy="630218"/>
          </a:xfrm>
        </p:spPr>
        <p:txBody>
          <a:bodyPr>
            <a:noAutofit/>
          </a:bodyPr>
          <a:lstStyle/>
          <a:p>
            <a:r>
              <a:rPr lang="en-IN" sz="32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. Ingested poison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6019800" cy="3886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Induction of vomiting</a:t>
            </a:r>
          </a:p>
          <a:p>
            <a:pPr marL="514350" indent="-514350">
              <a:buFont typeface="+mj-lt"/>
              <a:buAutoNum type="arabicPeriod"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Gastric lavage</a:t>
            </a:r>
          </a:p>
          <a:p>
            <a:pPr>
              <a:buFont typeface="Wingdings" pitchFamily="2" charset="2"/>
              <a:buChar char="Ø"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117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17582"/>
            <a:ext cx="7315200" cy="782617"/>
          </a:xfrm>
        </p:spPr>
        <p:txBody>
          <a:bodyPr>
            <a:noAutofit/>
          </a:bodyPr>
          <a:lstStyle/>
          <a:p>
            <a:r>
              <a:rPr lang="en-IN" sz="3200" b="1" dirty="0">
                <a:latin typeface="Times New Roman" pitchFamily="18" charset="0"/>
                <a:cs typeface="Times New Roman" pitchFamily="18" charset="0"/>
              </a:rPr>
              <a:t>Induction of </a:t>
            </a:r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Vomiting: </a:t>
            </a:r>
            <a:r>
              <a:rPr lang="en-I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Indication</a:t>
            </a:r>
            <a:r>
              <a:rPr lang="en-I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I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58674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Any ingested poison within 4-6 hours.</a:t>
            </a:r>
          </a:p>
          <a:p>
            <a:pPr>
              <a:buFont typeface="Wingdings" pitchFamily="2" charset="2"/>
              <a:buChar char="Ø"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902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17583"/>
            <a:ext cx="7467600" cy="630218"/>
          </a:xfrm>
        </p:spPr>
        <p:txBody>
          <a:bodyPr>
            <a:noAutofit/>
          </a:bodyPr>
          <a:lstStyle/>
          <a:p>
            <a:r>
              <a:rPr lang="en-IN" sz="3200" b="1" dirty="0">
                <a:latin typeface="Times New Roman" pitchFamily="18" charset="0"/>
                <a:cs typeface="Times New Roman" pitchFamily="18" charset="0"/>
              </a:rPr>
              <a:t>Induction of </a:t>
            </a:r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Vomiting: </a:t>
            </a:r>
            <a:r>
              <a:rPr lang="en-I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Contraindications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015835"/>
              </p:ext>
            </p:extLst>
          </p:nvPr>
        </p:nvGraphicFramePr>
        <p:xfrm>
          <a:off x="838200" y="1524001"/>
          <a:ext cx="7467600" cy="46488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9401"/>
                <a:gridCol w="4648199"/>
              </a:tblGrid>
              <a:tr h="824984"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Corrosives</a:t>
                      </a:r>
                      <a:r>
                        <a:rPr lang="en-IN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except carbolic acid</a:t>
                      </a:r>
                      <a:endParaRPr lang="en-I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Chance of perforation of stomach</a:t>
                      </a:r>
                      <a:endParaRPr lang="en-I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0187"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Convulsions </a:t>
                      </a:r>
                      <a:endParaRPr lang="en-I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Chance of precipitating convulsions</a:t>
                      </a:r>
                      <a:endParaRPr lang="en-I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0187"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Coma </a:t>
                      </a:r>
                      <a:endParaRPr lang="en-I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Chances of aspiration</a:t>
                      </a:r>
                      <a:endParaRPr lang="en-I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0187"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Children</a:t>
                      </a:r>
                      <a:endParaRPr lang="en-I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Chances of aspiration</a:t>
                      </a:r>
                    </a:p>
                  </a:txBody>
                  <a:tcPr/>
                </a:tc>
              </a:tr>
              <a:tr h="600187"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Petroleum distillates</a:t>
                      </a:r>
                      <a:endParaRPr lang="en-I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Chances of inhalation of fumes</a:t>
                      </a:r>
                      <a:endParaRPr lang="en-I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2278"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Cardio respiratory diseases</a:t>
                      </a:r>
                      <a:endParaRPr lang="en-I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Chances of heart failure</a:t>
                      </a:r>
                      <a:endParaRPr lang="en-I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0187"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Pregnancy </a:t>
                      </a:r>
                      <a:endParaRPr lang="en-I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Chances of abortion</a:t>
                      </a:r>
                      <a:endParaRPr lang="en-I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243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17582"/>
            <a:ext cx="7315200" cy="782617"/>
          </a:xfrm>
        </p:spPr>
        <p:txBody>
          <a:bodyPr>
            <a:noAutofit/>
          </a:bodyPr>
          <a:lstStyle/>
          <a:p>
            <a:r>
              <a:rPr lang="en-IN" sz="3200" b="1" dirty="0">
                <a:latin typeface="Times New Roman" pitchFamily="18" charset="0"/>
                <a:cs typeface="Times New Roman" pitchFamily="18" charset="0"/>
              </a:rPr>
              <a:t>Induction of </a:t>
            </a:r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Vomiting: </a:t>
            </a:r>
            <a:r>
              <a:rPr lang="en-I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Methods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1628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Vomiting can be induced by </a:t>
            </a:r>
          </a:p>
          <a:p>
            <a:pPr>
              <a:buFont typeface="Wingdings" pitchFamily="2" charset="2"/>
              <a:buChar char="Ø"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Mechanical irritation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in the throat with finger or any linear object.</a:t>
            </a:r>
          </a:p>
          <a:p>
            <a:pPr>
              <a:buFont typeface="Wingdings" pitchFamily="2" charset="2"/>
              <a:buChar char="Ø"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By using </a:t>
            </a: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emetic agents</a:t>
            </a:r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839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17582"/>
            <a:ext cx="7315200" cy="782617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Emetic agents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620000" cy="4267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Plain warm water</a:t>
            </a:r>
          </a:p>
          <a:p>
            <a:pPr>
              <a:buFont typeface="Wingdings" pitchFamily="2" charset="2"/>
              <a:buChar char="Ø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Weak solution of copper sulphate</a:t>
            </a:r>
          </a:p>
          <a:p>
            <a:pPr>
              <a:buFont typeface="Wingdings" pitchFamily="2" charset="2"/>
              <a:buChar char="Ø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Mustard powder 15-20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gms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in one glass of water</a:t>
            </a:r>
          </a:p>
          <a:p>
            <a:pPr>
              <a:buFont typeface="Wingdings" pitchFamily="2" charset="2"/>
              <a:buChar char="Ø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Common salt 15-20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gms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in one glass of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water or salt and mustard oil.</a:t>
            </a:r>
          </a:p>
          <a:p>
            <a:pPr>
              <a:buFont typeface="Wingdings" pitchFamily="2" charset="2"/>
              <a:buChar char="Ø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Zinc sulphate 1-2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gms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in one glass of water.</a:t>
            </a:r>
          </a:p>
          <a:p>
            <a:pPr>
              <a:buFont typeface="Wingdings" pitchFamily="2" charset="2"/>
              <a:buChar char="Ø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Ammonium carbonate 1-2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gms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in one glass of water.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899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17582"/>
            <a:ext cx="7315200" cy="782617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Emetic agents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162800" cy="4267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Ipeca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cuhana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(Contains Emetine), 1-2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gms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with one glass of water or 30 ml syrup.</a:t>
            </a:r>
          </a:p>
          <a:p>
            <a:pPr>
              <a:buFont typeface="Wingdings" pitchFamily="2" charset="2"/>
              <a:buChar char="Ø"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Apomorphine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hydrochloride is a selective vomiting agent, given 6mg. Subcutaneously followed by Naloxone 0.4 mg IM or IV to counteract the respiratory depression produced by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Apomorphine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823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17582"/>
            <a:ext cx="7315200" cy="782617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Gastric Lavage: </a:t>
            </a:r>
            <a:r>
              <a:rPr lang="en-I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I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91400" cy="4419600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Gastric lavage (stomach washing) is most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useful within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hour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after ingestion of any poison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can be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done till 4–6 h after ingestion).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performed by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sequentially administering and aspirating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about 5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ml fluid/kg of body weight with a 36–40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French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oro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-gastric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tube (22–28 French tube for children).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is repeated, till clear and odorless fluid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comes out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there is any bleeding, the procedure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abandoned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729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17582"/>
            <a:ext cx="7315200" cy="782617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Gastric Lavage: </a:t>
            </a:r>
            <a:r>
              <a:rPr lang="en-I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Indication</a:t>
            </a:r>
            <a:r>
              <a:rPr lang="en-I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I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391400" cy="4114800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Any ingested poison within 4-6 hrs. Even if the poison has been ingested more than 6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hrs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earlier, gastric lavage may be useful since in case of depression and unconsciousness, the gastric emptying time is increased.</a:t>
            </a:r>
          </a:p>
          <a:p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Morphine injected is excreted in the stomach.</a:t>
            </a:r>
          </a:p>
          <a:p>
            <a:pPr>
              <a:buFont typeface="Wingdings" pitchFamily="2" charset="2"/>
              <a:buChar char="Ø"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647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17583"/>
            <a:ext cx="7467600" cy="630218"/>
          </a:xfrm>
        </p:spPr>
        <p:txBody>
          <a:bodyPr>
            <a:noAutofit/>
          </a:bodyPr>
          <a:lstStyle/>
          <a:p>
            <a:r>
              <a:rPr lang="en-IN" sz="3200" b="1" smtClean="0">
                <a:latin typeface="Times New Roman" pitchFamily="18" charset="0"/>
                <a:cs typeface="Times New Roman" pitchFamily="18" charset="0"/>
              </a:rPr>
              <a:t>Induction of Vomiting: </a:t>
            </a:r>
            <a:r>
              <a:rPr lang="en-I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Contraindications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4768"/>
              </p:ext>
            </p:extLst>
          </p:nvPr>
        </p:nvGraphicFramePr>
        <p:xfrm>
          <a:off x="838200" y="1524001"/>
          <a:ext cx="7467600" cy="46488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9401"/>
                <a:gridCol w="4648199"/>
              </a:tblGrid>
              <a:tr h="824984"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Corrosives</a:t>
                      </a:r>
                      <a:r>
                        <a:rPr lang="en-IN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except carbolic acid</a:t>
                      </a:r>
                      <a:endParaRPr lang="en-I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Chance of perforation of stomach</a:t>
                      </a:r>
                      <a:endParaRPr lang="en-I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0187"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Convulsions </a:t>
                      </a:r>
                      <a:endParaRPr lang="en-I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Chance of precipitating convulsions</a:t>
                      </a:r>
                      <a:endParaRPr lang="en-I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0187"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Coma </a:t>
                      </a:r>
                      <a:endParaRPr lang="en-I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Chances of aspiration</a:t>
                      </a:r>
                      <a:endParaRPr lang="en-I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0187"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Children</a:t>
                      </a:r>
                      <a:endParaRPr lang="en-I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Chances of aspiration</a:t>
                      </a:r>
                    </a:p>
                  </a:txBody>
                  <a:tcPr/>
                </a:tc>
              </a:tr>
              <a:tr h="600187"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Petroleum distillates</a:t>
                      </a:r>
                      <a:endParaRPr lang="en-I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Chances of inhalation of fumes</a:t>
                      </a:r>
                      <a:endParaRPr lang="en-I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2278"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Cardio respiratory diseases</a:t>
                      </a:r>
                      <a:endParaRPr lang="en-I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Chances of heart failure</a:t>
                      </a:r>
                      <a:endParaRPr lang="en-I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0187"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Pregnancy </a:t>
                      </a:r>
                      <a:endParaRPr lang="en-I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Chances of abortion</a:t>
                      </a:r>
                      <a:endParaRPr lang="en-I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413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17582"/>
            <a:ext cx="7315200" cy="782617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Gastric Lavage: </a:t>
            </a:r>
            <a:r>
              <a:rPr lang="en-I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Contraindications</a:t>
            </a:r>
            <a:r>
              <a:rPr lang="en-I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I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391400" cy="4572000"/>
          </a:xfrm>
        </p:spPr>
        <p:txBody>
          <a:bodyPr>
            <a:normAutofit/>
          </a:bodyPr>
          <a:lstStyle/>
          <a:p>
            <a:pPr marL="0" fontAlgn="t">
              <a:spcBef>
                <a:spcPts val="0"/>
              </a:spcBef>
            </a:pPr>
            <a:r>
              <a:rPr lang="en-IN" sz="2800" dirty="0">
                <a:solidFill>
                  <a:srgbClr val="000000"/>
                </a:solidFill>
                <a:latin typeface="Times New Roman"/>
                <a:cs typeface="Times New Roman"/>
              </a:rPr>
              <a:t>Corrosives except carbolic </a:t>
            </a:r>
            <a:r>
              <a:rPr lang="en-IN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acid</a:t>
            </a:r>
            <a:r>
              <a:rPr lang="en-IN" sz="2000" dirty="0">
                <a:latin typeface="Arial"/>
              </a:rPr>
              <a:t> </a:t>
            </a:r>
            <a:r>
              <a:rPr lang="en-IN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(Chance </a:t>
            </a:r>
            <a:r>
              <a:rPr lang="en-IN" sz="2800" dirty="0">
                <a:solidFill>
                  <a:srgbClr val="000000"/>
                </a:solidFill>
                <a:latin typeface="Times New Roman"/>
                <a:cs typeface="Times New Roman"/>
              </a:rPr>
              <a:t>of perforation of </a:t>
            </a:r>
            <a:r>
              <a:rPr lang="en-IN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stomach)</a:t>
            </a:r>
          </a:p>
          <a:p>
            <a:pPr marL="0" fontAlgn="t">
              <a:spcBef>
                <a:spcPts val="0"/>
              </a:spcBef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In following situations gastric lavage can be done with precautions.</a:t>
            </a:r>
          </a:p>
          <a:p>
            <a:pPr marL="0" fontAlgn="t">
              <a:spcBef>
                <a:spcPts val="0"/>
              </a:spcBef>
            </a:pPr>
            <a:r>
              <a:rPr lang="en-IN" sz="28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Convulsions: Anaesthetise or Sedate</a:t>
            </a:r>
          </a:p>
          <a:p>
            <a:pPr marL="0" fontAlgn="t">
              <a:spcBef>
                <a:spcPts val="0"/>
              </a:spcBef>
            </a:pPr>
            <a:r>
              <a:rPr lang="en-I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Children: Use a tube of smaller diameter (Ryle’s tube or rubber catheter.)</a:t>
            </a:r>
          </a:p>
          <a:p>
            <a:pPr marL="0" fontAlgn="t">
              <a:spcBef>
                <a:spcPts val="0"/>
              </a:spcBef>
            </a:pPr>
            <a:r>
              <a:rPr lang="en-IN" sz="28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Coma and petroleum distillates: After cuffed intubation, stomach contents are removed by </a:t>
            </a:r>
            <a:r>
              <a:rPr lang="en-IN" sz="2800" b="0" i="0" u="none" strike="noStrike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naso-gatric</a:t>
            </a:r>
            <a:r>
              <a:rPr lang="en-IN" sz="28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tube.</a:t>
            </a:r>
            <a:endParaRPr lang="en-IN" sz="3600" b="0" i="0" u="none" strike="noStrike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127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30218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General treatment of poisoning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086600" cy="397046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Treatment on general lines is given if the specific nature of the poison is not known.</a:t>
            </a:r>
          </a:p>
          <a:p>
            <a:pPr>
              <a:buFont typeface="Wingdings" pitchFamily="2" charset="2"/>
              <a:buChar char="Ø"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The patient should be removed from the source of exposure.</a:t>
            </a:r>
          </a:p>
          <a:p>
            <a:pPr>
              <a:buFont typeface="Wingdings" pitchFamily="2" charset="2"/>
              <a:buChar char="Ø"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All the condition of the patient is assessed by detailed clinical examination.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175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17582"/>
            <a:ext cx="7315200" cy="782617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Gastric Lavage </a:t>
            </a:r>
            <a:r>
              <a:rPr lang="en-I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Tube</a:t>
            </a:r>
            <a:endParaRPr lang="en-I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391400" cy="4572000"/>
          </a:xfrm>
        </p:spPr>
        <p:txBody>
          <a:bodyPr>
            <a:normAutofit/>
          </a:bodyPr>
          <a:lstStyle/>
          <a:p>
            <a:pPr marL="0" fontAlgn="t">
              <a:spcBef>
                <a:spcPts val="0"/>
              </a:spcBef>
            </a:pPr>
            <a:r>
              <a:rPr lang="en-IN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1-1.5 meter long, 12.7 mm broad, rubber tube, has following parts:</a:t>
            </a:r>
          </a:p>
          <a:p>
            <a:pPr marL="0" fontAlgn="t">
              <a:spcBef>
                <a:spcPts val="0"/>
              </a:spcBef>
            </a:pPr>
            <a:r>
              <a:rPr lang="en-US" sz="28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Ewald’s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tube 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or </a:t>
            </a:r>
            <a:endParaRPr lang="en-US" sz="28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Boa’s 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tube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for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gastric 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lavage</a:t>
            </a:r>
            <a:endParaRPr lang="en-IN" sz="28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en-IN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With 40 cm, 50 cm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IN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and 60 cm marks.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908" y="2133600"/>
            <a:ext cx="437629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243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17582"/>
            <a:ext cx="7315200" cy="782617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Gastric Lavage: </a:t>
            </a:r>
            <a:r>
              <a:rPr lang="en-I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Precautions</a:t>
            </a:r>
            <a:r>
              <a:rPr lang="en-I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I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620000" cy="4572000"/>
          </a:xfrm>
        </p:spPr>
        <p:txBody>
          <a:bodyPr>
            <a:normAutofit fontScale="92500"/>
          </a:bodyPr>
          <a:lstStyle/>
          <a:p>
            <a:pPr marL="0" fontAlgn="t">
              <a:spcBef>
                <a:spcPts val="0"/>
              </a:spcBef>
            </a:pPr>
            <a:r>
              <a:rPr lang="en-IN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Obtain consent for treatment.</a:t>
            </a:r>
          </a:p>
          <a:p>
            <a:pPr marL="0" fontAlgn="t">
              <a:spcBef>
                <a:spcPts val="0"/>
              </a:spcBef>
            </a:pPr>
            <a:endParaRPr lang="en-IN" sz="2800" b="0" i="0" u="none" strike="noStrike" dirty="0" smtClean="0"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  <a:p>
            <a:pPr marL="0" fontAlgn="t">
              <a:spcBef>
                <a:spcPts val="0"/>
              </a:spcBef>
            </a:pPr>
            <a:r>
              <a:rPr lang="en-IN" sz="2800" b="0" i="0" u="none" strike="noStrike" dirty="0" smtClean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Patient should be semi-prone or prone to the left side.</a:t>
            </a:r>
          </a:p>
          <a:p>
            <a:pPr marL="0" fontAlgn="t">
              <a:spcBef>
                <a:spcPts val="0"/>
              </a:spcBef>
            </a:pPr>
            <a:endParaRPr lang="en-IN" sz="28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fontAlgn="t">
              <a:spcBef>
                <a:spcPts val="0"/>
              </a:spcBef>
            </a:pPr>
            <a:r>
              <a:rPr lang="en-IN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Head should be lower than hips.</a:t>
            </a:r>
          </a:p>
          <a:p>
            <a:pPr marL="0" fontAlgn="t">
              <a:spcBef>
                <a:spcPts val="0"/>
              </a:spcBef>
            </a:pPr>
            <a:endParaRPr lang="en-IN" sz="2800" b="0" i="0" u="none" strike="noStrike" dirty="0" smtClean="0"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  <a:p>
            <a:pPr marL="0" fontAlgn="t">
              <a:spcBef>
                <a:spcPts val="0"/>
              </a:spcBef>
            </a:pPr>
            <a:r>
              <a:rPr lang="en-IN" sz="2800" b="0" i="0" u="none" strike="noStrike" dirty="0" smtClean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Ensure clear airway.</a:t>
            </a:r>
          </a:p>
          <a:p>
            <a:pPr marL="0" fontAlgn="t">
              <a:spcBef>
                <a:spcPts val="0"/>
              </a:spcBef>
            </a:pPr>
            <a:endParaRPr lang="en-IN" sz="28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fontAlgn="t">
              <a:spcBef>
                <a:spcPts val="0"/>
              </a:spcBef>
            </a:pPr>
            <a:r>
              <a:rPr lang="en-IN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Dentures, if any should be removed.</a:t>
            </a:r>
          </a:p>
          <a:p>
            <a:pPr marL="0" fontAlgn="t">
              <a:spcBef>
                <a:spcPts val="0"/>
              </a:spcBef>
            </a:pPr>
            <a:endParaRPr lang="en-IN" sz="2800" b="0" i="0" u="none" strike="noStrike" dirty="0" smtClean="0"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  <a:p>
            <a:pPr marL="0" fontAlgn="t">
              <a:spcBef>
                <a:spcPts val="0"/>
              </a:spcBef>
            </a:pPr>
            <a:r>
              <a:rPr lang="en-IN" sz="2800" b="0" i="0" u="none" strike="noStrike" dirty="0" smtClean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Mouth gag should be always used.</a:t>
            </a:r>
          </a:p>
        </p:txBody>
      </p:sp>
    </p:spTree>
    <p:extLst>
      <p:ext uri="{BB962C8B-B14F-4D97-AF65-F5344CB8AC3E}">
        <p14:creationId xmlns:p14="http://schemas.microsoft.com/office/powerpoint/2010/main" val="661653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17582"/>
            <a:ext cx="7315200" cy="782617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Gastric Lavage: </a:t>
            </a:r>
            <a:r>
              <a:rPr lang="en-I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Precautions</a:t>
            </a:r>
            <a:r>
              <a:rPr lang="en-I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I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391400" cy="4343400"/>
          </a:xfrm>
        </p:spPr>
        <p:txBody>
          <a:bodyPr>
            <a:normAutofit lnSpcReduction="10000"/>
          </a:bodyPr>
          <a:lstStyle/>
          <a:p>
            <a:pPr marL="0" fontAlgn="t">
              <a:spcBef>
                <a:spcPts val="0"/>
              </a:spcBef>
            </a:pPr>
            <a:r>
              <a:rPr lang="en-IN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Ensure that the tube is in the stomach only.</a:t>
            </a:r>
          </a:p>
          <a:p>
            <a:pPr marL="0" fontAlgn="t">
              <a:spcBef>
                <a:spcPts val="0"/>
              </a:spcBef>
            </a:pPr>
            <a:endParaRPr lang="en-IN" sz="2800" b="0" i="0" u="none" strike="noStrike" dirty="0" smtClean="0"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  <a:p>
            <a:pPr marL="0" fontAlgn="t">
              <a:spcBef>
                <a:spcPts val="0"/>
              </a:spcBef>
            </a:pPr>
            <a:r>
              <a:rPr lang="en-IN" sz="2800" b="0" i="0" u="none" strike="noStrike" dirty="0" smtClean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First washing with plain water and using only 100-200 ml of water.(for chemical analysis)</a:t>
            </a:r>
          </a:p>
          <a:p>
            <a:pPr marL="0" fontAlgn="t">
              <a:spcBef>
                <a:spcPts val="0"/>
              </a:spcBef>
            </a:pPr>
            <a:endParaRPr lang="en-IN" sz="28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fontAlgn="t">
              <a:spcBef>
                <a:spcPts val="0"/>
              </a:spcBef>
            </a:pPr>
            <a:r>
              <a:rPr lang="en-IN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Continue stomach wash till colour of ingoing and out coming fluid is same.</a:t>
            </a:r>
          </a:p>
          <a:p>
            <a:pPr marL="0" fontAlgn="t">
              <a:spcBef>
                <a:spcPts val="0"/>
              </a:spcBef>
            </a:pPr>
            <a:endParaRPr lang="en-IN" sz="2800" b="0" i="0" u="none" strike="noStrike" dirty="0" smtClean="0"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  <a:p>
            <a:pPr marL="0" fontAlgn="t">
              <a:spcBef>
                <a:spcPts val="0"/>
              </a:spcBef>
            </a:pPr>
            <a:r>
              <a:rPr lang="en-IN" sz="2800" b="0" i="0" u="none" strike="noStrike" dirty="0" smtClean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Pinch the tube before removing to avoid aspiration.</a:t>
            </a:r>
          </a:p>
          <a:p>
            <a:pPr marL="0" indent="0" fontAlgn="t">
              <a:spcBef>
                <a:spcPts val="0"/>
              </a:spcBef>
              <a:buNone/>
            </a:pPr>
            <a:endParaRPr lang="en-IN" sz="3600" b="0" i="0" u="none" strike="noStrike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80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17582"/>
            <a:ext cx="7315200" cy="782617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Gastric Lavage: </a:t>
            </a:r>
            <a:r>
              <a:rPr lang="en-I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Procedure</a:t>
            </a:r>
            <a:r>
              <a:rPr lang="en-I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I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391400" cy="449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00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17582"/>
            <a:ext cx="7315200" cy="782617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Gastric Lavage: </a:t>
            </a:r>
            <a:r>
              <a:rPr lang="en-I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Complications</a:t>
            </a:r>
            <a:r>
              <a:rPr lang="en-I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I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391400" cy="4343400"/>
          </a:xfrm>
        </p:spPr>
        <p:txBody>
          <a:bodyPr>
            <a:normAutofit/>
          </a:bodyPr>
          <a:lstStyle/>
          <a:p>
            <a:pPr marL="0" fontAlgn="t">
              <a:spcBef>
                <a:spcPts val="0"/>
              </a:spcBef>
            </a:pPr>
            <a:r>
              <a:rPr lang="en-IN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Aspiration Pneumonia</a:t>
            </a:r>
          </a:p>
          <a:p>
            <a:pPr marL="0" fontAlgn="t">
              <a:spcBef>
                <a:spcPts val="0"/>
              </a:spcBef>
            </a:pPr>
            <a:r>
              <a:rPr lang="en-IN" sz="2800" b="0" i="0" u="none" strike="noStrike" dirty="0" smtClean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Vomiting</a:t>
            </a:r>
          </a:p>
          <a:p>
            <a:pPr marL="0" fontAlgn="t">
              <a:spcBef>
                <a:spcPts val="0"/>
              </a:spcBef>
            </a:pPr>
            <a:r>
              <a:rPr lang="en-IN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Injury to mucosa of GIT or Rarely perforation</a:t>
            </a:r>
            <a:endParaRPr lang="en-IN" sz="2800" b="0" i="0" u="none" strike="noStrike" dirty="0" smtClean="0"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  <a:p>
            <a:pPr marL="0" indent="0" fontAlgn="t">
              <a:spcBef>
                <a:spcPts val="0"/>
              </a:spcBef>
              <a:buNone/>
            </a:pPr>
            <a:endParaRPr lang="en-IN" sz="3600" b="0" i="0" u="none" strike="noStrike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07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817583"/>
            <a:ext cx="5715000" cy="630218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Aim of treatment of poisoning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209800"/>
            <a:ext cx="6172200" cy="351326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To remove the unabsorbed poison.</a:t>
            </a:r>
          </a:p>
          <a:p>
            <a:pPr marL="514350" indent="-514350">
              <a:buFont typeface="+mj-lt"/>
              <a:buAutoNum type="arabicPeriod"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To treat and excrete the absorbed poison.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820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17583"/>
            <a:ext cx="7315200" cy="630218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Objectives / Steps of treatment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6477000" cy="4495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Removal of unabsorbed poison</a:t>
            </a:r>
          </a:p>
          <a:p>
            <a:pPr marL="514350" indent="-514350">
              <a:buFont typeface="+mj-lt"/>
              <a:buAutoNum type="arabicPeriod"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Use of antidote</a:t>
            </a:r>
          </a:p>
          <a:p>
            <a:pPr marL="514350" indent="-514350">
              <a:buFont typeface="+mj-lt"/>
              <a:buAutoNum type="arabicPeriod"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Elimination of absorbed poison</a:t>
            </a:r>
          </a:p>
          <a:p>
            <a:pPr marL="514350" indent="-514350">
              <a:buFont typeface="+mj-lt"/>
              <a:buAutoNum type="arabicPeriod"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Symptomatic treatment</a:t>
            </a:r>
          </a:p>
          <a:p>
            <a:pPr marL="514350" indent="-514350">
              <a:buFont typeface="+mj-lt"/>
              <a:buAutoNum type="arabicPeriod"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General care of the patient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713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990600"/>
            <a:ext cx="6172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Before starting the treatment , proper maintenance of ABCD: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irway</a:t>
            </a:r>
          </a:p>
          <a:p>
            <a:pPr marL="514350" indent="-514350">
              <a:buFont typeface="+mj-lt"/>
              <a:buAutoNum type="arabicPeriod"/>
            </a:pPr>
            <a:endParaRPr lang="en-IN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reathing</a:t>
            </a:r>
          </a:p>
          <a:p>
            <a:pPr marL="514350" indent="-514350">
              <a:buFont typeface="+mj-lt"/>
              <a:buAutoNum type="arabicPeriod"/>
            </a:pPr>
            <a:endParaRPr lang="en-IN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irculation</a:t>
            </a:r>
          </a:p>
          <a:p>
            <a:pPr marL="514350" indent="-514350">
              <a:buFont typeface="+mj-lt"/>
              <a:buAutoNum type="arabicPeriod"/>
            </a:pPr>
            <a:endParaRPr lang="en-IN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epression</a:t>
            </a:r>
          </a:p>
          <a:p>
            <a:pPr marL="514350" indent="-514350">
              <a:buFont typeface="+mj-lt"/>
              <a:buAutoNum type="arabicPeriod"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770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17583"/>
            <a:ext cx="7315200" cy="630218"/>
          </a:xfrm>
        </p:spPr>
        <p:txBody>
          <a:bodyPr>
            <a:noAutofit/>
          </a:bodyPr>
          <a:lstStyle/>
          <a:p>
            <a:r>
              <a:rPr lang="en-IN" sz="3200" b="1" dirty="0">
                <a:latin typeface="Times New Roman" pitchFamily="18" charset="0"/>
                <a:cs typeface="Times New Roman" pitchFamily="18" charset="0"/>
              </a:rPr>
              <a:t>Removal of unabsorbed poison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0866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Depends upon the route of administration of poison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Inhaled poison</a:t>
            </a:r>
          </a:p>
          <a:p>
            <a:pPr marL="514350" indent="-514350">
              <a:buFont typeface="+mj-lt"/>
              <a:buAutoNum type="arabicPeriod"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Injected poison and Snake bite</a:t>
            </a:r>
          </a:p>
          <a:p>
            <a:pPr marL="514350" indent="-514350">
              <a:buFont typeface="+mj-lt"/>
              <a:buAutoNum type="arabicPeriod"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Contact poisoning</a:t>
            </a:r>
          </a:p>
          <a:p>
            <a:pPr marL="514350" indent="-514350">
              <a:buFont typeface="+mj-lt"/>
              <a:buAutoNum type="arabicPeriod"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Ingested poison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435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17583"/>
            <a:ext cx="7315200" cy="630218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1. Inhaled </a:t>
            </a:r>
            <a:r>
              <a:rPr lang="en-IN" sz="3200" b="1" dirty="0">
                <a:latin typeface="Times New Roman" pitchFamily="18" charset="0"/>
                <a:cs typeface="Times New Roman" pitchFamily="18" charset="0"/>
              </a:rPr>
              <a:t>poison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086600" cy="4495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Remove the patient to open atmosphere</a:t>
            </a:r>
          </a:p>
          <a:p>
            <a:pPr marL="514350" indent="-514350">
              <a:buFont typeface="+mj-lt"/>
              <a:buAutoNum type="arabicPeriod"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Ensure clear airway</a:t>
            </a:r>
          </a:p>
          <a:p>
            <a:pPr marL="514350" indent="-514350">
              <a:buFont typeface="+mj-lt"/>
              <a:buAutoNum type="arabicPeriod"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Artificial respiration and oxygenation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704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17583"/>
            <a:ext cx="7315200" cy="630218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2. Injected poison and Snake bite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086600" cy="4495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Use of tourniquet</a:t>
            </a:r>
          </a:p>
          <a:p>
            <a:pPr marL="514350" indent="-514350">
              <a:buFont typeface="+mj-lt"/>
              <a:buAutoNum type="arabicPeriod"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Incision and suction</a:t>
            </a:r>
          </a:p>
          <a:p>
            <a:pPr marL="514350" indent="-514350">
              <a:buFont typeface="+mj-lt"/>
              <a:buAutoNum type="arabicPeriod"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Ice packs may be applied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100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17583"/>
            <a:ext cx="7315200" cy="630218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3. Contact poisoning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6248400" cy="4495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Through skin, wounds and natural orifices.</a:t>
            </a:r>
          </a:p>
          <a:p>
            <a:pPr>
              <a:buFont typeface="Wingdings" pitchFamily="2" charset="2"/>
              <a:buChar char="Ø"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Wash the area with water or soap and water.</a:t>
            </a:r>
          </a:p>
          <a:p>
            <a:pPr>
              <a:buFont typeface="Wingdings" pitchFamily="2" charset="2"/>
              <a:buChar char="Ø"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873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225</TotalTime>
  <Words>777</Words>
  <Application>Microsoft Office PowerPoint</Application>
  <PresentationFormat>On-screen Show (4:3)</PresentationFormat>
  <Paragraphs>160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Pushpin</vt:lpstr>
      <vt:lpstr>Elimination of unabsorbed poison</vt:lpstr>
      <vt:lpstr>General treatment of poisoning</vt:lpstr>
      <vt:lpstr>Aim of treatment of poisoning</vt:lpstr>
      <vt:lpstr>Objectives / Steps of treatment</vt:lpstr>
      <vt:lpstr>PowerPoint Presentation</vt:lpstr>
      <vt:lpstr>Removal of unabsorbed poison</vt:lpstr>
      <vt:lpstr>1. Inhaled poison</vt:lpstr>
      <vt:lpstr>2. Injected poison and Snake bite</vt:lpstr>
      <vt:lpstr>3. Contact poisoning</vt:lpstr>
      <vt:lpstr>4. Ingested poison</vt:lpstr>
      <vt:lpstr>Induction of Vomiting: Indication </vt:lpstr>
      <vt:lpstr>Induction of Vomiting: Contraindications </vt:lpstr>
      <vt:lpstr>Induction of Vomiting: Methods </vt:lpstr>
      <vt:lpstr>Emetic agents</vt:lpstr>
      <vt:lpstr>Emetic agents</vt:lpstr>
      <vt:lpstr>Gastric Lavage:  </vt:lpstr>
      <vt:lpstr>Gastric Lavage: Indication </vt:lpstr>
      <vt:lpstr>Induction of Vomiting: Contraindications </vt:lpstr>
      <vt:lpstr>Gastric Lavage: Contraindications </vt:lpstr>
      <vt:lpstr>Gastric Lavage Tube</vt:lpstr>
      <vt:lpstr>Gastric Lavage: Precautions </vt:lpstr>
      <vt:lpstr>Gastric Lavage: Precautions </vt:lpstr>
      <vt:lpstr>Gastric Lavage: Procedure </vt:lpstr>
      <vt:lpstr>Gastric Lavage: Complications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Elimination of unabsorbed poison</dc:title>
  <dc:creator>Akhilesh</dc:creator>
  <cp:lastModifiedBy>sonu nagarkar</cp:lastModifiedBy>
  <cp:revision>30</cp:revision>
  <dcterms:created xsi:type="dcterms:W3CDTF">2006-08-16T00:00:00Z</dcterms:created>
  <dcterms:modified xsi:type="dcterms:W3CDTF">2018-09-18T20:52:27Z</dcterms:modified>
</cp:coreProperties>
</file>