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6"/>
  </p:notesMasterIdLst>
  <p:sldIdLst>
    <p:sldId id="257" r:id="rId2"/>
    <p:sldId id="259" r:id="rId3"/>
    <p:sldId id="261" r:id="rId4"/>
    <p:sldId id="28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61D2-0C44-41E7-853B-3282AC4681E7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0B97-E6BB-48F8-A550-58BD8331959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70B97-E6BB-48F8-A550-58BD83319592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7A4795-A576-4E72-94CB-0C377CFA12BD}" type="datetimeFigureOut">
              <a:rPr lang="en-US" smtClean="0"/>
              <a:pPr/>
              <a:t>8/27/2014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ECFB8B-F892-459B-9DF4-545FC4A4151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958166" cy="10715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DEPARMENTAL SEMINAR</a:t>
            </a:r>
            <a:endParaRPr lang="en-IN" sz="48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6400800" cy="328614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DEPARMENT OF KAUMARBHRITYA          </a:t>
            </a:r>
          </a:p>
          <a:p>
            <a:endParaRPr lang="en-US" b="1" i="1" dirty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2014</a:t>
            </a:r>
          </a:p>
          <a:p>
            <a:endParaRPr lang="en-US" b="1" i="1" dirty="0">
              <a:solidFill>
                <a:srgbClr val="00B050"/>
              </a:solidFill>
            </a:endParaRPr>
          </a:p>
          <a:p>
            <a:endParaRPr lang="en-US" b="1" i="1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 GOVT.AYURVED COLLEGE ,NANDED.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NEONATAL  JAUNDICE</a:t>
            </a:r>
            <a:endParaRPr lang="en-IN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DEFINITION:-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Yellowish </a:t>
            </a:r>
            <a:r>
              <a:rPr lang="en-US" dirty="0" err="1" smtClean="0">
                <a:solidFill>
                  <a:srgbClr val="7030A0"/>
                </a:solidFill>
              </a:rPr>
              <a:t>Discolouration</a:t>
            </a:r>
            <a:r>
              <a:rPr lang="en-US" dirty="0" smtClean="0">
                <a:solidFill>
                  <a:srgbClr val="7030A0"/>
                </a:solidFill>
              </a:rPr>
              <a:t> Of Skin ,Sclera              And Mucous Membranes Due To Increased </a:t>
            </a:r>
            <a:r>
              <a:rPr lang="en-US" dirty="0" err="1" smtClean="0">
                <a:solidFill>
                  <a:srgbClr val="7030A0"/>
                </a:solidFill>
              </a:rPr>
              <a:t>Bilirubin</a:t>
            </a:r>
            <a:r>
              <a:rPr lang="en-US" dirty="0" smtClean="0">
                <a:solidFill>
                  <a:srgbClr val="7030A0"/>
                </a:solidFill>
              </a:rPr>
              <a:t> Level In The Blood.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876"/>
            <a:ext cx="6500858" cy="328612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BILIRUBIN METABOLISM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3579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           </a:t>
            </a:r>
            <a:r>
              <a:rPr lang="en-US" dirty="0" err="1" smtClean="0">
                <a:solidFill>
                  <a:srgbClr val="FF0000"/>
                </a:solidFill>
              </a:rPr>
              <a:t>Hb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dirty="0" err="1" smtClean="0">
                <a:solidFill>
                  <a:srgbClr val="FF0000"/>
                </a:solidFill>
              </a:rPr>
              <a:t>Haem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Globin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Production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err="1" smtClean="0">
                <a:solidFill>
                  <a:srgbClr val="0070C0"/>
                </a:solidFill>
              </a:rPr>
              <a:t>Haem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Oxygenase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err="1" smtClean="0">
                <a:solidFill>
                  <a:srgbClr val="FF0000"/>
                </a:solidFill>
              </a:rPr>
              <a:t>Biliverdin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Co+fe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err="1" smtClean="0">
                <a:solidFill>
                  <a:srgbClr val="0070C0"/>
                </a:solidFill>
              </a:rPr>
              <a:t>Blirubin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Reductase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>
                <a:solidFill>
                  <a:srgbClr val="FF0000"/>
                </a:solidFill>
              </a:rPr>
              <a:t>Bilirubin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   </a:t>
            </a:r>
            <a:r>
              <a:rPr lang="en-US" dirty="0" err="1" smtClean="0">
                <a:solidFill>
                  <a:srgbClr val="0070C0"/>
                </a:solidFill>
              </a:rPr>
              <a:t>Usb</a:t>
            </a:r>
            <a:r>
              <a:rPr lang="en-US" dirty="0" smtClean="0">
                <a:solidFill>
                  <a:srgbClr val="0070C0"/>
                </a:solidFill>
              </a:rPr>
              <a:t> Binds To Albumin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rgbClr val="FFFF00"/>
                </a:solidFill>
              </a:rPr>
              <a:t>Transport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EHC</a:t>
            </a:r>
            <a:r>
              <a:rPr lang="en-US" dirty="0" smtClean="0"/>
              <a:t>                        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Uptake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         Conjugation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USB </a:t>
            </a:r>
            <a:r>
              <a:rPr lang="en-US" dirty="0" smtClean="0"/>
              <a:t>           </a:t>
            </a:r>
            <a:r>
              <a:rPr lang="en-US" dirty="0" err="1" smtClean="0">
                <a:solidFill>
                  <a:srgbClr val="0070C0"/>
                </a:solidFill>
              </a:rPr>
              <a:t>Excreaated</a:t>
            </a:r>
            <a:r>
              <a:rPr lang="en-US" dirty="0" smtClean="0">
                <a:solidFill>
                  <a:srgbClr val="0070C0"/>
                </a:solidFill>
              </a:rPr>
              <a:t> In To The Bile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Excretion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BGD</a:t>
            </a:r>
            <a:r>
              <a:rPr lang="en-US" dirty="0" smtClean="0"/>
              <a:t>           </a:t>
            </a:r>
            <a:r>
              <a:rPr lang="en-US" dirty="0" err="1" smtClean="0">
                <a:solidFill>
                  <a:srgbClr val="0070C0"/>
                </a:solidFill>
              </a:rPr>
              <a:t>Stercobilirubin</a:t>
            </a:r>
            <a:r>
              <a:rPr lang="en-US" dirty="0" smtClean="0">
                <a:solidFill>
                  <a:srgbClr val="0070C0"/>
                </a:solidFill>
              </a:rPr>
              <a:t> In Stool &amp;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 </a:t>
            </a:r>
            <a:r>
              <a:rPr lang="en-US" dirty="0" err="1" smtClean="0">
                <a:solidFill>
                  <a:srgbClr val="0070C0"/>
                </a:solidFill>
              </a:rPr>
              <a:t>Urobilinogen</a:t>
            </a:r>
            <a:r>
              <a:rPr lang="en-US" dirty="0" smtClean="0">
                <a:solidFill>
                  <a:srgbClr val="0070C0"/>
                </a:solidFill>
              </a:rPr>
              <a:t> In Urine.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  <a:endParaRPr lang="en-IN" dirty="0"/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429000"/>
            <a:ext cx="1066800" cy="12192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28794" y="928670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1928794" y="1571612"/>
            <a:ext cx="484632" cy="50006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1928794" y="2357430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Down Arrow 9"/>
          <p:cNvSpPr/>
          <p:nvPr/>
        </p:nvSpPr>
        <p:spPr>
          <a:xfrm>
            <a:off x="3929058" y="4857760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Left Arrow 10"/>
          <p:cNvSpPr/>
          <p:nvPr/>
        </p:nvSpPr>
        <p:spPr>
          <a:xfrm>
            <a:off x="1500166" y="5214950"/>
            <a:ext cx="64294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Up Arrow 11"/>
          <p:cNvSpPr/>
          <p:nvPr/>
        </p:nvSpPr>
        <p:spPr>
          <a:xfrm>
            <a:off x="857224" y="4786322"/>
            <a:ext cx="48463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Up Arrow 12"/>
          <p:cNvSpPr/>
          <p:nvPr/>
        </p:nvSpPr>
        <p:spPr>
          <a:xfrm>
            <a:off x="857224" y="4143380"/>
            <a:ext cx="48463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Bent Arrow 13"/>
          <p:cNvSpPr/>
          <p:nvPr/>
        </p:nvSpPr>
        <p:spPr>
          <a:xfrm>
            <a:off x="1428728" y="3214686"/>
            <a:ext cx="813816" cy="5715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JAUNDICE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smtClean="0">
                <a:solidFill>
                  <a:srgbClr val="FF0000"/>
                </a:solidFill>
              </a:rPr>
              <a:t>)    A) </a:t>
            </a:r>
            <a:r>
              <a:rPr lang="en-US" dirty="0" err="1" smtClean="0">
                <a:solidFill>
                  <a:srgbClr val="FF0000"/>
                </a:solidFill>
              </a:rPr>
              <a:t>Unconjugated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Hyperbilirubinemia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dirty="0" smtClean="0"/>
              <a:t>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( Fat Soluble) 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   a) physiological jaundice.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   b) non- physiological jaundice.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B)   Conjugated </a:t>
            </a:r>
            <a:r>
              <a:rPr lang="en-US" dirty="0" err="1" smtClean="0">
                <a:solidFill>
                  <a:srgbClr val="FF0000"/>
                </a:solidFill>
              </a:rPr>
              <a:t>Hyperbilirubinemia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( Water Soluble)   </a:t>
            </a:r>
          </a:p>
          <a:p>
            <a:pPr>
              <a:buNone/>
            </a:pPr>
            <a:r>
              <a:rPr lang="en-US" dirty="0" smtClean="0"/>
              <a:t>    2)     </a:t>
            </a:r>
            <a:r>
              <a:rPr lang="en-US" dirty="0" err="1" smtClean="0">
                <a:solidFill>
                  <a:srgbClr val="FFC000"/>
                </a:solidFill>
              </a:rPr>
              <a:t>Hepatic,obstructive</a:t>
            </a:r>
            <a:r>
              <a:rPr lang="en-US" dirty="0" smtClean="0">
                <a:solidFill>
                  <a:srgbClr val="FFC000"/>
                </a:solidFill>
              </a:rPr>
              <a:t>( </a:t>
            </a:r>
            <a:r>
              <a:rPr lang="en-US" dirty="0" err="1" smtClean="0">
                <a:solidFill>
                  <a:srgbClr val="FFC000"/>
                </a:solidFill>
              </a:rPr>
              <a:t>Cholestasis</a:t>
            </a:r>
            <a:r>
              <a:rPr lang="en-US" dirty="0" smtClean="0">
                <a:solidFill>
                  <a:srgbClr val="FFC000"/>
                </a:solidFill>
              </a:rPr>
              <a:t>)  </a:t>
            </a:r>
            <a:r>
              <a:rPr lang="en-US" dirty="0" smtClean="0"/>
              <a:t>.                                                       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A) PHYSIOLOGICAL JAUNDICE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Characteristics: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en-US" dirty="0" smtClean="0">
                <a:solidFill>
                  <a:srgbClr val="FFC000"/>
                </a:solidFill>
              </a:rPr>
              <a:t>- Occurs After   24  -36  Hrs after birth. 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-can be prolonged by </a:t>
            </a:r>
            <a:r>
              <a:rPr lang="en-US" dirty="0" err="1" smtClean="0">
                <a:solidFill>
                  <a:srgbClr val="FFC000"/>
                </a:solidFill>
              </a:rPr>
              <a:t>immaturity,birth</a:t>
            </a:r>
            <a:r>
              <a:rPr lang="en-US" dirty="0" smtClean="0">
                <a:solidFill>
                  <a:srgbClr val="FFC000"/>
                </a:solidFill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</a:t>
            </a:r>
            <a:r>
              <a:rPr lang="en-US" dirty="0" err="1" smtClean="0">
                <a:solidFill>
                  <a:srgbClr val="FFC000"/>
                </a:solidFill>
              </a:rPr>
              <a:t>asphyxia,acidocis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-80% term baby and 60% </a:t>
            </a:r>
            <a:r>
              <a:rPr lang="en-US" dirty="0" err="1" smtClean="0">
                <a:solidFill>
                  <a:srgbClr val="FFC000"/>
                </a:solidFill>
              </a:rPr>
              <a:t>rerm</a:t>
            </a:r>
            <a:r>
              <a:rPr lang="en-US" dirty="0" smtClean="0">
                <a:solidFill>
                  <a:srgbClr val="FFC000"/>
                </a:solidFill>
              </a:rPr>
              <a:t> baby get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jaundiced.</a:t>
            </a:r>
          </a:p>
          <a:p>
            <a:pPr>
              <a:buNone/>
            </a:pP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7356" y="4857760"/>
          <a:ext cx="6080432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62082"/>
                <a:gridCol w="1484630"/>
                <a:gridCol w="180972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Sr.Bilirubin</a:t>
                      </a:r>
                      <a:r>
                        <a:rPr lang="en-US" dirty="0" smtClean="0"/>
                        <a:t> level.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 (Days)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Disappearance</a:t>
                      </a:r>
                      <a:endParaRPr lang="en-IN" dirty="0" smtClean="0"/>
                    </a:p>
                    <a:p>
                      <a:r>
                        <a:rPr lang="en-US" dirty="0" smtClean="0"/>
                        <a:t>(Days)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 baby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Preterm baby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Etiology :-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err="1" smtClean="0">
                <a:solidFill>
                  <a:srgbClr val="FFC000"/>
                </a:solidFill>
              </a:rPr>
              <a:t>Policythemia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-Reduced Life Span Of </a:t>
            </a:r>
            <a:r>
              <a:rPr lang="en-US" dirty="0" err="1" smtClean="0">
                <a:solidFill>
                  <a:srgbClr val="FFC000"/>
                </a:solidFill>
              </a:rPr>
              <a:t>Rbc’s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Mechanism:-</a:t>
            </a:r>
          </a:p>
          <a:p>
            <a:pPr>
              <a:buNone/>
            </a:pP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1) Increased Production Of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2) Increased </a:t>
            </a:r>
            <a:r>
              <a:rPr lang="en-US" dirty="0" err="1" smtClean="0">
                <a:solidFill>
                  <a:srgbClr val="FFC000"/>
                </a:solidFill>
              </a:rPr>
              <a:t>Enterohepatic</a:t>
            </a:r>
            <a:r>
              <a:rPr lang="en-US" dirty="0" smtClean="0">
                <a:solidFill>
                  <a:srgbClr val="FFC000"/>
                </a:solidFill>
              </a:rPr>
              <a:t> Circulation.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3)</a:t>
            </a:r>
            <a:r>
              <a:rPr lang="en-US" dirty="0" err="1" smtClean="0">
                <a:solidFill>
                  <a:srgbClr val="FFC000"/>
                </a:solidFill>
              </a:rPr>
              <a:t>Defectivwe</a:t>
            </a:r>
            <a:r>
              <a:rPr lang="en-US" dirty="0" smtClean="0">
                <a:solidFill>
                  <a:srgbClr val="FFC000"/>
                </a:solidFill>
              </a:rPr>
              <a:t> Conjugation of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due to transient deficiency of </a:t>
            </a:r>
            <a:r>
              <a:rPr lang="en-US" dirty="0" err="1" smtClean="0">
                <a:solidFill>
                  <a:srgbClr val="FFC000"/>
                </a:solidFill>
              </a:rPr>
              <a:t>ligandin</a:t>
            </a:r>
            <a:r>
              <a:rPr lang="en-US" dirty="0" smtClean="0">
                <a:solidFill>
                  <a:srgbClr val="FFC000"/>
                </a:solidFill>
              </a:rPr>
              <a:t> ..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JAUNDICE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CHARACTERISTICS:-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IN" dirty="0" smtClean="0">
                <a:solidFill>
                  <a:srgbClr val="FFC000"/>
                </a:solidFill>
              </a:rPr>
              <a:t>        -occurs in 5% newborn.</a:t>
            </a:r>
          </a:p>
          <a:p>
            <a:pPr>
              <a:buNone/>
            </a:pPr>
            <a:r>
              <a:rPr lang="en-IN" dirty="0" smtClean="0">
                <a:solidFill>
                  <a:srgbClr val="FFC000"/>
                </a:solidFill>
              </a:rPr>
              <a:t>          -Occurs within first 24 Hrs of life.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-</a:t>
            </a:r>
            <a:r>
              <a:rPr lang="en-US" dirty="0" err="1" smtClean="0">
                <a:solidFill>
                  <a:srgbClr val="FFC000"/>
                </a:solidFill>
              </a:rPr>
              <a:t>Sr.Bilirubin</a:t>
            </a:r>
            <a:r>
              <a:rPr lang="en-US" dirty="0" smtClean="0">
                <a:solidFill>
                  <a:srgbClr val="FFC000"/>
                </a:solidFill>
              </a:rPr>
              <a:t> level increases &gt; 5 mg /day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-Direct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>
                <a:solidFill>
                  <a:srgbClr val="FFC000"/>
                </a:solidFill>
              </a:rPr>
              <a:t> &gt; 2 mg/dl.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-Stool clay colored &amp; urine yellow.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-Common Causes :-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  -</a:t>
            </a:r>
            <a:r>
              <a:rPr lang="en-US" dirty="0" err="1" smtClean="0">
                <a:solidFill>
                  <a:srgbClr val="FFC000"/>
                </a:solidFill>
              </a:rPr>
              <a:t>Rh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Abo</a:t>
            </a:r>
            <a:r>
              <a:rPr lang="en-US" dirty="0" smtClean="0">
                <a:solidFill>
                  <a:srgbClr val="FFC000"/>
                </a:solidFill>
              </a:rPr>
              <a:t> –incompatibility.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en-US" dirty="0" smtClean="0"/>
              <a:t>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Jaundice Within 24 Hrs of life:-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err="1" smtClean="0">
                <a:solidFill>
                  <a:srgbClr val="FFC000"/>
                </a:solidFill>
              </a:rPr>
              <a:t>Rh,Abo</a:t>
            </a:r>
            <a:r>
              <a:rPr lang="en-US" dirty="0" smtClean="0">
                <a:solidFill>
                  <a:srgbClr val="FFC000"/>
                </a:solidFill>
              </a:rPr>
              <a:t> –</a:t>
            </a:r>
            <a:r>
              <a:rPr lang="en-US" dirty="0" err="1" smtClean="0">
                <a:solidFill>
                  <a:srgbClr val="FFC000"/>
                </a:solidFill>
              </a:rPr>
              <a:t>Incompatability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-Intrauterine TORCH  Infections.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-Deficiency of G6PD Enzyme.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-</a:t>
            </a:r>
            <a:r>
              <a:rPr lang="en-US" dirty="0" err="1" smtClean="0">
                <a:solidFill>
                  <a:srgbClr val="FFC000"/>
                </a:solidFill>
              </a:rPr>
              <a:t>Hereditory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US" dirty="0" err="1" smtClean="0">
                <a:solidFill>
                  <a:srgbClr val="FFC000"/>
                </a:solidFill>
              </a:rPr>
              <a:t>Spheriocytosis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-</a:t>
            </a:r>
            <a:r>
              <a:rPr lang="en-US" dirty="0" err="1" smtClean="0">
                <a:solidFill>
                  <a:srgbClr val="FFC000"/>
                </a:solidFill>
              </a:rPr>
              <a:t>Criggler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Najjar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US" dirty="0" err="1" smtClean="0">
                <a:solidFill>
                  <a:srgbClr val="FFC000"/>
                </a:solidFill>
              </a:rPr>
              <a:t>Sndrome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-</a:t>
            </a:r>
            <a:r>
              <a:rPr lang="en-US" dirty="0" err="1" smtClean="0">
                <a:solidFill>
                  <a:srgbClr val="FFC000"/>
                </a:solidFill>
              </a:rPr>
              <a:t>Thalassaemia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-Drugs-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-</a:t>
            </a:r>
            <a:r>
              <a:rPr lang="en-US" dirty="0" err="1" smtClean="0">
                <a:solidFill>
                  <a:srgbClr val="FFC000"/>
                </a:solidFill>
              </a:rPr>
              <a:t>Vit</a:t>
            </a:r>
            <a:r>
              <a:rPr lang="en-US" dirty="0" smtClean="0">
                <a:solidFill>
                  <a:srgbClr val="FFC000"/>
                </a:solidFill>
              </a:rPr>
              <a:t> –K in large amounts, </a:t>
            </a:r>
            <a:r>
              <a:rPr lang="en-US" dirty="0" err="1" smtClean="0">
                <a:solidFill>
                  <a:srgbClr val="FFC000"/>
                </a:solidFill>
              </a:rPr>
              <a:t>Salicylates</a:t>
            </a:r>
            <a:r>
              <a:rPr lang="en-US" dirty="0" smtClean="0">
                <a:solidFill>
                  <a:srgbClr val="FFC000"/>
                </a:solidFill>
              </a:rPr>
              <a:t> to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mother.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635798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Between 24  - 72 Hrs of life:-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FFC000"/>
                </a:solidFill>
              </a:rPr>
              <a:t>-It is called Physiological Jaundice ,which can be prolonged by following distress factors.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-Immaturity, Birth </a:t>
            </a:r>
            <a:r>
              <a:rPr lang="en-US" dirty="0" err="1" smtClean="0">
                <a:solidFill>
                  <a:srgbClr val="FFC000"/>
                </a:solidFill>
              </a:rPr>
              <a:t>Asphyxia,Acidosis</a:t>
            </a:r>
            <a:r>
              <a:rPr lang="en-US" dirty="0" smtClean="0">
                <a:solidFill>
                  <a:srgbClr val="FFC000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</a:t>
            </a:r>
            <a:r>
              <a:rPr lang="en-US" dirty="0" err="1" smtClean="0">
                <a:solidFill>
                  <a:srgbClr val="FFC000"/>
                </a:solidFill>
              </a:rPr>
              <a:t>hypothermia,hypoglycemia</a:t>
            </a:r>
            <a:r>
              <a:rPr lang="en-US" dirty="0" smtClean="0">
                <a:solidFill>
                  <a:srgbClr val="FFC000"/>
                </a:solidFill>
              </a:rPr>
              <a:t>, infections. etc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After 72  Hrs of life:-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-</a:t>
            </a:r>
            <a:r>
              <a:rPr lang="en-US" dirty="0" err="1" smtClean="0">
                <a:solidFill>
                  <a:srgbClr val="FFC000"/>
                </a:solidFill>
              </a:rPr>
              <a:t>Septicaemia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-Neonatal hepatitis.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-Extra hepatic </a:t>
            </a:r>
            <a:r>
              <a:rPr lang="en-US" dirty="0" err="1" smtClean="0">
                <a:solidFill>
                  <a:srgbClr val="FFC000"/>
                </a:solidFill>
              </a:rPr>
              <a:t>biliary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atresia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-Breast milk jaundice.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-</a:t>
            </a:r>
            <a:r>
              <a:rPr lang="en-US" dirty="0" err="1" smtClean="0">
                <a:solidFill>
                  <a:srgbClr val="FFC000"/>
                </a:solidFill>
              </a:rPr>
              <a:t>Galactoaemia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ASSESSMENT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 </a:t>
            </a:r>
            <a:r>
              <a:rPr lang="en-US" dirty="0" err="1" smtClean="0">
                <a:solidFill>
                  <a:srgbClr val="FF0000"/>
                </a:solidFill>
              </a:rPr>
              <a:t>Krammers</a:t>
            </a:r>
            <a:r>
              <a:rPr lang="en-US" dirty="0" smtClean="0">
                <a:solidFill>
                  <a:srgbClr val="FF0000"/>
                </a:solidFill>
              </a:rPr>
              <a:t> Rule:-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-</a:t>
            </a:r>
            <a:r>
              <a:rPr lang="en-US" dirty="0" err="1" smtClean="0">
                <a:solidFill>
                  <a:srgbClr val="FFC000"/>
                </a:solidFill>
              </a:rPr>
              <a:t>Cephalo</a:t>
            </a:r>
            <a:r>
              <a:rPr lang="en-US" dirty="0" smtClean="0">
                <a:solidFill>
                  <a:srgbClr val="FFC000"/>
                </a:solidFill>
              </a:rPr>
              <a:t>-pedal progression of yellow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discoloration of skin.</a:t>
            </a:r>
            <a:endParaRPr lang="en-IN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0166" y="3286125"/>
          <a:ext cx="6096000" cy="333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169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Area Of Body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Sr.Bilirubin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level 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      ( mg/dl )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824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Face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4</a:t>
                      </a:r>
                      <a:r>
                        <a:rPr lang="en-US" sz="2000" baseline="0" dirty="0" smtClean="0"/>
                        <a:t>  -  8</a:t>
                      </a:r>
                      <a:endParaRPr lang="en-IN" sz="2000" dirty="0"/>
                    </a:p>
                  </a:txBody>
                  <a:tcPr/>
                </a:tc>
              </a:tr>
              <a:tr h="47824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Upper trunk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5  -  10 </a:t>
                      </a:r>
                      <a:endParaRPr lang="en-IN" sz="2000" dirty="0"/>
                    </a:p>
                  </a:txBody>
                  <a:tcPr/>
                </a:tc>
              </a:tr>
              <a:tr h="47824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Lower trunk &amp; Thigh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10  -  12 </a:t>
                      </a:r>
                      <a:endParaRPr lang="en-IN" sz="2000" dirty="0"/>
                    </a:p>
                  </a:txBody>
                  <a:tcPr/>
                </a:tc>
              </a:tr>
              <a:tr h="47824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Arms &amp; L OWER Legs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12  -  15 </a:t>
                      </a:r>
                      <a:endParaRPr lang="en-IN" sz="2000" dirty="0"/>
                    </a:p>
                  </a:txBody>
                  <a:tcPr/>
                </a:tc>
              </a:tr>
              <a:tr h="47824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Palms &amp; Soles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&gt; 15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DEPARMENTAL STAFF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VD.  V.U.GAWAI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dirty="0" smtClean="0">
                <a:solidFill>
                  <a:srgbClr val="7030A0"/>
                </a:solidFill>
              </a:rPr>
              <a:t>PROFESSOR &amp;HOD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FF00"/>
                </a:solidFill>
              </a:rPr>
              <a:t>VD.   P.L.PATIL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dirty="0" smtClean="0">
                <a:solidFill>
                  <a:srgbClr val="7030A0"/>
                </a:solidFill>
              </a:rPr>
              <a:t>ASSO.PROFESSOR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FF00"/>
                </a:solidFill>
              </a:rPr>
              <a:t>VD.   A.T.PAWAR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                          ASSO.PROFESSOR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FF00"/>
                </a:solidFill>
              </a:rPr>
              <a:t>VD.   D.B.CHAVAN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                         ASSIST.PROFESSOR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FF00"/>
                </a:solidFill>
              </a:rPr>
              <a:t>VD.   D.W.RAUT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                         ASSIST.PROFESSOR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 FOR LAB 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-H/O Jaundice, </a:t>
            </a:r>
            <a:r>
              <a:rPr lang="en-US" dirty="0" err="1" smtClean="0">
                <a:solidFill>
                  <a:srgbClr val="FFC000"/>
                </a:solidFill>
              </a:rPr>
              <a:t>Ebt</a:t>
            </a:r>
            <a:r>
              <a:rPr lang="en-US" dirty="0" smtClean="0">
                <a:solidFill>
                  <a:srgbClr val="FFC000"/>
                </a:solidFill>
              </a:rPr>
              <a:t> ,</a:t>
            </a:r>
            <a:r>
              <a:rPr lang="en-US" dirty="0" err="1" smtClean="0">
                <a:solidFill>
                  <a:srgbClr val="FFC000"/>
                </a:solidFill>
              </a:rPr>
              <a:t>Kernicterus</a:t>
            </a:r>
            <a:r>
              <a:rPr lang="en-US" dirty="0" smtClean="0">
                <a:solidFill>
                  <a:srgbClr val="FFC000"/>
                </a:solidFill>
              </a:rPr>
              <a:t> In </a:t>
            </a:r>
            <a:r>
              <a:rPr lang="en-US" dirty="0" err="1" smtClean="0">
                <a:solidFill>
                  <a:srgbClr val="FFC000"/>
                </a:solidFill>
              </a:rPr>
              <a:t>Previuos</a:t>
            </a:r>
            <a:r>
              <a:rPr lang="en-US" dirty="0" smtClean="0">
                <a:solidFill>
                  <a:srgbClr val="FFC000"/>
                </a:solidFill>
              </a:rPr>
              <a:t> Siblings.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-Mother With  O –Blood Group Or </a:t>
            </a:r>
            <a:r>
              <a:rPr lang="en-US" dirty="0" err="1" smtClean="0">
                <a:solidFill>
                  <a:srgbClr val="FFC000"/>
                </a:solidFill>
              </a:rPr>
              <a:t>Rh</a:t>
            </a:r>
            <a:r>
              <a:rPr lang="en-US" dirty="0" smtClean="0">
                <a:solidFill>
                  <a:srgbClr val="FFC000"/>
                </a:solidFill>
              </a:rPr>
              <a:t> Negative.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-Jaundice Within First 24 Hrs Of Life.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-</a:t>
            </a:r>
            <a:r>
              <a:rPr lang="en-US" dirty="0" err="1" smtClean="0">
                <a:solidFill>
                  <a:srgbClr val="FFC000"/>
                </a:solidFill>
              </a:rPr>
              <a:t>Perstisting</a:t>
            </a:r>
            <a:r>
              <a:rPr lang="en-US" dirty="0" smtClean="0">
                <a:solidFill>
                  <a:srgbClr val="FFC000"/>
                </a:solidFill>
              </a:rPr>
              <a:t>  &gt; 2 Weeks.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IN" dirty="0" smtClean="0">
                <a:solidFill>
                  <a:srgbClr val="FFC000"/>
                </a:solidFill>
              </a:rPr>
              <a:t>  -Yellow </a:t>
            </a:r>
            <a:r>
              <a:rPr lang="en-IN" dirty="0" err="1" smtClean="0">
                <a:solidFill>
                  <a:srgbClr val="FFC000"/>
                </a:solidFill>
              </a:rPr>
              <a:t>Colored</a:t>
            </a:r>
            <a:r>
              <a:rPr lang="en-IN" dirty="0" smtClean="0">
                <a:solidFill>
                  <a:srgbClr val="FFC000"/>
                </a:solidFill>
              </a:rPr>
              <a:t> Urine &amp; Clay </a:t>
            </a:r>
            <a:r>
              <a:rPr lang="en-IN" dirty="0" err="1" smtClean="0">
                <a:solidFill>
                  <a:srgbClr val="FFC000"/>
                </a:solidFill>
              </a:rPr>
              <a:t>Colored</a:t>
            </a:r>
            <a:r>
              <a:rPr lang="en-IN" dirty="0" smtClean="0">
                <a:solidFill>
                  <a:srgbClr val="FFC000"/>
                </a:solidFill>
              </a:rPr>
              <a:t> Stool.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INVESTIGATIONS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C000"/>
                </a:solidFill>
              </a:rPr>
              <a:t>Tolal</a:t>
            </a:r>
            <a:r>
              <a:rPr lang="en-US" dirty="0" smtClean="0">
                <a:solidFill>
                  <a:srgbClr val="FFC000"/>
                </a:solidFill>
              </a:rPr>
              <a:t> Sr.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>
                <a:solidFill>
                  <a:srgbClr val="FFC000"/>
                </a:solidFill>
              </a:rPr>
              <a:t> Level.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 Blood Group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Rh</a:t>
            </a:r>
            <a:r>
              <a:rPr lang="en-US" dirty="0" smtClean="0">
                <a:solidFill>
                  <a:srgbClr val="FFC000"/>
                </a:solidFill>
              </a:rPr>
              <a:t> - Factor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 Coombs Test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 G6pd Enzyme Deficiency Screening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 P.S For </a:t>
            </a:r>
            <a:r>
              <a:rPr lang="en-US" dirty="0" err="1" smtClean="0">
                <a:solidFill>
                  <a:srgbClr val="FFC000"/>
                </a:solidFill>
              </a:rPr>
              <a:t>Rbc</a:t>
            </a:r>
            <a:r>
              <a:rPr lang="en-US" dirty="0" smtClean="0">
                <a:solidFill>
                  <a:srgbClr val="FFC000"/>
                </a:solidFill>
              </a:rPr>
              <a:t> Morphology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 Direct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>
                <a:solidFill>
                  <a:srgbClr val="FFC000"/>
                </a:solidFill>
              </a:rPr>
              <a:t> Level.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Cbc</a:t>
            </a:r>
            <a:r>
              <a:rPr lang="en-US" dirty="0" smtClean="0">
                <a:solidFill>
                  <a:srgbClr val="FFC000"/>
                </a:solidFill>
              </a:rPr>
              <a:t>.  Etc…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KERNICTERUS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Definition – </a:t>
            </a:r>
            <a:r>
              <a:rPr lang="en-US" dirty="0" err="1" smtClean="0">
                <a:solidFill>
                  <a:srgbClr val="FFC000"/>
                </a:solidFill>
              </a:rPr>
              <a:t>Unconjugated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Hyperbilirubinemia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</a:t>
            </a:r>
            <a:r>
              <a:rPr lang="en-US" dirty="0" smtClean="0">
                <a:solidFill>
                  <a:srgbClr val="FFC000"/>
                </a:solidFill>
              </a:rPr>
              <a:t>Causing  Damage To Brain Tissue.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Clinical Features:-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Lethargy ,Hypotonic,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Refusal To Feed ,Shrill Cry.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Setting Sun Sign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Fewer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Convulsion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C000"/>
                </a:solidFill>
              </a:rPr>
              <a:t>Drowsynes</a:t>
            </a:r>
            <a:r>
              <a:rPr lang="en-US" dirty="0" smtClean="0">
                <a:solidFill>
                  <a:srgbClr val="FFC000"/>
                </a:solidFill>
              </a:rPr>
              <a:t> Or Coma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Moro’s Response –</a:t>
            </a:r>
            <a:r>
              <a:rPr lang="en-US" dirty="0" err="1" smtClean="0">
                <a:solidFill>
                  <a:srgbClr val="FFC000"/>
                </a:solidFill>
              </a:rPr>
              <a:t>Slugish</a:t>
            </a:r>
            <a:r>
              <a:rPr lang="en-US" dirty="0" smtClean="0">
                <a:solidFill>
                  <a:srgbClr val="FFC000"/>
                </a:solidFill>
              </a:rPr>
              <a:t>  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4143404" cy="3214710"/>
          </a:xfrm>
        </p:spPr>
      </p:pic>
      <p:pic>
        <p:nvPicPr>
          <p:cNvPr id="5" name="Picture 4" descr="downs6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71876"/>
            <a:ext cx="5715040" cy="307183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SR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>
                <a:solidFill>
                  <a:srgbClr val="FFC000"/>
                </a:solidFill>
              </a:rPr>
              <a:t> Level 20 Mg/ dl Or More May </a:t>
            </a:r>
            <a:r>
              <a:rPr lang="en-US" dirty="0" err="1" smtClean="0">
                <a:solidFill>
                  <a:srgbClr val="FFC000"/>
                </a:solidFill>
              </a:rPr>
              <a:t>Caus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Kernicterus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-In Preterm It Can Be </a:t>
            </a:r>
            <a:r>
              <a:rPr lang="en-US" dirty="0" err="1" smtClean="0">
                <a:solidFill>
                  <a:srgbClr val="FFC000"/>
                </a:solidFill>
              </a:rPr>
              <a:t>Devoloped</a:t>
            </a:r>
            <a:r>
              <a:rPr lang="en-US" dirty="0" smtClean="0">
                <a:solidFill>
                  <a:srgbClr val="FFC000"/>
                </a:solidFill>
              </a:rPr>
              <a:t> At Low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Level.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Criterios</a:t>
            </a:r>
            <a:r>
              <a:rPr lang="en-US" dirty="0" smtClean="0">
                <a:solidFill>
                  <a:srgbClr val="FF0000"/>
                </a:solidFill>
              </a:rPr>
              <a:t> For </a:t>
            </a:r>
            <a:r>
              <a:rPr lang="en-US" dirty="0" err="1" smtClean="0">
                <a:solidFill>
                  <a:srgbClr val="FF0000"/>
                </a:solidFill>
              </a:rPr>
              <a:t>Kernicterus</a:t>
            </a:r>
            <a:r>
              <a:rPr lang="en-US" dirty="0" smtClean="0">
                <a:solidFill>
                  <a:srgbClr val="FF0000"/>
                </a:solidFill>
              </a:rPr>
              <a:t> :-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-High </a:t>
            </a:r>
            <a:r>
              <a:rPr lang="en-US" dirty="0" err="1" smtClean="0">
                <a:solidFill>
                  <a:srgbClr val="FFC000"/>
                </a:solidFill>
              </a:rPr>
              <a:t>Unconjugated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>
                <a:solidFill>
                  <a:srgbClr val="FFC000"/>
                </a:solidFill>
              </a:rPr>
              <a:t> Level In </a:t>
            </a:r>
            <a:r>
              <a:rPr lang="en-US" dirty="0" err="1" smtClean="0">
                <a:solidFill>
                  <a:srgbClr val="FFC000"/>
                </a:solidFill>
              </a:rPr>
              <a:t>Bloob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-</a:t>
            </a:r>
            <a:r>
              <a:rPr lang="en-US" dirty="0" err="1" smtClean="0">
                <a:solidFill>
                  <a:srgbClr val="FFC000"/>
                </a:solidFill>
              </a:rPr>
              <a:t>Gestetional</a:t>
            </a:r>
            <a:r>
              <a:rPr lang="en-US" dirty="0" smtClean="0">
                <a:solidFill>
                  <a:srgbClr val="FFC000"/>
                </a:solidFill>
              </a:rPr>
              <a:t> Maturity.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-Integrity Of Blood Brain </a:t>
            </a:r>
            <a:r>
              <a:rPr lang="en-US" dirty="0" err="1" smtClean="0">
                <a:solidFill>
                  <a:srgbClr val="FFC000"/>
                </a:solidFill>
              </a:rPr>
              <a:t>Barier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PRINCIPLES OF MANAGEMENT:-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C000"/>
                </a:solidFill>
              </a:rPr>
              <a:t>1) Identification Of Risk Factors For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Development Of </a:t>
            </a:r>
            <a:r>
              <a:rPr lang="en-US" dirty="0" err="1" smtClean="0">
                <a:solidFill>
                  <a:srgbClr val="FFC000"/>
                </a:solidFill>
              </a:rPr>
              <a:t>Hyperbilirubinemia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2) </a:t>
            </a:r>
            <a:r>
              <a:rPr lang="en-US" dirty="0" err="1" smtClean="0">
                <a:solidFill>
                  <a:srgbClr val="FFC000"/>
                </a:solidFill>
              </a:rPr>
              <a:t>Adequet</a:t>
            </a:r>
            <a:r>
              <a:rPr lang="en-US" dirty="0" smtClean="0">
                <a:solidFill>
                  <a:srgbClr val="FFC000"/>
                </a:solidFill>
              </a:rPr>
              <a:t> Feeding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3) Aspiration Of </a:t>
            </a:r>
            <a:r>
              <a:rPr lang="en-US" dirty="0" err="1" smtClean="0">
                <a:solidFill>
                  <a:srgbClr val="FFC000"/>
                </a:solidFill>
              </a:rPr>
              <a:t>Cephalohaematoma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4) Drug Therapy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5) Non Drug Therapy.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PHENOBARBITONE :-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ACTION:- 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>
                <a:solidFill>
                  <a:srgbClr val="FFC000"/>
                </a:solidFill>
              </a:rPr>
              <a:t>Induse</a:t>
            </a:r>
            <a:r>
              <a:rPr lang="en-US" dirty="0" smtClean="0">
                <a:solidFill>
                  <a:srgbClr val="FFC000"/>
                </a:solidFill>
              </a:rPr>
              <a:t> Maturation Of Enzymes Like      And </a:t>
            </a:r>
            <a:r>
              <a:rPr lang="en-US" dirty="0" err="1" smtClean="0">
                <a:solidFill>
                  <a:srgbClr val="FFC000"/>
                </a:solidFill>
              </a:rPr>
              <a:t>Glucoronyl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Transferase,thus</a:t>
            </a:r>
            <a:r>
              <a:rPr lang="en-US" dirty="0" smtClean="0">
                <a:solidFill>
                  <a:srgbClr val="FFC000"/>
                </a:solidFill>
              </a:rPr>
              <a:t> Improving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</a:t>
            </a:r>
            <a:r>
              <a:rPr lang="en-US" dirty="0" err="1" smtClean="0">
                <a:solidFill>
                  <a:srgbClr val="FFC000"/>
                </a:solidFill>
              </a:rPr>
              <a:t>Uptake,Conjugation</a:t>
            </a:r>
            <a:r>
              <a:rPr lang="en-US" dirty="0" smtClean="0">
                <a:solidFill>
                  <a:srgbClr val="FFC000"/>
                </a:solidFill>
              </a:rPr>
              <a:t> &amp; Excretion Of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/>
              <a:t>.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DOSE:-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MOTHER </a:t>
            </a:r>
            <a:r>
              <a:rPr lang="en-US" dirty="0" smtClean="0">
                <a:solidFill>
                  <a:srgbClr val="FFC000"/>
                </a:solidFill>
              </a:rPr>
              <a:t>– 60 -100 Mg  1-2 Weeks Prior To EDD.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NEONATE </a:t>
            </a:r>
            <a:r>
              <a:rPr lang="en-US" dirty="0" smtClean="0">
                <a:solidFill>
                  <a:srgbClr val="FFC000"/>
                </a:solidFill>
              </a:rPr>
              <a:t>: -  Within 24 Hrs Of Birth 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       10 Mg /Kg  </a:t>
            </a:r>
            <a:r>
              <a:rPr lang="en-US" dirty="0" err="1" smtClean="0">
                <a:solidFill>
                  <a:srgbClr val="FFC000"/>
                </a:solidFill>
              </a:rPr>
              <a:t>Im</a:t>
            </a:r>
            <a:r>
              <a:rPr lang="en-US" dirty="0" smtClean="0">
                <a:solidFill>
                  <a:srgbClr val="FFC000"/>
                </a:solidFill>
              </a:rPr>
              <a:t> Single Dose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       5  Mg/Kg </a:t>
            </a:r>
            <a:r>
              <a:rPr lang="en-US" dirty="0" err="1" smtClean="0">
                <a:solidFill>
                  <a:srgbClr val="FFC000"/>
                </a:solidFill>
              </a:rPr>
              <a:t>Im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Bd</a:t>
            </a:r>
            <a:r>
              <a:rPr lang="en-US" dirty="0" smtClean="0">
                <a:solidFill>
                  <a:srgbClr val="FFC000"/>
                </a:solidFill>
              </a:rPr>
              <a:t> 3 Days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PHOTOTHERAPY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/>
          <a:lstStyle/>
          <a:p>
            <a:r>
              <a:rPr lang="en-US" dirty="0" smtClean="0"/>
              <a:t>Safe and effective method.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INDICATION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AAP  </a:t>
            </a:r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dirty="0" err="1" smtClean="0">
                <a:solidFill>
                  <a:srgbClr val="FFC000"/>
                </a:solidFill>
              </a:rPr>
              <a:t>Sr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Bilirubin</a:t>
            </a:r>
            <a:r>
              <a:rPr lang="en-US" dirty="0" smtClean="0">
                <a:solidFill>
                  <a:srgbClr val="FFC000"/>
                </a:solidFill>
              </a:rPr>
              <a:t>  &gt;15 Mg/Dl.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Baby Without </a:t>
            </a:r>
            <a:r>
              <a:rPr lang="en-US" dirty="0" err="1" smtClean="0">
                <a:solidFill>
                  <a:srgbClr val="FFC000"/>
                </a:solidFill>
              </a:rPr>
              <a:t>Hemolysis,sepsis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MECHANISM  </a:t>
            </a:r>
            <a:r>
              <a:rPr lang="en-US" dirty="0" smtClean="0">
                <a:solidFill>
                  <a:srgbClr val="FF0000"/>
                </a:solidFill>
              </a:rPr>
              <a:t>OF ACTION:-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1) Photo –</a:t>
            </a:r>
            <a:r>
              <a:rPr lang="en-US" dirty="0" err="1" smtClean="0">
                <a:solidFill>
                  <a:srgbClr val="FFC000"/>
                </a:solidFill>
              </a:rPr>
              <a:t>oxydation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2) Photo –</a:t>
            </a:r>
            <a:r>
              <a:rPr lang="en-US" dirty="0" err="1" smtClean="0">
                <a:solidFill>
                  <a:srgbClr val="FFC000"/>
                </a:solidFill>
              </a:rPr>
              <a:t>isomerization</a:t>
            </a:r>
            <a:r>
              <a:rPr lang="en-US" dirty="0" smtClean="0">
                <a:solidFill>
                  <a:srgbClr val="FFC000"/>
                </a:solidFill>
              </a:rPr>
              <a:t> – </a:t>
            </a:r>
            <a:r>
              <a:rPr lang="en-US" dirty="0" err="1" smtClean="0">
                <a:solidFill>
                  <a:srgbClr val="FFC000"/>
                </a:solidFill>
              </a:rPr>
              <a:t>lumirubin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PROCEDURE :-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Distance – 45 Cm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</a:t>
            </a:r>
            <a:r>
              <a:rPr lang="en-US" dirty="0" err="1" smtClean="0">
                <a:solidFill>
                  <a:srgbClr val="FFC000"/>
                </a:solidFill>
              </a:rPr>
              <a:t>Bady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Nacked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Eyes &amp; Genitals Covered.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DURATION:-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TSB  Below 15 Mg /Dl.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SIDE  EFFECTS:-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1) Dehydration.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2) Hyperthermia.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3) Loose Motion (Green Colored)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4) Bronze  Baby Syndrome.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5) Irritability.   Etc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3643338" cy="3143272"/>
          </a:xfrm>
        </p:spPr>
      </p:pic>
      <p:pic>
        <p:nvPicPr>
          <p:cNvPr id="5" name="Picture 4" descr="j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643314"/>
            <a:ext cx="5000660" cy="285750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                   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                     2013-2016</a:t>
            </a: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         VD.   S.U.CHAVAN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         VD.   S.R.BHAGWAT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         VD.   R.C.HARINKHEDE</a:t>
            </a:r>
            <a:endParaRPr lang="en-IN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EXCHANGE BLOOD TRASFUSION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 smtClean="0"/>
              <a:t> </a:t>
            </a:r>
            <a:r>
              <a:rPr lang="en-US" sz="4500" dirty="0" smtClean="0">
                <a:solidFill>
                  <a:srgbClr val="FFC000"/>
                </a:solidFill>
              </a:rPr>
              <a:t>Most Effective And Reliable Method To Reduce </a:t>
            </a:r>
            <a:r>
              <a:rPr lang="en-US" sz="4500" dirty="0" err="1" smtClean="0">
                <a:solidFill>
                  <a:srgbClr val="FFC000"/>
                </a:solidFill>
              </a:rPr>
              <a:t>Bilirubin</a:t>
            </a:r>
            <a:r>
              <a:rPr lang="en-US" sz="4500" dirty="0" smtClean="0">
                <a:solidFill>
                  <a:srgbClr val="FFC000"/>
                </a:solidFill>
              </a:rPr>
              <a:t> Level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Early indication for exchange blood </a:t>
            </a:r>
          </a:p>
          <a:p>
            <a:pPr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transfusion.:-</a:t>
            </a:r>
          </a:p>
          <a:p>
            <a:pPr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 </a:t>
            </a:r>
            <a:r>
              <a:rPr lang="en-US" sz="5100" dirty="0" smtClean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</a:t>
            </a:r>
            <a:r>
              <a:rPr lang="en-US" sz="4400" dirty="0" smtClean="0">
                <a:solidFill>
                  <a:srgbClr val="FFFF00"/>
                </a:solidFill>
              </a:rPr>
              <a:t>-Cord HB   &lt;10 GM/DL.</a:t>
            </a:r>
          </a:p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        -Cord </a:t>
            </a:r>
            <a:r>
              <a:rPr lang="en-US" sz="4400" dirty="0" err="1" smtClean="0">
                <a:solidFill>
                  <a:srgbClr val="FFFF00"/>
                </a:solidFill>
              </a:rPr>
              <a:t>Bilirubin</a:t>
            </a:r>
            <a:r>
              <a:rPr lang="en-US" sz="4400" dirty="0" smtClean="0">
                <a:solidFill>
                  <a:srgbClr val="FFFF00"/>
                </a:solidFill>
              </a:rPr>
              <a:t>   5 Mg /Dl.</a:t>
            </a:r>
          </a:p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        - </a:t>
            </a:r>
            <a:r>
              <a:rPr lang="en-US" sz="4400" dirty="0" err="1" smtClean="0">
                <a:solidFill>
                  <a:srgbClr val="FFFF00"/>
                </a:solidFill>
              </a:rPr>
              <a:t>Unconjugated</a:t>
            </a:r>
            <a:r>
              <a:rPr lang="en-US" sz="4400" dirty="0" smtClean="0">
                <a:solidFill>
                  <a:srgbClr val="FFFF00"/>
                </a:solidFill>
              </a:rPr>
              <a:t> Sr. </a:t>
            </a:r>
            <a:r>
              <a:rPr lang="en-US" sz="4400" dirty="0" err="1" smtClean="0">
                <a:solidFill>
                  <a:srgbClr val="FFFF00"/>
                </a:solidFill>
              </a:rPr>
              <a:t>Bilirubin</a:t>
            </a:r>
            <a:r>
              <a:rPr lang="en-US" sz="4400" dirty="0" smtClean="0">
                <a:solidFill>
                  <a:srgbClr val="FFFF00"/>
                </a:solidFill>
              </a:rPr>
              <a:t>  &gt; 10 </a:t>
            </a:r>
          </a:p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          Mg/Dl In First 24 Hrs.</a:t>
            </a: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5100" dirty="0" err="1" smtClean="0">
                <a:solidFill>
                  <a:srgbClr val="FF0000"/>
                </a:solidFill>
              </a:rPr>
              <a:t>Pcv</a:t>
            </a:r>
            <a:r>
              <a:rPr lang="en-US" sz="5100" dirty="0" smtClean="0">
                <a:solidFill>
                  <a:srgbClr val="FF0000"/>
                </a:solidFill>
              </a:rPr>
              <a:t> Or </a:t>
            </a:r>
            <a:r>
              <a:rPr lang="en-US" sz="5100" dirty="0" err="1" smtClean="0">
                <a:solidFill>
                  <a:srgbClr val="FF0000"/>
                </a:solidFill>
              </a:rPr>
              <a:t>Ffp</a:t>
            </a:r>
            <a:r>
              <a:rPr lang="en-US" sz="5100" dirty="0" smtClean="0">
                <a:solidFill>
                  <a:srgbClr val="FF0000"/>
                </a:solidFill>
              </a:rPr>
              <a:t> Is Used For EBT.</a:t>
            </a: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FOR EBT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00298" y="2000240"/>
          <a:ext cx="61436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3071834"/>
              </a:tblGrid>
              <a:tr h="294322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INFANTS               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 INFANTS.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00298" y="2285992"/>
          <a:ext cx="3359468" cy="357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"/>
                <a:gridCol w="3145154"/>
              </a:tblGrid>
              <a:tr h="59531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– 12</a:t>
                      </a:r>
                      <a:endParaRPr lang="en-IN" dirty="0"/>
                    </a:p>
                  </a:txBody>
                  <a:tcPr/>
                </a:tc>
              </a:tr>
              <a:tr h="59531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12 -  14</a:t>
                      </a:r>
                      <a:endParaRPr lang="en-IN" dirty="0"/>
                    </a:p>
                  </a:txBody>
                  <a:tcPr/>
                </a:tc>
              </a:tr>
              <a:tr h="59531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– 16 </a:t>
                      </a:r>
                      <a:endParaRPr lang="en-IN" dirty="0"/>
                    </a:p>
                  </a:txBody>
                  <a:tcPr/>
                </a:tc>
              </a:tr>
              <a:tr h="59531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– 18 </a:t>
                      </a:r>
                      <a:endParaRPr lang="en-IN" dirty="0"/>
                    </a:p>
                  </a:txBody>
                  <a:tcPr/>
                </a:tc>
              </a:tr>
              <a:tr h="59531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– 20 </a:t>
                      </a:r>
                      <a:endParaRPr lang="en-IN" dirty="0"/>
                    </a:p>
                  </a:txBody>
                  <a:tcPr/>
                </a:tc>
              </a:tr>
              <a:tr h="59531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– 22 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4414" y="1357300"/>
          <a:ext cx="7429551" cy="489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428892"/>
                <a:gridCol w="2643205"/>
              </a:tblGrid>
              <a:tr h="318625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BIRTH WEIGHT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(GM)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TOTAL SR.BILIRUBIN </a:t>
                      </a:r>
                      <a:r>
                        <a:rPr lang="en-US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186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NORMAL INFANTS 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HIGH RISK INFANTS</a:t>
                      </a:r>
                      <a:endParaRPr lang="en-I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0756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UP TO 1000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10 – 12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8 – 10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72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1001 – 1250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12 -14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10 – 12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72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1251 – 1500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14 – 16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12 – 14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72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1501 – 2000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16 – 18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14 – 16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72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2001  -2500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18 – 20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16 – 18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72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&gt; 2500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20 – 22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18 – 20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EXCHANGE BLOOD TRANSFUSION</a:t>
            </a:r>
            <a:endParaRPr lang="en-IN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857364"/>
            <a:ext cx="6143668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MANAGEMENT OF HYPERBILIRUBINEMIA  IN HEATHY BABY</a:t>
            </a:r>
            <a:endParaRPr lang="en-IN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00949" cy="513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983"/>
                <a:gridCol w="2466983"/>
                <a:gridCol w="2466983"/>
              </a:tblGrid>
              <a:tr h="447201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AGE   ( HRS.)</a:t>
                      </a:r>
                      <a:endParaRPr lang="en-I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TOTAL SR.BILIRUBIN .( MG/DL)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IN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4720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CONSIDER PHOTOTHERAPY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       EBT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 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r>
                        <a:rPr lang="en-US" dirty="0" smtClean="0"/>
                        <a:t>25 – 48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None/>
                      </a:pPr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20 </a:t>
                      </a:r>
                      <a:endParaRPr lang="en-IN" dirty="0"/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r>
                        <a:rPr lang="en-US" dirty="0" smtClean="0"/>
                        <a:t>49 – 72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15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25 </a:t>
                      </a:r>
                      <a:endParaRPr lang="en-IN" dirty="0"/>
                    </a:p>
                  </a:txBody>
                  <a:tcPr/>
                </a:tc>
              </a:tr>
              <a:tr h="894401">
                <a:tc>
                  <a:txBody>
                    <a:bodyPr/>
                    <a:lstStyle/>
                    <a:p>
                      <a:r>
                        <a:rPr lang="en-US" dirty="0" smtClean="0"/>
                        <a:t>&gt; 72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17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25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IN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3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9144000" cy="4572008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haroni" pitchFamily="2" charset="-79"/>
                <a:cs typeface="Aharoni" pitchFamily="2" charset="-79"/>
              </a:rPr>
              <a:t>NEONATAL JAUNDICE</a:t>
            </a:r>
            <a:endParaRPr lang="en-IN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DR S.U.CHAVAN.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(PG  SCHOLAR)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97000"/>
            <a:ext cx="4857784" cy="51752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Slide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Slide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1166</Words>
  <Application>Microsoft Office PowerPoint</Application>
  <PresentationFormat>On-screen Show (4:3)</PresentationFormat>
  <Paragraphs>295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DEPARMENTAL SEMINAR</vt:lpstr>
      <vt:lpstr>DEPARMENTAL STAFF</vt:lpstr>
      <vt:lpstr>PG STUDENTS</vt:lpstr>
      <vt:lpstr>NEONATAL JAUNDICE</vt:lpstr>
      <vt:lpstr>Slide 5</vt:lpstr>
      <vt:lpstr>Slide 6</vt:lpstr>
      <vt:lpstr>Slide 7</vt:lpstr>
      <vt:lpstr>Slide 8</vt:lpstr>
      <vt:lpstr>Slide 9</vt:lpstr>
      <vt:lpstr>NEONATAL  JAUNDICE</vt:lpstr>
      <vt:lpstr>BILIRUBIN METABOLISM</vt:lpstr>
      <vt:lpstr>CLASSIFICATION OF JAUNDICE</vt:lpstr>
      <vt:lpstr>A) PHYSIOLOGICAL JAUNDICE</vt:lpstr>
      <vt:lpstr>Slide 14</vt:lpstr>
      <vt:lpstr>Slide 15</vt:lpstr>
      <vt:lpstr>PATHOLOGICAL JAUNDICE</vt:lpstr>
      <vt:lpstr>ETIOLOGY</vt:lpstr>
      <vt:lpstr>Slide 18</vt:lpstr>
      <vt:lpstr>CLINICAL ASSESSMENT </vt:lpstr>
      <vt:lpstr>INDICATION FOR LAB INVESTIGATIONS</vt:lpstr>
      <vt:lpstr>INVESTIGATIONS</vt:lpstr>
      <vt:lpstr>KERNICTERUS</vt:lpstr>
      <vt:lpstr>Slide 23</vt:lpstr>
      <vt:lpstr>PATHOGENESIS</vt:lpstr>
      <vt:lpstr>MANAGEMENT</vt:lpstr>
      <vt:lpstr>DRUG THERAPY</vt:lpstr>
      <vt:lpstr>PHOTOTHERAPY</vt:lpstr>
      <vt:lpstr>Slide 28</vt:lpstr>
      <vt:lpstr>Slide 29</vt:lpstr>
      <vt:lpstr>EXCHANGE BLOOD TRASFUSION</vt:lpstr>
      <vt:lpstr>INDICATION FOR EBT</vt:lpstr>
      <vt:lpstr>Slide 32</vt:lpstr>
      <vt:lpstr>MANAGEMENT OF HYPERBILIRUBINEMIA  IN HEATHY BABY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DEPARMENTAL SEMINAR</dc:title>
  <dc:creator>admin1</dc:creator>
  <cp:lastModifiedBy>admin1</cp:lastModifiedBy>
  <cp:revision>34</cp:revision>
  <dcterms:created xsi:type="dcterms:W3CDTF">2014-08-26T10:45:33Z</dcterms:created>
  <dcterms:modified xsi:type="dcterms:W3CDTF">2014-08-27T14:49:51Z</dcterms:modified>
</cp:coreProperties>
</file>