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0" r:id="rId9"/>
    <p:sldId id="263" r:id="rId10"/>
    <p:sldId id="264" r:id="rId11"/>
    <p:sldId id="265" r:id="rId12"/>
    <p:sldId id="266" r:id="rId13"/>
    <p:sldId id="267" r:id="rId14"/>
    <p:sldId id="268" r:id="rId15"/>
    <p:sldId id="269"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12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350"/>
            <a:ext cx="7772400" cy="514350"/>
          </a:xfrm>
        </p:spPr>
        <p:txBody>
          <a:bodyPr>
            <a:normAutofit fontScale="90000"/>
          </a:bodyPr>
          <a:lstStyle/>
          <a:p>
            <a:r>
              <a:rPr lang="en-US" dirty="0" smtClean="0">
                <a:latin typeface="Arial" panose="020B0604020202020204" pitchFamily="34" charset="0"/>
                <a:cs typeface="Arial" panose="020B0604020202020204" pitchFamily="34" charset="0"/>
              </a:rPr>
              <a:t>Sterilization</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28600" y="742950"/>
            <a:ext cx="8763000" cy="3886200"/>
          </a:xfrm>
        </p:spPr>
        <p:txBody>
          <a:bodyPr>
            <a:noAutofit/>
          </a:bodyPr>
          <a:lstStyle/>
          <a:p>
            <a:pPr algn="just"/>
            <a:r>
              <a:rPr lang="en-IN" sz="1800" dirty="0">
                <a:solidFill>
                  <a:schemeClr val="tx1"/>
                </a:solidFill>
                <a:latin typeface="Arial" panose="020B0604020202020204" pitchFamily="34" charset="0"/>
                <a:cs typeface="Arial" panose="020B0604020202020204" pitchFamily="34" charset="0"/>
              </a:rPr>
              <a:t>It is the process by which an article, surface or medium is made free of all microorganisms either in vegetative or spore form</a:t>
            </a:r>
            <a:r>
              <a:rPr lang="en-IN" sz="1800" dirty="0" smtClean="0">
                <a:solidFill>
                  <a:schemeClr val="tx1"/>
                </a:solidFill>
                <a:latin typeface="Arial" panose="020B0604020202020204" pitchFamily="34" charset="0"/>
                <a:cs typeface="Arial" panose="020B0604020202020204" pitchFamily="34" charset="0"/>
              </a:rPr>
              <a:t>.</a:t>
            </a:r>
          </a:p>
          <a:p>
            <a:pPr algn="just">
              <a:lnSpc>
                <a:spcPct val="160000"/>
              </a:lnSpc>
            </a:pPr>
            <a:r>
              <a:rPr lang="en-US" sz="1800" b="1" dirty="0" smtClean="0">
                <a:solidFill>
                  <a:schemeClr val="tx1"/>
                </a:solidFill>
                <a:latin typeface="Arial" panose="020B0604020202020204" pitchFamily="34" charset="0"/>
                <a:cs typeface="Arial" panose="020B0604020202020204" pitchFamily="34" charset="0"/>
              </a:rPr>
              <a:t>Disinfection: </a:t>
            </a:r>
            <a:r>
              <a:rPr lang="en-IN" sz="1800" dirty="0">
                <a:solidFill>
                  <a:schemeClr val="tx1"/>
                </a:solidFill>
                <a:latin typeface="Arial" panose="020B0604020202020204" pitchFamily="34" charset="0"/>
                <a:cs typeface="Arial" panose="020B0604020202020204" pitchFamily="34" charset="0"/>
              </a:rPr>
              <a:t>It refers to the destruction of all pathogens or organisms which can cause infection but not necessarily spores. All organisms may not be killed but the number is reduced to a level that no longer harmful to health</a:t>
            </a:r>
            <a:r>
              <a:rPr lang="en-IN" sz="1800" dirty="0" smtClean="0">
                <a:solidFill>
                  <a:schemeClr val="tx1"/>
                </a:solidFill>
                <a:latin typeface="Arial" panose="020B0604020202020204" pitchFamily="34" charset="0"/>
                <a:cs typeface="Arial" panose="020B0604020202020204" pitchFamily="34" charset="0"/>
              </a:rPr>
              <a:t>.</a:t>
            </a:r>
          </a:p>
          <a:p>
            <a:pPr algn="just">
              <a:lnSpc>
                <a:spcPct val="160000"/>
              </a:lnSpc>
            </a:pPr>
            <a:r>
              <a:rPr lang="en-US" sz="1800" b="1" dirty="0" smtClean="0">
                <a:solidFill>
                  <a:schemeClr val="tx1"/>
                </a:solidFill>
                <a:latin typeface="Arial" panose="020B0604020202020204" pitchFamily="34" charset="0"/>
                <a:cs typeface="Arial" panose="020B0604020202020204" pitchFamily="34" charset="0"/>
              </a:rPr>
              <a:t>Antiseptics: </a:t>
            </a:r>
            <a:r>
              <a:rPr lang="en-IN" sz="1800" dirty="0">
                <a:solidFill>
                  <a:schemeClr val="tx1"/>
                </a:solidFill>
                <a:latin typeface="Arial" panose="020B0604020202020204" pitchFamily="34" charset="0"/>
                <a:cs typeface="Arial" panose="020B0604020202020204" pitchFamily="34" charset="0"/>
              </a:rPr>
              <a:t>These are chemical disinfectants that are safe to apply on living tissues and used to prevent infection by arresting the growth of the </a:t>
            </a:r>
            <a:r>
              <a:rPr lang="en-IN" sz="1800" dirty="0" smtClean="0">
                <a:solidFill>
                  <a:schemeClr val="tx1"/>
                </a:solidFill>
                <a:latin typeface="Arial" panose="020B0604020202020204" pitchFamily="34" charset="0"/>
                <a:cs typeface="Arial" panose="020B0604020202020204" pitchFamily="34" charset="0"/>
              </a:rPr>
              <a:t>microorganism.</a:t>
            </a:r>
          </a:p>
          <a:p>
            <a:pPr algn="just">
              <a:lnSpc>
                <a:spcPct val="160000"/>
              </a:lnSpc>
            </a:pPr>
            <a:r>
              <a:rPr lang="en-US" sz="1800" b="1" dirty="0" smtClean="0">
                <a:solidFill>
                  <a:schemeClr val="tx1"/>
                </a:solidFill>
                <a:latin typeface="Arial" panose="020B0604020202020204" pitchFamily="34" charset="0"/>
                <a:cs typeface="Arial" panose="020B0604020202020204" pitchFamily="34" charset="0"/>
              </a:rPr>
              <a:t>Asepsis: </a:t>
            </a:r>
            <a:r>
              <a:rPr lang="en-IN" sz="1800" dirty="0">
                <a:solidFill>
                  <a:schemeClr val="tx1"/>
                </a:solidFill>
                <a:latin typeface="Arial" panose="020B0604020202020204" pitchFamily="34" charset="0"/>
                <a:cs typeface="Arial" panose="020B0604020202020204" pitchFamily="34" charset="0"/>
              </a:rPr>
              <a:t>This refers to the technique which helps to prevent the occurrence of infection into an uninfected tissue</a:t>
            </a:r>
            <a:r>
              <a:rPr lang="en-IN" sz="1800" dirty="0" smtClean="0">
                <a:solidFill>
                  <a:schemeClr val="tx1"/>
                </a:solidFill>
                <a:latin typeface="Arial" panose="020B0604020202020204" pitchFamily="34" charset="0"/>
                <a:cs typeface="Arial" panose="020B0604020202020204" pitchFamily="34" charset="0"/>
              </a:rPr>
              <a:t>.</a:t>
            </a:r>
            <a:endParaRPr lang="en-IN"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7431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9550"/>
            <a:ext cx="8534400" cy="4724400"/>
          </a:xfrm>
        </p:spPr>
        <p:txBody>
          <a:bodyPr>
            <a:normAutofit/>
          </a:bodyPr>
          <a:lstStyle/>
          <a:p>
            <a:pPr marL="0" indent="0" algn="just">
              <a:lnSpc>
                <a:spcPct val="150000"/>
              </a:lnSpc>
              <a:buNone/>
            </a:pPr>
            <a:r>
              <a:rPr lang="en-IN" sz="1400" b="1" dirty="0">
                <a:latin typeface="Arial" panose="020B0604020202020204" pitchFamily="34" charset="0"/>
                <a:cs typeface="Arial" panose="020B0604020202020204" pitchFamily="34" charset="0"/>
              </a:rPr>
              <a:t>Radiation</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b="1" dirty="0">
                <a:latin typeface="Arial" panose="020B0604020202020204" pitchFamily="34" charset="0"/>
                <a:cs typeface="Arial" panose="020B0604020202020204" pitchFamily="34" charset="0"/>
              </a:rPr>
              <a:t>Ionizing radiation</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dirty="0">
                <a:latin typeface="Arial" panose="020B0604020202020204" pitchFamily="34" charset="0"/>
                <a:cs typeface="Arial" panose="020B0604020202020204" pitchFamily="34" charset="0"/>
              </a:rPr>
              <a:t>Ionizing radiations such as gamma rays, X rays, and cosmic rays are used for sterilization process. Due to the high penetrating power, these radiations are lethal for cells. The bacterial cells are killed by damage in the DNA. Gamma radiations from a cobalt 60 source are commercially used for sterilization of disposable items. This procedure is also known as cold sterilization.</a:t>
            </a:r>
            <a:endParaRPr lang="en-US" sz="1400" dirty="0">
              <a:latin typeface="Arial" panose="020B0604020202020204" pitchFamily="34" charset="0"/>
              <a:cs typeface="Arial" panose="020B0604020202020204" pitchFamily="34" charset="0"/>
            </a:endParaRPr>
          </a:p>
          <a:p>
            <a:pPr marL="0" indent="0" algn="just">
              <a:lnSpc>
                <a:spcPct val="150000"/>
              </a:lnSpc>
              <a:buNone/>
            </a:pPr>
            <a:r>
              <a:rPr lang="en-IN" sz="1400" b="1" dirty="0">
                <a:latin typeface="Arial" panose="020B0604020202020204" pitchFamily="34" charset="0"/>
                <a:cs typeface="Arial" panose="020B0604020202020204" pitchFamily="34" charset="0"/>
              </a:rPr>
              <a:t>Non-ionizing radiation</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dirty="0">
                <a:latin typeface="Arial" panose="020B0604020202020204" pitchFamily="34" charset="0"/>
                <a:cs typeface="Arial" panose="020B0604020202020204" pitchFamily="34" charset="0"/>
              </a:rPr>
              <a:t>Infrared radiation and UV radiation comes under this of radiation. Infrared radiation is used for mass sterilization of syringes and catheters. UV radiation with a wavelength of 240nm to 280nm has bactericidal capacity. The UV radiation causes protein denaturation and interferes with DNA replication of bacteria. UV radiations are used for sterilization of close areas, surfaces, operation </a:t>
            </a:r>
            <a:r>
              <a:rPr lang="en-IN" sz="1400" dirty="0" err="1">
                <a:latin typeface="Arial" panose="020B0604020202020204" pitchFamily="34" charset="0"/>
                <a:cs typeface="Arial" panose="020B0604020202020204" pitchFamily="34" charset="0"/>
              </a:rPr>
              <a:t>theaters</a:t>
            </a:r>
            <a:r>
              <a:rPr lang="en-IN" sz="1400" dirty="0">
                <a:latin typeface="Arial" panose="020B0604020202020204" pitchFamily="34" charset="0"/>
                <a:cs typeface="Arial" panose="020B0604020202020204" pitchFamily="34" charset="0"/>
              </a:rPr>
              <a:t>, laminar airflow, etc.</a:t>
            </a:r>
            <a:endParaRPr lang="en-US" sz="1400" dirty="0">
              <a:latin typeface="Arial" panose="020B0604020202020204" pitchFamily="34" charset="0"/>
              <a:cs typeface="Arial" panose="020B0604020202020204" pitchFamily="34" charset="0"/>
            </a:endParaRPr>
          </a:p>
          <a:p>
            <a:pPr marL="0" indent="0" algn="just">
              <a:lnSpc>
                <a:spcPct val="150000"/>
              </a:lnSpc>
              <a:buNone/>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0350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3350"/>
            <a:ext cx="8915400" cy="4724400"/>
          </a:xfrm>
        </p:spPr>
        <p:txBody>
          <a:bodyPr>
            <a:noAutofit/>
          </a:bodyPr>
          <a:lstStyle/>
          <a:p>
            <a:pPr marL="0" indent="0" algn="just">
              <a:lnSpc>
                <a:spcPct val="150000"/>
              </a:lnSpc>
              <a:buNone/>
            </a:pPr>
            <a:r>
              <a:rPr lang="en-IN" sz="1300" b="1" dirty="0">
                <a:latin typeface="Arial" panose="020B0604020202020204" pitchFamily="34" charset="0"/>
                <a:cs typeface="Arial" panose="020B0604020202020204" pitchFamily="34" charset="0"/>
              </a:rPr>
              <a:t>Chemical Method</a:t>
            </a:r>
            <a:endParaRPr lang="en-US" sz="1300" b="1" dirty="0">
              <a:latin typeface="Arial" panose="020B0604020202020204" pitchFamily="34" charset="0"/>
              <a:cs typeface="Arial" panose="020B0604020202020204" pitchFamily="34" charset="0"/>
            </a:endParaRPr>
          </a:p>
          <a:p>
            <a:pPr marL="0" indent="0" algn="just">
              <a:lnSpc>
                <a:spcPct val="150000"/>
              </a:lnSpc>
              <a:buNone/>
            </a:pPr>
            <a:r>
              <a:rPr lang="en-IN" sz="1300" dirty="0">
                <a:latin typeface="Arial" panose="020B0604020202020204" pitchFamily="34" charset="0"/>
                <a:cs typeface="Arial" panose="020B0604020202020204" pitchFamily="34" charset="0"/>
              </a:rPr>
              <a:t>Several chemical agents are used as antiseptic and disinfectants. The properties of a chemical antiseptic or disinfectant are following</a:t>
            </a:r>
            <a:endParaRPr lang="en-US" sz="1300" dirty="0">
              <a:latin typeface="Arial" panose="020B0604020202020204" pitchFamily="34" charset="0"/>
              <a:cs typeface="Arial" panose="020B0604020202020204" pitchFamily="34" charset="0"/>
            </a:endParaRPr>
          </a:p>
          <a:p>
            <a:pPr algn="just">
              <a:lnSpc>
                <a:spcPct val="150000"/>
              </a:lnSpc>
            </a:pPr>
            <a:r>
              <a:rPr lang="en-IN" sz="1300" dirty="0">
                <a:latin typeface="Arial" panose="020B0604020202020204" pitchFamily="34" charset="0"/>
                <a:cs typeface="Arial" panose="020B0604020202020204" pitchFamily="34" charset="0"/>
              </a:rPr>
              <a:t>The chemical disinfectants need to have a broad spectrum of activity against all microorganisms such as bacteria, viruses, protozoa and fungi.</a:t>
            </a:r>
            <a:endParaRPr lang="en-US" sz="1300" dirty="0">
              <a:latin typeface="Arial" panose="020B0604020202020204" pitchFamily="34" charset="0"/>
              <a:cs typeface="Arial" panose="020B0604020202020204" pitchFamily="34" charset="0"/>
            </a:endParaRPr>
          </a:p>
          <a:p>
            <a:pPr algn="just">
              <a:lnSpc>
                <a:spcPct val="150000"/>
              </a:lnSpc>
            </a:pPr>
            <a:r>
              <a:rPr lang="en-IN" sz="1300" dirty="0">
                <a:latin typeface="Arial" panose="020B0604020202020204" pitchFamily="34" charset="0"/>
                <a:cs typeface="Arial" panose="020B0604020202020204" pitchFamily="34" charset="0"/>
              </a:rPr>
              <a:t>The chemical agents should act in the presence of organic matter.</a:t>
            </a:r>
            <a:endParaRPr lang="en-US" sz="1300" dirty="0">
              <a:latin typeface="Arial" panose="020B0604020202020204" pitchFamily="34" charset="0"/>
              <a:cs typeface="Arial" panose="020B0604020202020204" pitchFamily="34" charset="0"/>
            </a:endParaRPr>
          </a:p>
          <a:p>
            <a:pPr algn="just">
              <a:lnSpc>
                <a:spcPct val="150000"/>
              </a:lnSpc>
            </a:pPr>
            <a:r>
              <a:rPr lang="en-IN" sz="1300" dirty="0">
                <a:latin typeface="Arial" panose="020B0604020202020204" pitchFamily="34" charset="0"/>
                <a:cs typeface="Arial" panose="020B0604020202020204" pitchFamily="34" charset="0"/>
              </a:rPr>
              <a:t>High penetration power is an important property of the chemical agents</a:t>
            </a:r>
            <a:endParaRPr lang="en-US" sz="1300" dirty="0">
              <a:latin typeface="Arial" panose="020B0604020202020204" pitchFamily="34" charset="0"/>
              <a:cs typeface="Arial" panose="020B0604020202020204" pitchFamily="34" charset="0"/>
            </a:endParaRPr>
          </a:p>
          <a:p>
            <a:pPr algn="just">
              <a:lnSpc>
                <a:spcPct val="150000"/>
              </a:lnSpc>
            </a:pPr>
            <a:r>
              <a:rPr lang="en-IN" sz="1300" dirty="0">
                <a:latin typeface="Arial" panose="020B0604020202020204" pitchFamily="34" charset="0"/>
                <a:cs typeface="Arial" panose="020B0604020202020204" pitchFamily="34" charset="0"/>
              </a:rPr>
              <a:t>The chemical agent needs to be chemically stable under both acidic and basic environments.</a:t>
            </a:r>
            <a:endParaRPr lang="en-US" sz="1300" dirty="0">
              <a:latin typeface="Arial" panose="020B0604020202020204" pitchFamily="34" charset="0"/>
              <a:cs typeface="Arial" panose="020B0604020202020204" pitchFamily="34" charset="0"/>
            </a:endParaRPr>
          </a:p>
          <a:p>
            <a:pPr algn="just">
              <a:lnSpc>
                <a:spcPct val="150000"/>
              </a:lnSpc>
            </a:pPr>
            <a:r>
              <a:rPr lang="en-IN" sz="1300" dirty="0">
                <a:latin typeface="Arial" panose="020B0604020202020204" pitchFamily="34" charset="0"/>
                <a:cs typeface="Arial" panose="020B0604020202020204" pitchFamily="34" charset="0"/>
              </a:rPr>
              <a:t>The chemical substances should not have any corrosion activity in metals.</a:t>
            </a:r>
            <a:endParaRPr lang="en-US" sz="1300" dirty="0">
              <a:latin typeface="Arial" panose="020B0604020202020204" pitchFamily="34" charset="0"/>
              <a:cs typeface="Arial" panose="020B0604020202020204" pitchFamily="34" charset="0"/>
            </a:endParaRPr>
          </a:p>
          <a:p>
            <a:pPr algn="just">
              <a:lnSpc>
                <a:spcPct val="150000"/>
              </a:lnSpc>
            </a:pPr>
            <a:r>
              <a:rPr lang="en-IN" sz="1300" dirty="0">
                <a:latin typeface="Arial" panose="020B0604020202020204" pitchFamily="34" charset="0"/>
                <a:cs typeface="Arial" panose="020B0604020202020204" pitchFamily="34" charset="0"/>
              </a:rPr>
              <a:t>The disinfectants are needed to be non-toxic if absorbed into circulation.</a:t>
            </a:r>
            <a:endParaRPr lang="en-US" sz="1300" dirty="0">
              <a:latin typeface="Arial" panose="020B0604020202020204" pitchFamily="34" charset="0"/>
              <a:cs typeface="Arial" panose="020B0604020202020204" pitchFamily="34" charset="0"/>
            </a:endParaRPr>
          </a:p>
          <a:p>
            <a:pPr algn="just">
              <a:lnSpc>
                <a:spcPct val="150000"/>
              </a:lnSpc>
            </a:pPr>
            <a:r>
              <a:rPr lang="en-IN" sz="1300" dirty="0">
                <a:latin typeface="Arial" panose="020B0604020202020204" pitchFamily="34" charset="0"/>
                <a:cs typeface="Arial" panose="020B0604020202020204" pitchFamily="34" charset="0"/>
              </a:rPr>
              <a:t>Finally, the chemical agents are needed to be easily available and less expensive.</a:t>
            </a:r>
            <a:endParaRPr lang="en-US" sz="1300" dirty="0">
              <a:latin typeface="Arial" panose="020B0604020202020204" pitchFamily="34" charset="0"/>
              <a:cs typeface="Arial" panose="020B0604020202020204" pitchFamily="34" charset="0"/>
            </a:endParaRPr>
          </a:p>
          <a:p>
            <a:pPr marL="0" indent="0" algn="just">
              <a:lnSpc>
                <a:spcPct val="150000"/>
              </a:lnSpc>
              <a:buNone/>
            </a:pPr>
            <a:r>
              <a:rPr lang="en-IN" sz="1300" b="1" dirty="0" smtClean="0">
                <a:latin typeface="Arial" panose="020B0604020202020204" pitchFamily="34" charset="0"/>
                <a:cs typeface="Arial" panose="020B0604020202020204" pitchFamily="34" charset="0"/>
              </a:rPr>
              <a:t>Alcohols</a:t>
            </a:r>
            <a:r>
              <a:rPr lang="en-US" sz="1300" b="1" dirty="0" smtClean="0">
                <a:latin typeface="Arial" panose="020B0604020202020204" pitchFamily="34" charset="0"/>
                <a:cs typeface="Arial" panose="020B0604020202020204" pitchFamily="34" charset="0"/>
              </a:rPr>
              <a:t>: </a:t>
            </a:r>
            <a:r>
              <a:rPr lang="en-IN" sz="1300" dirty="0" smtClean="0">
                <a:latin typeface="Arial" panose="020B0604020202020204" pitchFamily="34" charset="0"/>
                <a:cs typeface="Arial" panose="020B0604020202020204" pitchFamily="34" charset="0"/>
              </a:rPr>
              <a:t>Ethyl </a:t>
            </a:r>
            <a:r>
              <a:rPr lang="en-IN" sz="1300" dirty="0">
                <a:latin typeface="Arial" panose="020B0604020202020204" pitchFamily="34" charset="0"/>
                <a:cs typeface="Arial" panose="020B0604020202020204" pitchFamily="34" charset="0"/>
              </a:rPr>
              <a:t>alcohol and isopropyl alcohol are frequently used as chemical agents for disinfection. Both of the chemicals facilitate the protein denaturation of bacterial proteins. 70% ethyl alcohol is the standard concentration which is used for disinfection. These are used as skin antiseptics. Apart from this methyl alcohol has activity against fungal spores and used to disinfection of inoculation cabinets.</a:t>
            </a:r>
            <a:endParaRPr lang="en-US" sz="1300" dirty="0">
              <a:latin typeface="Arial" panose="020B0604020202020204" pitchFamily="34" charset="0"/>
              <a:cs typeface="Arial" panose="020B0604020202020204" pitchFamily="34" charset="0"/>
            </a:endParaRPr>
          </a:p>
          <a:p>
            <a:pPr marL="0" indent="0" algn="just">
              <a:lnSpc>
                <a:spcPct val="150000"/>
              </a:lnSpc>
              <a:buNone/>
            </a:pPr>
            <a:endParaRPr lang="en-U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1039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3350"/>
            <a:ext cx="8839200" cy="4876800"/>
          </a:xfrm>
        </p:spPr>
        <p:txBody>
          <a:bodyPr>
            <a:noAutofit/>
          </a:bodyPr>
          <a:lstStyle/>
          <a:p>
            <a:pPr marL="0" indent="0" algn="just">
              <a:lnSpc>
                <a:spcPct val="150000"/>
              </a:lnSpc>
              <a:buNone/>
            </a:pPr>
            <a:r>
              <a:rPr lang="en-IN" sz="1400" b="1" dirty="0">
                <a:latin typeface="Arial" panose="020B0604020202020204" pitchFamily="34" charset="0"/>
                <a:cs typeface="Arial" panose="020B0604020202020204" pitchFamily="34" charset="0"/>
              </a:rPr>
              <a:t>Aldehydes</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b="1" dirty="0">
                <a:latin typeface="Arial" panose="020B0604020202020204" pitchFamily="34" charset="0"/>
                <a:cs typeface="Arial" panose="020B0604020202020204" pitchFamily="34" charset="0"/>
              </a:rPr>
              <a:t>Formaldehyde</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dirty="0">
                <a:latin typeface="Arial" panose="020B0604020202020204" pitchFamily="34" charset="0"/>
                <a:cs typeface="Arial" panose="020B0604020202020204" pitchFamily="34" charset="0"/>
              </a:rPr>
              <a:t>It is known for its bactericidal, </a:t>
            </a:r>
            <a:r>
              <a:rPr lang="en-IN" sz="1400" dirty="0" err="1">
                <a:latin typeface="Arial" panose="020B0604020202020204" pitchFamily="34" charset="0"/>
                <a:cs typeface="Arial" panose="020B0604020202020204" pitchFamily="34" charset="0"/>
              </a:rPr>
              <a:t>sporicidal</a:t>
            </a:r>
            <a:r>
              <a:rPr lang="en-IN" sz="1400" dirty="0">
                <a:latin typeface="Arial" panose="020B0604020202020204" pitchFamily="34" charset="0"/>
                <a:cs typeface="Arial" panose="020B0604020202020204" pitchFamily="34" charset="0"/>
              </a:rPr>
              <a:t> and </a:t>
            </a:r>
            <a:r>
              <a:rPr lang="en-IN" sz="1400" dirty="0" err="1">
                <a:latin typeface="Arial" panose="020B0604020202020204" pitchFamily="34" charset="0"/>
                <a:cs typeface="Arial" panose="020B0604020202020204" pitchFamily="34" charset="0"/>
              </a:rPr>
              <a:t>virucidal</a:t>
            </a:r>
            <a:r>
              <a:rPr lang="en-IN" sz="1400" dirty="0">
                <a:latin typeface="Arial" panose="020B0604020202020204" pitchFamily="34" charset="0"/>
                <a:cs typeface="Arial" panose="020B0604020202020204" pitchFamily="34" charset="0"/>
              </a:rPr>
              <a:t> activities. It can be used in both aqueous and gaseous form. A 10% formalin solution is a standard chemical disinfectant. It is used </a:t>
            </a:r>
            <a:r>
              <a:rPr lang="en-IN" sz="1400" dirty="0" smtClean="0">
                <a:latin typeface="Arial" panose="020B0604020202020204" pitchFamily="34" charset="0"/>
                <a:cs typeface="Arial" panose="020B0604020202020204" pitchFamily="34" charset="0"/>
              </a:rPr>
              <a:t>for</a:t>
            </a:r>
            <a:r>
              <a:rPr lang="en-US" sz="1400" dirty="0">
                <a:latin typeface="Arial" panose="020B0604020202020204" pitchFamily="34" charset="0"/>
                <a:cs typeface="Arial" panose="020B0604020202020204" pitchFamily="34" charset="0"/>
              </a:rPr>
              <a:t> </a:t>
            </a:r>
            <a:r>
              <a:rPr lang="en-IN" sz="1400" dirty="0" smtClean="0">
                <a:latin typeface="Arial" panose="020B0604020202020204" pitchFamily="34" charset="0"/>
                <a:cs typeface="Arial" panose="020B0604020202020204" pitchFamily="34" charset="0"/>
              </a:rPr>
              <a:t>Prevention </a:t>
            </a:r>
            <a:r>
              <a:rPr lang="en-IN" sz="1400" dirty="0">
                <a:latin typeface="Arial" panose="020B0604020202020204" pitchFamily="34" charset="0"/>
                <a:cs typeface="Arial" panose="020B0604020202020204" pitchFamily="34" charset="0"/>
              </a:rPr>
              <a:t>of tissues for histological </a:t>
            </a:r>
            <a:r>
              <a:rPr lang="en-IN" sz="1400" dirty="0" smtClean="0">
                <a:latin typeface="Arial" panose="020B0604020202020204" pitchFamily="34" charset="0"/>
                <a:cs typeface="Arial" panose="020B0604020202020204" pitchFamily="34" charset="0"/>
              </a:rPr>
              <a:t>examinations.</a:t>
            </a:r>
            <a:r>
              <a:rPr lang="en-US" sz="1400" dirty="0">
                <a:latin typeface="Arial" panose="020B0604020202020204" pitchFamily="34" charset="0"/>
                <a:cs typeface="Arial" panose="020B0604020202020204" pitchFamily="34" charset="0"/>
              </a:rPr>
              <a:t> </a:t>
            </a:r>
            <a:r>
              <a:rPr lang="en-IN" sz="1400" dirty="0" smtClean="0">
                <a:latin typeface="Arial" panose="020B0604020202020204" pitchFamily="34" charset="0"/>
                <a:cs typeface="Arial" panose="020B0604020202020204" pitchFamily="34" charset="0"/>
              </a:rPr>
              <a:t>Sterilization </a:t>
            </a:r>
            <a:r>
              <a:rPr lang="en-IN" sz="1400" dirty="0">
                <a:latin typeface="Arial" panose="020B0604020202020204" pitchFamily="34" charset="0"/>
                <a:cs typeface="Arial" panose="020B0604020202020204" pitchFamily="34" charset="0"/>
              </a:rPr>
              <a:t>of bacterial </a:t>
            </a:r>
            <a:r>
              <a:rPr lang="en-IN" sz="1400" dirty="0" smtClean="0">
                <a:latin typeface="Arial" panose="020B0604020202020204" pitchFamily="34" charset="0"/>
                <a:cs typeface="Arial" panose="020B0604020202020204" pitchFamily="34" charset="0"/>
              </a:rPr>
              <a:t>vaccines</a:t>
            </a:r>
            <a:r>
              <a:rPr lang="en-US" sz="1400" dirty="0">
                <a:latin typeface="Arial" panose="020B0604020202020204" pitchFamily="34" charset="0"/>
                <a:cs typeface="Arial" panose="020B0604020202020204" pitchFamily="34" charset="0"/>
              </a:rPr>
              <a:t> </a:t>
            </a:r>
            <a:r>
              <a:rPr lang="en-IN" sz="1400" dirty="0" smtClean="0">
                <a:latin typeface="Arial" panose="020B0604020202020204" pitchFamily="34" charset="0"/>
                <a:cs typeface="Arial" panose="020B0604020202020204" pitchFamily="34" charset="0"/>
              </a:rPr>
              <a:t>Preparation </a:t>
            </a:r>
            <a:r>
              <a:rPr lang="en-IN" sz="1400" dirty="0">
                <a:latin typeface="Arial" panose="020B0604020202020204" pitchFamily="34" charset="0"/>
                <a:cs typeface="Arial" panose="020B0604020202020204" pitchFamily="34" charset="0"/>
              </a:rPr>
              <a:t>of toxoids from toxins.</a:t>
            </a:r>
            <a:endParaRPr lang="en-US" sz="1400" dirty="0">
              <a:latin typeface="Arial" panose="020B0604020202020204" pitchFamily="34" charset="0"/>
              <a:cs typeface="Arial" panose="020B0604020202020204" pitchFamily="34" charset="0"/>
            </a:endParaRPr>
          </a:p>
          <a:p>
            <a:pPr marL="0" indent="0" algn="just">
              <a:lnSpc>
                <a:spcPct val="150000"/>
              </a:lnSpc>
              <a:buNone/>
            </a:pPr>
            <a:r>
              <a:rPr lang="en-IN" sz="1400" b="1" dirty="0" err="1">
                <a:latin typeface="Arial" panose="020B0604020202020204" pitchFamily="34" charset="0"/>
                <a:cs typeface="Arial" panose="020B0604020202020204" pitchFamily="34" charset="0"/>
              </a:rPr>
              <a:t>Glutaraldehyde</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dirty="0">
                <a:latin typeface="Arial" panose="020B0604020202020204" pitchFamily="34" charset="0"/>
                <a:cs typeface="Arial" panose="020B0604020202020204" pitchFamily="34" charset="0"/>
              </a:rPr>
              <a:t>It has its activity against bacteria (</a:t>
            </a:r>
            <a:r>
              <a:rPr lang="en-IN" sz="1400" i="1" dirty="0">
                <a:latin typeface="Arial" panose="020B0604020202020204" pitchFamily="34" charset="0"/>
                <a:cs typeface="Arial" panose="020B0604020202020204" pitchFamily="34" charset="0"/>
              </a:rPr>
              <a:t>Mycobacterium tuberculosis)</a:t>
            </a:r>
            <a:r>
              <a:rPr lang="en-IN" sz="1400" dirty="0">
                <a:latin typeface="Arial" panose="020B0604020202020204" pitchFamily="34" charset="0"/>
                <a:cs typeface="Arial" panose="020B0604020202020204" pitchFamily="34" charset="0"/>
              </a:rPr>
              <a:t>, fungi and viruses (including HIV, hepatitis B, </a:t>
            </a:r>
            <a:r>
              <a:rPr lang="en-IN" sz="1400" dirty="0" err="1">
                <a:latin typeface="Arial" panose="020B0604020202020204" pitchFamily="34" charset="0"/>
                <a:cs typeface="Arial" panose="020B0604020202020204" pitchFamily="34" charset="0"/>
              </a:rPr>
              <a:t>etc</a:t>
            </a:r>
            <a:r>
              <a:rPr lang="en-IN" sz="1400" dirty="0">
                <a:latin typeface="Arial" panose="020B0604020202020204" pitchFamily="34" charset="0"/>
                <a:cs typeface="Arial" panose="020B0604020202020204" pitchFamily="34" charset="0"/>
              </a:rPr>
              <a:t>). It can also kill spores and is known for its less toxic nature. It is used as a 2% buffered solution. </a:t>
            </a:r>
            <a:r>
              <a:rPr lang="en-IN" sz="1400" dirty="0" err="1">
                <a:latin typeface="Arial" panose="020B0604020202020204" pitchFamily="34" charset="0"/>
                <a:cs typeface="Arial" panose="020B0604020202020204" pitchFamily="34" charset="0"/>
              </a:rPr>
              <a:t>Glutaraldehyde</a:t>
            </a:r>
            <a:r>
              <a:rPr lang="en-IN" sz="1400" dirty="0">
                <a:latin typeface="Arial" panose="020B0604020202020204" pitchFamily="34" charset="0"/>
                <a:cs typeface="Arial" panose="020B0604020202020204" pitchFamily="34" charset="0"/>
              </a:rPr>
              <a:t> is used </a:t>
            </a:r>
            <a:r>
              <a:rPr lang="en-IN" sz="1400" dirty="0" smtClean="0">
                <a:latin typeface="Arial" panose="020B0604020202020204" pitchFamily="34" charset="0"/>
                <a:cs typeface="Arial" panose="020B0604020202020204" pitchFamily="34" charset="0"/>
              </a:rPr>
              <a:t>for</a:t>
            </a:r>
            <a:r>
              <a:rPr lang="en-US" sz="1400" dirty="0">
                <a:latin typeface="Arial" panose="020B0604020202020204" pitchFamily="34" charset="0"/>
                <a:cs typeface="Arial" panose="020B0604020202020204" pitchFamily="34" charset="0"/>
              </a:rPr>
              <a:t> </a:t>
            </a:r>
            <a:r>
              <a:rPr lang="en-IN" sz="1400" dirty="0" smtClean="0">
                <a:latin typeface="Arial" panose="020B0604020202020204" pitchFamily="34" charset="0"/>
                <a:cs typeface="Arial" panose="020B0604020202020204" pitchFamily="34" charset="0"/>
              </a:rPr>
              <a:t>Sterilization </a:t>
            </a:r>
            <a:r>
              <a:rPr lang="en-IN" sz="1400" dirty="0">
                <a:latin typeface="Arial" panose="020B0604020202020204" pitchFamily="34" charset="0"/>
                <a:cs typeface="Arial" panose="020B0604020202020204" pitchFamily="34" charset="0"/>
              </a:rPr>
              <a:t>of </a:t>
            </a:r>
            <a:r>
              <a:rPr lang="en-IN" sz="1400" dirty="0" err="1">
                <a:latin typeface="Arial" panose="020B0604020202020204" pitchFamily="34" charset="0"/>
                <a:cs typeface="Arial" panose="020B0604020202020204" pitchFamily="34" charset="0"/>
              </a:rPr>
              <a:t>cystoscopes</a:t>
            </a:r>
            <a:r>
              <a:rPr lang="en-IN" sz="1400" dirty="0">
                <a:latin typeface="Arial" panose="020B0604020202020204" pitchFamily="34" charset="0"/>
                <a:cs typeface="Arial" panose="020B0604020202020204" pitchFamily="34" charset="0"/>
              </a:rPr>
              <a:t>, endoscopes, and </a:t>
            </a:r>
            <a:r>
              <a:rPr lang="en-IN" sz="1400" dirty="0" smtClean="0">
                <a:latin typeface="Arial" panose="020B0604020202020204" pitchFamily="34" charset="0"/>
                <a:cs typeface="Arial" panose="020B0604020202020204" pitchFamily="34" charset="0"/>
              </a:rPr>
              <a:t>bronchoscopes</a:t>
            </a:r>
            <a:r>
              <a:rPr lang="en-US" sz="1400" dirty="0">
                <a:latin typeface="Arial" panose="020B0604020202020204" pitchFamily="34" charset="0"/>
                <a:cs typeface="Arial" panose="020B0604020202020204" pitchFamily="34" charset="0"/>
              </a:rPr>
              <a:t> </a:t>
            </a:r>
            <a:r>
              <a:rPr lang="en-IN" sz="1400" dirty="0" smtClean="0">
                <a:latin typeface="Arial" panose="020B0604020202020204" pitchFamily="34" charset="0"/>
                <a:cs typeface="Arial" panose="020B0604020202020204" pitchFamily="34" charset="0"/>
              </a:rPr>
              <a:t>Sterilization </a:t>
            </a:r>
            <a:r>
              <a:rPr lang="en-IN" sz="1400" dirty="0">
                <a:latin typeface="Arial" panose="020B0604020202020204" pitchFamily="34" charset="0"/>
                <a:cs typeface="Arial" panose="020B0604020202020204" pitchFamily="34" charset="0"/>
              </a:rPr>
              <a:t>of plastic endotracheal tubes, face masks, metal instruments, etc.</a:t>
            </a:r>
            <a:endParaRPr lang="en-US" sz="1400" dirty="0">
              <a:latin typeface="Arial" panose="020B0604020202020204" pitchFamily="34" charset="0"/>
              <a:cs typeface="Arial" panose="020B0604020202020204" pitchFamily="34" charset="0"/>
            </a:endParaRPr>
          </a:p>
          <a:p>
            <a:pPr marL="0" indent="0" algn="just">
              <a:lnSpc>
                <a:spcPct val="150000"/>
              </a:lnSpc>
              <a:buNone/>
            </a:pPr>
            <a:r>
              <a:rPr lang="en-IN" sz="1400" b="1" dirty="0" err="1">
                <a:latin typeface="Arial" panose="020B0604020202020204" pitchFamily="34" charset="0"/>
                <a:cs typeface="Arial" panose="020B0604020202020204" pitchFamily="34" charset="0"/>
              </a:rPr>
              <a:t>Orthophathalaldehyde</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dirty="0" err="1">
                <a:latin typeface="Arial" panose="020B0604020202020204" pitchFamily="34" charset="0"/>
                <a:cs typeface="Arial" panose="020B0604020202020204" pitchFamily="34" charset="0"/>
              </a:rPr>
              <a:t>Orthophathalaldehyde</a:t>
            </a:r>
            <a:r>
              <a:rPr lang="en-IN" sz="1400" dirty="0">
                <a:latin typeface="Arial" panose="020B0604020202020204" pitchFamily="34" charset="0"/>
                <a:cs typeface="Arial" panose="020B0604020202020204" pitchFamily="34" charset="0"/>
              </a:rPr>
              <a:t> (OPA) is a high-level disinfectant and is known for its stability during storage. It has bactericidal effects against mycobacteria. 0.5% OPA is slowly </a:t>
            </a:r>
            <a:r>
              <a:rPr lang="en-IN" sz="1400" dirty="0" err="1">
                <a:latin typeface="Arial" panose="020B0604020202020204" pitchFamily="34" charset="0"/>
                <a:cs typeface="Arial" panose="020B0604020202020204" pitchFamily="34" charset="0"/>
              </a:rPr>
              <a:t>sporicidal</a:t>
            </a:r>
            <a:r>
              <a:rPr lang="en-IN" sz="1400" dirty="0">
                <a:latin typeface="Arial" panose="020B0604020202020204" pitchFamily="34" charset="0"/>
                <a:cs typeface="Arial" panose="020B0604020202020204" pitchFamily="34" charset="0"/>
              </a:rPr>
              <a:t> and OPA </a:t>
            </a:r>
            <a:r>
              <a:rPr lang="en-IN" sz="1400" dirty="0" err="1">
                <a:latin typeface="Arial" panose="020B0604020202020204" pitchFamily="34" charset="0"/>
                <a:cs typeface="Arial" panose="020B0604020202020204" pitchFamily="34" charset="0"/>
              </a:rPr>
              <a:t>vapors</a:t>
            </a:r>
            <a:r>
              <a:rPr lang="en-IN" sz="1400" dirty="0">
                <a:latin typeface="Arial" panose="020B0604020202020204" pitchFamily="34" charset="0"/>
                <a:cs typeface="Arial" panose="020B0604020202020204" pitchFamily="34" charset="0"/>
              </a:rPr>
              <a:t> irritate the respiratory tract and eyes, therefore, it must be handled with appropriate safety.</a:t>
            </a:r>
            <a:endParaRPr lang="en-US" sz="1400" dirty="0">
              <a:latin typeface="Arial" panose="020B0604020202020204" pitchFamily="34" charset="0"/>
              <a:cs typeface="Arial" panose="020B0604020202020204" pitchFamily="34" charset="0"/>
            </a:endParaRPr>
          </a:p>
          <a:p>
            <a:pPr marL="0" indent="0" algn="just">
              <a:lnSpc>
                <a:spcPct val="150000"/>
              </a:lnSpc>
              <a:buNone/>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4881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3350"/>
            <a:ext cx="8839200" cy="4800600"/>
          </a:xfrm>
        </p:spPr>
        <p:txBody>
          <a:bodyPr>
            <a:noAutofit/>
          </a:bodyPr>
          <a:lstStyle/>
          <a:p>
            <a:pPr marL="0" indent="0" algn="just">
              <a:lnSpc>
                <a:spcPct val="150000"/>
              </a:lnSpc>
              <a:buNone/>
            </a:pPr>
            <a:r>
              <a:rPr lang="en-IN" sz="1400" b="1" dirty="0">
                <a:latin typeface="Arial" panose="020B0604020202020204" pitchFamily="34" charset="0"/>
                <a:cs typeface="Arial" panose="020B0604020202020204" pitchFamily="34" charset="0"/>
              </a:rPr>
              <a:t>Phenols</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dirty="0">
                <a:latin typeface="Arial" panose="020B0604020202020204" pitchFamily="34" charset="0"/>
                <a:cs typeface="Arial" panose="020B0604020202020204" pitchFamily="34" charset="0"/>
              </a:rPr>
              <a:t>Lister (father of antiseptic surgery) used phenol for the first time in the sterilization of surgical instruments.  Phenols work as a disinfectant and kill microorganisms by cell membrane damage. It is toxic for the skin. Different derivatives of phenol are used as antiseptics which are following</a:t>
            </a:r>
            <a:endParaRPr lang="en-US" sz="1400" dirty="0">
              <a:latin typeface="Arial" panose="020B0604020202020204" pitchFamily="34" charset="0"/>
              <a:cs typeface="Arial" panose="020B0604020202020204" pitchFamily="34" charset="0"/>
            </a:endParaRPr>
          </a:p>
          <a:p>
            <a:pPr marL="0" indent="0" algn="just">
              <a:lnSpc>
                <a:spcPct val="150000"/>
              </a:lnSpc>
              <a:buNone/>
            </a:pPr>
            <a:r>
              <a:rPr lang="en-IN" sz="1400" b="1" dirty="0">
                <a:latin typeface="Arial" panose="020B0604020202020204" pitchFamily="34" charset="0"/>
                <a:cs typeface="Arial" panose="020B0604020202020204" pitchFamily="34" charset="0"/>
              </a:rPr>
              <a:t>Cresols</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dirty="0">
                <a:latin typeface="Arial" panose="020B0604020202020204" pitchFamily="34" charset="0"/>
                <a:cs typeface="Arial" panose="020B0604020202020204" pitchFamily="34" charset="0"/>
              </a:rPr>
              <a:t>An example of cresol is Lysol which is mostly used for sterilization of infected </a:t>
            </a:r>
            <a:r>
              <a:rPr lang="en-IN" sz="1400" dirty="0" err="1">
                <a:latin typeface="Arial" panose="020B0604020202020204" pitchFamily="34" charset="0"/>
                <a:cs typeface="Arial" panose="020B0604020202020204" pitchFamily="34" charset="0"/>
              </a:rPr>
              <a:t>glasswares</a:t>
            </a:r>
            <a:r>
              <a:rPr lang="en-IN" sz="1400" dirty="0">
                <a:latin typeface="Arial" panose="020B0604020202020204" pitchFamily="34" charset="0"/>
                <a:cs typeface="Arial" panose="020B0604020202020204" pitchFamily="34" charset="0"/>
              </a:rPr>
              <a:t>, floors, etc.</a:t>
            </a:r>
            <a:endParaRPr lang="en-US" sz="1400" dirty="0">
              <a:latin typeface="Arial" panose="020B0604020202020204" pitchFamily="34" charset="0"/>
              <a:cs typeface="Arial" panose="020B0604020202020204" pitchFamily="34" charset="0"/>
            </a:endParaRPr>
          </a:p>
          <a:p>
            <a:pPr marL="0" indent="0" algn="just">
              <a:lnSpc>
                <a:spcPct val="150000"/>
              </a:lnSpc>
              <a:buNone/>
            </a:pPr>
            <a:r>
              <a:rPr lang="en-IN" sz="1400" b="1" dirty="0" err="1">
                <a:latin typeface="Arial" panose="020B0604020202020204" pitchFamily="34" charset="0"/>
                <a:cs typeface="Arial" panose="020B0604020202020204" pitchFamily="34" charset="0"/>
              </a:rPr>
              <a:t>Chlorhexidine</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dirty="0" err="1">
                <a:latin typeface="Arial" panose="020B0604020202020204" pitchFamily="34" charset="0"/>
                <a:cs typeface="Arial" panose="020B0604020202020204" pitchFamily="34" charset="0"/>
              </a:rPr>
              <a:t>Savlon</a:t>
            </a:r>
            <a:r>
              <a:rPr lang="en-IN" sz="1400" dirty="0">
                <a:latin typeface="Arial" panose="020B0604020202020204" pitchFamily="34" charset="0"/>
                <a:cs typeface="Arial" panose="020B0604020202020204" pitchFamily="34" charset="0"/>
              </a:rPr>
              <a:t> is an example of a </a:t>
            </a:r>
            <a:r>
              <a:rPr lang="en-IN" sz="1400" dirty="0" err="1">
                <a:latin typeface="Arial" panose="020B0604020202020204" pitchFamily="34" charset="0"/>
                <a:cs typeface="Arial" panose="020B0604020202020204" pitchFamily="34" charset="0"/>
              </a:rPr>
              <a:t>chlorhexidine</a:t>
            </a:r>
            <a:r>
              <a:rPr lang="en-IN" sz="1400" dirty="0">
                <a:latin typeface="Arial" panose="020B0604020202020204" pitchFamily="34" charset="0"/>
                <a:cs typeface="Arial" panose="020B0604020202020204" pitchFamily="34" charset="0"/>
              </a:rPr>
              <a:t> solution which is widely used in wounds, preoperative disinfection of the skin. It is bactericidal at high dilution. Moreover, it also has fungicidal activity</a:t>
            </a:r>
            <a:r>
              <a:rPr lang="en-IN" sz="1400" dirty="0" smtClean="0">
                <a:latin typeface="Arial" panose="020B0604020202020204" pitchFamily="34" charset="0"/>
                <a:cs typeface="Arial" panose="020B0604020202020204" pitchFamily="34" charset="0"/>
              </a:rPr>
              <a:t>.</a:t>
            </a:r>
          </a:p>
          <a:p>
            <a:pPr marL="0" indent="0" algn="just">
              <a:lnSpc>
                <a:spcPct val="150000"/>
              </a:lnSpc>
              <a:buNone/>
            </a:pPr>
            <a:r>
              <a:rPr lang="en-IN" sz="1400" b="1" dirty="0" err="1">
                <a:latin typeface="Arial" panose="020B0604020202020204" pitchFamily="34" charset="0"/>
                <a:cs typeface="Arial" panose="020B0604020202020204" pitchFamily="34" charset="0"/>
              </a:rPr>
              <a:t>Chloroxylenol</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dirty="0">
                <a:latin typeface="Arial" panose="020B0604020202020204" pitchFamily="34" charset="0"/>
                <a:cs typeface="Arial" panose="020B0604020202020204" pitchFamily="34" charset="0"/>
              </a:rPr>
              <a:t>Dettol is commercially available as a </a:t>
            </a:r>
            <a:r>
              <a:rPr lang="en-IN" sz="1400" dirty="0" err="1">
                <a:latin typeface="Arial" panose="020B0604020202020204" pitchFamily="34" charset="0"/>
                <a:cs typeface="Arial" panose="020B0604020202020204" pitchFamily="34" charset="0"/>
              </a:rPr>
              <a:t>chloroxylenol</a:t>
            </a:r>
            <a:r>
              <a:rPr lang="en-IN" sz="1400" dirty="0">
                <a:latin typeface="Arial" panose="020B0604020202020204" pitchFamily="34" charset="0"/>
                <a:cs typeface="Arial" panose="020B0604020202020204" pitchFamily="34" charset="0"/>
              </a:rPr>
              <a:t> solution. It is less toxic and less irritant.</a:t>
            </a:r>
            <a:endParaRPr lang="en-US" sz="1400" dirty="0">
              <a:latin typeface="Arial" panose="020B0604020202020204" pitchFamily="34" charset="0"/>
              <a:cs typeface="Arial" panose="020B0604020202020204" pitchFamily="34" charset="0"/>
            </a:endParaRPr>
          </a:p>
          <a:p>
            <a:pPr marL="0" indent="0" algn="just">
              <a:lnSpc>
                <a:spcPct val="150000"/>
              </a:lnSpc>
              <a:buNone/>
            </a:pPr>
            <a:r>
              <a:rPr lang="en-IN" sz="1400" b="1" dirty="0">
                <a:latin typeface="Arial" panose="020B0604020202020204" pitchFamily="34" charset="0"/>
                <a:cs typeface="Arial" panose="020B0604020202020204" pitchFamily="34" charset="0"/>
              </a:rPr>
              <a:t>Hexachlorophene</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dirty="0">
                <a:latin typeface="Arial" panose="020B0604020202020204" pitchFamily="34" charset="0"/>
                <a:cs typeface="Arial" panose="020B0604020202020204" pitchFamily="34" charset="0"/>
              </a:rPr>
              <a:t>It is bacteriostatic at very high dilution</a:t>
            </a:r>
            <a:r>
              <a:rPr lang="en-IN"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922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09550"/>
            <a:ext cx="8839200" cy="4724400"/>
          </a:xfrm>
        </p:spPr>
        <p:txBody>
          <a:bodyPr>
            <a:noAutofit/>
          </a:bodyPr>
          <a:lstStyle/>
          <a:p>
            <a:pPr marL="0" indent="0" algn="just">
              <a:lnSpc>
                <a:spcPct val="150000"/>
              </a:lnSpc>
              <a:buNone/>
            </a:pPr>
            <a:r>
              <a:rPr lang="en-IN" sz="1400" b="1" dirty="0">
                <a:latin typeface="Arial" panose="020B0604020202020204" pitchFamily="34" charset="0"/>
                <a:cs typeface="Arial" panose="020B0604020202020204" pitchFamily="34" charset="0"/>
              </a:rPr>
              <a:t>Halogens</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dirty="0">
                <a:latin typeface="Arial" panose="020B0604020202020204" pitchFamily="34" charset="0"/>
                <a:cs typeface="Arial" panose="020B0604020202020204" pitchFamily="34" charset="0"/>
              </a:rPr>
              <a:t>Chlorine and iodine are commonly used disinfectants. Chlorine is used in water supplies, swimming pools, food, and dairy industries. Chlorine compounds in the form of bleaching powder, sodium hypochlorite, and chloramines. The disinfection action of all the chlorine compounds is due to the release of free chlorine which becomes a strong oxidative agent.</a:t>
            </a:r>
            <a:endParaRPr lang="en-US" sz="1400" dirty="0">
              <a:latin typeface="Arial" panose="020B0604020202020204" pitchFamily="34" charset="0"/>
              <a:cs typeface="Arial" panose="020B0604020202020204" pitchFamily="34" charset="0"/>
            </a:endParaRPr>
          </a:p>
          <a:p>
            <a:pPr marL="0" indent="0" algn="just">
              <a:lnSpc>
                <a:spcPct val="150000"/>
              </a:lnSpc>
              <a:buNone/>
            </a:pPr>
            <a:r>
              <a:rPr lang="en-IN" sz="1400" b="1" dirty="0">
                <a:latin typeface="Arial" panose="020B0604020202020204" pitchFamily="34" charset="0"/>
                <a:cs typeface="Arial" panose="020B0604020202020204" pitchFamily="34" charset="0"/>
              </a:rPr>
              <a:t>Iodine</a:t>
            </a:r>
            <a:r>
              <a:rPr lang="en-IN" sz="1400" dirty="0">
                <a:latin typeface="Arial" panose="020B0604020202020204" pitchFamily="34" charset="0"/>
                <a:cs typeface="Arial" panose="020B0604020202020204" pitchFamily="34" charset="0"/>
              </a:rPr>
              <a:t> in alcoholic and aqueous solution is used as a skin disinfectant. It is active against </a:t>
            </a:r>
            <a:r>
              <a:rPr lang="en-IN" sz="1400" i="1" dirty="0">
                <a:latin typeface="Arial" panose="020B0604020202020204" pitchFamily="34" charset="0"/>
                <a:cs typeface="Arial" panose="020B0604020202020204" pitchFamily="34" charset="0"/>
              </a:rPr>
              <a:t>M tuberculosis </a:t>
            </a:r>
            <a:r>
              <a:rPr lang="en-IN" sz="1400" dirty="0">
                <a:latin typeface="Arial" panose="020B0604020202020204" pitchFamily="34" charset="0"/>
                <a:cs typeface="Arial" panose="020B0604020202020204" pitchFamily="34" charset="0"/>
              </a:rPr>
              <a:t>and slightly active against spores. Compounds with iodine with surface-active agents known as </a:t>
            </a:r>
            <a:r>
              <a:rPr lang="en-IN" sz="1400" dirty="0" err="1">
                <a:latin typeface="Arial" panose="020B0604020202020204" pitchFamily="34" charset="0"/>
                <a:cs typeface="Arial" panose="020B0604020202020204" pitchFamily="34" charset="0"/>
              </a:rPr>
              <a:t>iodophors</a:t>
            </a:r>
            <a:r>
              <a:rPr lang="en-IN" sz="1400" dirty="0">
                <a:latin typeface="Arial" panose="020B0604020202020204" pitchFamily="34" charset="0"/>
                <a:cs typeface="Arial" panose="020B0604020202020204" pitchFamily="34" charset="0"/>
              </a:rPr>
              <a:t> are claimed to be more active than aqueous or alcohol solution.</a:t>
            </a:r>
            <a:endParaRPr lang="en-US" sz="1400" dirty="0">
              <a:latin typeface="Arial" panose="020B0604020202020204" pitchFamily="34" charset="0"/>
              <a:cs typeface="Arial" panose="020B0604020202020204" pitchFamily="34" charset="0"/>
            </a:endParaRPr>
          </a:p>
          <a:p>
            <a:pPr marL="0" indent="0" algn="just">
              <a:lnSpc>
                <a:spcPct val="150000"/>
              </a:lnSpc>
              <a:buNone/>
            </a:pPr>
            <a:r>
              <a:rPr lang="en-IN" sz="1400" b="1" dirty="0">
                <a:latin typeface="Arial" panose="020B0604020202020204" pitchFamily="34" charset="0"/>
                <a:cs typeface="Arial" panose="020B0604020202020204" pitchFamily="34" charset="0"/>
              </a:rPr>
              <a:t>Oxidizing agents</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b="1" dirty="0">
                <a:latin typeface="Arial" panose="020B0604020202020204" pitchFamily="34" charset="0"/>
                <a:cs typeface="Arial" panose="020B0604020202020204" pitchFamily="34" charset="0"/>
              </a:rPr>
              <a:t>Hydrogen peroxide</a:t>
            </a:r>
            <a:endParaRPr lang="en-US" sz="1400" b="1" dirty="0">
              <a:latin typeface="Arial" panose="020B0604020202020204" pitchFamily="34" charset="0"/>
              <a:cs typeface="Arial" panose="020B0604020202020204" pitchFamily="34" charset="0"/>
            </a:endParaRPr>
          </a:p>
          <a:p>
            <a:pPr marL="0" indent="0" algn="just">
              <a:lnSpc>
                <a:spcPct val="150000"/>
              </a:lnSpc>
              <a:buNone/>
            </a:pPr>
            <a:r>
              <a:rPr lang="en-IN" sz="1400" dirty="0">
                <a:latin typeface="Arial" panose="020B0604020202020204" pitchFamily="34" charset="0"/>
                <a:cs typeface="Arial" panose="020B0604020202020204" pitchFamily="34" charset="0"/>
              </a:rPr>
              <a:t>It is effective against most organisms in the concentration of 3-6 %. However, it kills spores at higher concentrations (10-25%). The mode of action is by the liberation of free hydroxyl radical on the decomposition of hydrogen peroxide. These free radicals are active ingredients in the disinfection process.</a:t>
            </a:r>
            <a:endParaRPr lang="en-US" sz="1400" dirty="0">
              <a:latin typeface="Arial" panose="020B0604020202020204" pitchFamily="34" charset="0"/>
              <a:cs typeface="Arial" panose="020B0604020202020204" pitchFamily="34" charset="0"/>
            </a:endParaRPr>
          </a:p>
          <a:p>
            <a:pPr marL="0" indent="0" algn="just">
              <a:lnSpc>
                <a:spcPct val="150000"/>
              </a:lnSpc>
              <a:buNone/>
            </a:pPr>
            <a:r>
              <a:rPr lang="en-IN" sz="1400" b="1" dirty="0" err="1">
                <a:latin typeface="Arial" panose="020B0604020202020204" pitchFamily="34" charset="0"/>
                <a:cs typeface="Arial" panose="020B0604020202020204" pitchFamily="34" charset="0"/>
              </a:rPr>
              <a:t>Peracetic</a:t>
            </a:r>
            <a:r>
              <a:rPr lang="en-IN" sz="1400" b="1" dirty="0">
                <a:latin typeface="Arial" panose="020B0604020202020204" pitchFamily="34" charset="0"/>
                <a:cs typeface="Arial" panose="020B0604020202020204" pitchFamily="34" charset="0"/>
              </a:rPr>
              <a:t> </a:t>
            </a:r>
            <a:r>
              <a:rPr lang="en-IN" sz="1400" b="1" dirty="0" smtClean="0">
                <a:latin typeface="Arial" panose="020B0604020202020204" pitchFamily="34" charset="0"/>
                <a:cs typeface="Arial" panose="020B0604020202020204" pitchFamily="34" charset="0"/>
              </a:rPr>
              <a:t>acid</a:t>
            </a:r>
            <a:r>
              <a:rPr lang="en-US" sz="1400" b="1" dirty="0" smtClean="0">
                <a:latin typeface="Arial" panose="020B0604020202020204" pitchFamily="34" charset="0"/>
                <a:cs typeface="Arial" panose="020B0604020202020204" pitchFamily="34" charset="0"/>
              </a:rPr>
              <a:t>: </a:t>
            </a:r>
            <a:r>
              <a:rPr lang="en-IN" sz="1400" dirty="0" smtClean="0">
                <a:latin typeface="Arial" panose="020B0604020202020204" pitchFamily="34" charset="0"/>
                <a:cs typeface="Arial" panose="020B0604020202020204" pitchFamily="34" charset="0"/>
              </a:rPr>
              <a:t>It </a:t>
            </a:r>
            <a:r>
              <a:rPr lang="en-IN" sz="1400" dirty="0">
                <a:latin typeface="Arial" panose="020B0604020202020204" pitchFamily="34" charset="0"/>
                <a:cs typeface="Arial" panose="020B0604020202020204" pitchFamily="34" charset="0"/>
              </a:rPr>
              <a:t>is an oxidizing agent and is a more potent germicidal agent than hydrogen peroxide.</a:t>
            </a:r>
            <a:endParaRPr lang="en-US" sz="1400" dirty="0">
              <a:latin typeface="Arial" panose="020B0604020202020204" pitchFamily="34" charset="0"/>
              <a:cs typeface="Arial" panose="020B0604020202020204" pitchFamily="34" charset="0"/>
            </a:endParaRPr>
          </a:p>
          <a:p>
            <a:pPr marL="0" indent="0" algn="just">
              <a:lnSpc>
                <a:spcPct val="150000"/>
              </a:lnSpc>
              <a:buNone/>
            </a:pPr>
            <a:endParaRPr lang="en-US" sz="1400" dirty="0">
              <a:latin typeface="Arial" panose="020B0604020202020204" pitchFamily="34" charset="0"/>
              <a:cs typeface="Arial" panose="020B0604020202020204" pitchFamily="34" charset="0"/>
            </a:endParaRPr>
          </a:p>
          <a:p>
            <a:pPr marL="0" indent="0" algn="just">
              <a:lnSpc>
                <a:spcPct val="150000"/>
              </a:lnSpc>
              <a:buNone/>
            </a:pPr>
            <a:endParaRPr lang="en-US" sz="1400" dirty="0">
              <a:latin typeface="Arial" panose="020B0604020202020204" pitchFamily="34" charset="0"/>
              <a:cs typeface="Arial" panose="020B0604020202020204" pitchFamily="34" charset="0"/>
            </a:endParaRPr>
          </a:p>
          <a:p>
            <a:endParaRPr lang="en-US" sz="1400" dirty="0"/>
          </a:p>
        </p:txBody>
      </p:sp>
    </p:spTree>
    <p:extLst>
      <p:ext uri="{BB962C8B-B14F-4D97-AF65-F5344CB8AC3E}">
        <p14:creationId xmlns:p14="http://schemas.microsoft.com/office/powerpoint/2010/main" val="181729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7150"/>
            <a:ext cx="8763000" cy="4724400"/>
          </a:xfrm>
        </p:spPr>
        <p:txBody>
          <a:bodyPr>
            <a:noAutofit/>
          </a:bodyPr>
          <a:lstStyle/>
          <a:p>
            <a:pPr marL="0" indent="0" algn="just">
              <a:lnSpc>
                <a:spcPct val="170000"/>
              </a:lnSpc>
              <a:buNone/>
            </a:pPr>
            <a:r>
              <a:rPr lang="en-IN" sz="1200" b="1" dirty="0">
                <a:latin typeface="Arial" panose="020B0604020202020204" pitchFamily="34" charset="0"/>
                <a:cs typeface="Arial" panose="020B0604020202020204" pitchFamily="34" charset="0"/>
              </a:rPr>
              <a:t>Salts</a:t>
            </a:r>
            <a:endParaRPr lang="en-US" sz="1200" b="1" dirty="0">
              <a:latin typeface="Arial" panose="020B0604020202020204" pitchFamily="34" charset="0"/>
              <a:cs typeface="Arial" panose="020B0604020202020204" pitchFamily="34" charset="0"/>
            </a:endParaRPr>
          </a:p>
          <a:p>
            <a:pPr marL="0" indent="0" algn="just">
              <a:lnSpc>
                <a:spcPct val="170000"/>
              </a:lnSpc>
              <a:buNone/>
            </a:pPr>
            <a:r>
              <a:rPr lang="en-IN" sz="1200" dirty="0">
                <a:latin typeface="Arial" panose="020B0604020202020204" pitchFamily="34" charset="0"/>
                <a:cs typeface="Arial" panose="020B0604020202020204" pitchFamily="34" charset="0"/>
              </a:rPr>
              <a:t>Slats of heavy metals have a toxic effect on bacteria. The salts of copper, silver, and mercury are used as a disinfectant. They are protein coagulant ant act by combining with </a:t>
            </a:r>
            <a:r>
              <a:rPr lang="en-IN" sz="1200" dirty="0" err="1">
                <a:latin typeface="Arial" panose="020B0604020202020204" pitchFamily="34" charset="0"/>
                <a:cs typeface="Arial" panose="020B0604020202020204" pitchFamily="34" charset="0"/>
              </a:rPr>
              <a:t>sulphydryl</a:t>
            </a:r>
            <a:r>
              <a:rPr lang="en-IN" sz="1200" dirty="0">
                <a:latin typeface="Arial" panose="020B0604020202020204" pitchFamily="34" charset="0"/>
                <a:cs typeface="Arial" panose="020B0604020202020204" pitchFamily="34" charset="0"/>
              </a:rPr>
              <a:t> groups of bacterial proteins and other essential intracellular compounds. </a:t>
            </a:r>
            <a:r>
              <a:rPr lang="en-IN" sz="1200" dirty="0" err="1">
                <a:latin typeface="Arial" panose="020B0604020202020204" pitchFamily="34" charset="0"/>
                <a:cs typeface="Arial" panose="020B0604020202020204" pitchFamily="34" charset="0"/>
              </a:rPr>
              <a:t>Merthiolate</a:t>
            </a:r>
            <a:r>
              <a:rPr lang="en-IN" sz="1200" dirty="0">
                <a:latin typeface="Arial" panose="020B0604020202020204" pitchFamily="34" charset="0"/>
                <a:cs typeface="Arial" panose="020B0604020202020204" pitchFamily="34" charset="0"/>
              </a:rPr>
              <a:t> (sodium ethyl </a:t>
            </a:r>
            <a:r>
              <a:rPr lang="en-IN" sz="1200" dirty="0" err="1">
                <a:latin typeface="Arial" panose="020B0604020202020204" pitchFamily="34" charset="0"/>
                <a:cs typeface="Arial" panose="020B0604020202020204" pitchFamily="34" charset="0"/>
              </a:rPr>
              <a:t>mercurithiosalicylate</a:t>
            </a:r>
            <a:r>
              <a:rPr lang="en-IN" sz="1200" dirty="0">
                <a:latin typeface="Arial" panose="020B0604020202020204" pitchFamily="34" charset="0"/>
                <a:cs typeface="Arial" panose="020B0604020202020204" pitchFamily="34" charset="0"/>
              </a:rPr>
              <a:t>) is used in a dilution of 1:10000 for the preservation of sera.</a:t>
            </a:r>
            <a:endParaRPr lang="en-US" sz="1200" dirty="0">
              <a:latin typeface="Arial" panose="020B0604020202020204" pitchFamily="34" charset="0"/>
              <a:cs typeface="Arial" panose="020B0604020202020204" pitchFamily="34" charset="0"/>
            </a:endParaRPr>
          </a:p>
          <a:p>
            <a:pPr marL="0" indent="0" algn="just">
              <a:lnSpc>
                <a:spcPct val="170000"/>
              </a:lnSpc>
              <a:buNone/>
            </a:pPr>
            <a:r>
              <a:rPr lang="en-IN" sz="1200" b="1" dirty="0">
                <a:latin typeface="Arial" panose="020B0604020202020204" pitchFamily="34" charset="0"/>
                <a:cs typeface="Arial" panose="020B0604020202020204" pitchFamily="34" charset="0"/>
              </a:rPr>
              <a:t>Dyes</a:t>
            </a:r>
            <a:endParaRPr lang="en-US" sz="1200" b="1" dirty="0">
              <a:latin typeface="Arial" panose="020B0604020202020204" pitchFamily="34" charset="0"/>
              <a:cs typeface="Arial" panose="020B0604020202020204" pitchFamily="34" charset="0"/>
            </a:endParaRPr>
          </a:p>
          <a:p>
            <a:pPr marL="0" indent="0" algn="just">
              <a:lnSpc>
                <a:spcPct val="170000"/>
              </a:lnSpc>
              <a:buNone/>
            </a:pPr>
            <a:r>
              <a:rPr lang="en-IN" sz="1200" dirty="0">
                <a:latin typeface="Arial" panose="020B0604020202020204" pitchFamily="34" charset="0"/>
                <a:cs typeface="Arial" panose="020B0604020202020204" pitchFamily="34" charset="0"/>
              </a:rPr>
              <a:t>Two groups of dyes, aniline and </a:t>
            </a:r>
            <a:r>
              <a:rPr lang="en-IN" sz="1200" dirty="0" err="1">
                <a:latin typeface="Arial" panose="020B0604020202020204" pitchFamily="34" charset="0"/>
                <a:cs typeface="Arial" panose="020B0604020202020204" pitchFamily="34" charset="0"/>
              </a:rPr>
              <a:t>acridine</a:t>
            </a:r>
            <a:r>
              <a:rPr lang="en-IN" sz="1200" dirty="0">
                <a:latin typeface="Arial" panose="020B0604020202020204" pitchFamily="34" charset="0"/>
                <a:cs typeface="Arial" panose="020B0604020202020204" pitchFamily="34" charset="0"/>
              </a:rPr>
              <a:t> dyes have been used as a skin and wound antiseptics. Both the dyes have bacteriostatic activity. Aniline dyes include crystal violet, brilliant green, and malachite green. </a:t>
            </a:r>
            <a:r>
              <a:rPr lang="en-IN" sz="1200" dirty="0" err="1">
                <a:latin typeface="Arial" panose="020B0604020202020204" pitchFamily="34" charset="0"/>
                <a:cs typeface="Arial" panose="020B0604020202020204" pitchFamily="34" charset="0"/>
              </a:rPr>
              <a:t>Acridine</a:t>
            </a:r>
            <a:r>
              <a:rPr lang="en-IN" sz="1200" dirty="0">
                <a:latin typeface="Arial" panose="020B0604020202020204" pitchFamily="34" charset="0"/>
                <a:cs typeface="Arial" panose="020B0604020202020204" pitchFamily="34" charset="0"/>
              </a:rPr>
              <a:t> dyes include </a:t>
            </a:r>
            <a:r>
              <a:rPr lang="en-IN" sz="1200" dirty="0" err="1">
                <a:latin typeface="Arial" panose="020B0604020202020204" pitchFamily="34" charset="0"/>
                <a:cs typeface="Arial" panose="020B0604020202020204" pitchFamily="34" charset="0"/>
              </a:rPr>
              <a:t>acriflavine</a:t>
            </a:r>
            <a:r>
              <a:rPr lang="en-IN" sz="1200" dirty="0">
                <a:latin typeface="Arial" panose="020B0604020202020204" pitchFamily="34" charset="0"/>
                <a:cs typeface="Arial" panose="020B0604020202020204" pitchFamily="34" charset="0"/>
              </a:rPr>
              <a:t>, </a:t>
            </a:r>
            <a:r>
              <a:rPr lang="en-IN" sz="1200" dirty="0" err="1">
                <a:latin typeface="Arial" panose="020B0604020202020204" pitchFamily="34" charset="0"/>
                <a:cs typeface="Arial" panose="020B0604020202020204" pitchFamily="34" charset="0"/>
              </a:rPr>
              <a:t>cuflavin</a:t>
            </a:r>
            <a:r>
              <a:rPr lang="en-IN" sz="1200" dirty="0">
                <a:latin typeface="Arial" panose="020B0604020202020204" pitchFamily="34" charset="0"/>
                <a:cs typeface="Arial" panose="020B0604020202020204" pitchFamily="34" charset="0"/>
              </a:rPr>
              <a:t>, </a:t>
            </a:r>
            <a:r>
              <a:rPr lang="en-IN" sz="1200" dirty="0" err="1">
                <a:latin typeface="Arial" panose="020B0604020202020204" pitchFamily="34" charset="0"/>
                <a:cs typeface="Arial" panose="020B0604020202020204" pitchFamily="34" charset="0"/>
              </a:rPr>
              <a:t>proflavin</a:t>
            </a:r>
            <a:r>
              <a:rPr lang="en-IN" sz="1200" dirty="0">
                <a:latin typeface="Arial" panose="020B0604020202020204" pitchFamily="34" charset="0"/>
                <a:cs typeface="Arial" panose="020B0604020202020204" pitchFamily="34" charset="0"/>
              </a:rPr>
              <a:t>, and </a:t>
            </a:r>
            <a:r>
              <a:rPr lang="en-IN" sz="1200" dirty="0" err="1">
                <a:latin typeface="Arial" panose="020B0604020202020204" pitchFamily="34" charset="0"/>
                <a:cs typeface="Arial" panose="020B0604020202020204" pitchFamily="34" charset="0"/>
              </a:rPr>
              <a:t>aminacrine</a:t>
            </a:r>
            <a:r>
              <a:rPr lang="en-IN" sz="1200" dirty="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p>
            <a:pPr marL="0" indent="0" algn="just">
              <a:lnSpc>
                <a:spcPct val="170000"/>
              </a:lnSpc>
              <a:buNone/>
            </a:pPr>
            <a:r>
              <a:rPr lang="en-IN" sz="1200" b="1" dirty="0" err="1">
                <a:latin typeface="Arial" panose="020B0604020202020204" pitchFamily="34" charset="0"/>
                <a:cs typeface="Arial" panose="020B0604020202020204" pitchFamily="34" charset="0"/>
              </a:rPr>
              <a:t>Vapor</a:t>
            </a:r>
            <a:r>
              <a:rPr lang="en-IN" sz="1200" b="1" dirty="0">
                <a:latin typeface="Arial" panose="020B0604020202020204" pitchFamily="34" charset="0"/>
                <a:cs typeface="Arial" panose="020B0604020202020204" pitchFamily="34" charset="0"/>
              </a:rPr>
              <a:t> phase Disinfectants</a:t>
            </a:r>
            <a:endParaRPr lang="en-US" sz="1200" b="1" dirty="0">
              <a:latin typeface="Arial" panose="020B0604020202020204" pitchFamily="34" charset="0"/>
              <a:cs typeface="Arial" panose="020B0604020202020204" pitchFamily="34" charset="0"/>
            </a:endParaRPr>
          </a:p>
          <a:p>
            <a:pPr marL="0" indent="0" algn="just">
              <a:lnSpc>
                <a:spcPct val="170000"/>
              </a:lnSpc>
              <a:buNone/>
            </a:pPr>
            <a:r>
              <a:rPr lang="en-IN" sz="1200" b="1" dirty="0">
                <a:latin typeface="Arial" panose="020B0604020202020204" pitchFamily="34" charset="0"/>
                <a:cs typeface="Arial" panose="020B0604020202020204" pitchFamily="34" charset="0"/>
              </a:rPr>
              <a:t>Ethylene Oxide (</a:t>
            </a:r>
            <a:r>
              <a:rPr lang="en-IN" sz="1200" b="1" dirty="0" smtClean="0">
                <a:latin typeface="Arial" panose="020B0604020202020204" pitchFamily="34" charset="0"/>
                <a:cs typeface="Arial" panose="020B0604020202020204" pitchFamily="34" charset="0"/>
              </a:rPr>
              <a:t>ETO)</a:t>
            </a:r>
            <a:r>
              <a:rPr lang="en-US" sz="1200" b="1" dirty="0" smtClean="0">
                <a:latin typeface="Arial" panose="020B0604020202020204" pitchFamily="34" charset="0"/>
                <a:cs typeface="Arial" panose="020B0604020202020204" pitchFamily="34" charset="0"/>
              </a:rPr>
              <a:t>: </a:t>
            </a:r>
            <a:r>
              <a:rPr lang="en-IN" sz="1200" dirty="0" smtClean="0">
                <a:latin typeface="Arial" panose="020B0604020202020204" pitchFamily="34" charset="0"/>
                <a:cs typeface="Arial" panose="020B0604020202020204" pitchFamily="34" charset="0"/>
              </a:rPr>
              <a:t>It </a:t>
            </a:r>
            <a:r>
              <a:rPr lang="en-IN" sz="1200" dirty="0">
                <a:latin typeface="Arial" panose="020B0604020202020204" pitchFamily="34" charset="0"/>
                <a:cs typeface="Arial" panose="020B0604020202020204" pitchFamily="34" charset="0"/>
              </a:rPr>
              <a:t>is a </a:t>
            </a:r>
            <a:r>
              <a:rPr lang="en-IN" sz="1200" dirty="0" err="1">
                <a:latin typeface="Arial" panose="020B0604020202020204" pitchFamily="34" charset="0"/>
                <a:cs typeface="Arial" panose="020B0604020202020204" pitchFamily="34" charset="0"/>
              </a:rPr>
              <a:t>colorless</a:t>
            </a:r>
            <a:r>
              <a:rPr lang="en-IN" sz="1200" dirty="0">
                <a:latin typeface="Arial" panose="020B0604020202020204" pitchFamily="34" charset="0"/>
                <a:cs typeface="Arial" panose="020B0604020202020204" pitchFamily="34" charset="0"/>
              </a:rPr>
              <a:t> liquid with a boiling point of 10.7</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 It is effective against all types of microorganisms including viruses and spores. It acts by alkylating the </a:t>
            </a:r>
            <a:r>
              <a:rPr lang="en-IN" sz="1200" dirty="0" err="1">
                <a:latin typeface="Arial" panose="020B0604020202020204" pitchFamily="34" charset="0"/>
                <a:cs typeface="Arial" panose="020B0604020202020204" pitchFamily="34" charset="0"/>
              </a:rPr>
              <a:t>amnio</a:t>
            </a:r>
            <a:r>
              <a:rPr lang="en-IN" sz="1200" dirty="0">
                <a:latin typeface="Arial" panose="020B0604020202020204" pitchFamily="34" charset="0"/>
                <a:cs typeface="Arial" panose="020B0604020202020204" pitchFamily="34" charset="0"/>
              </a:rPr>
              <a:t> carboxyl, hydroxyl and </a:t>
            </a:r>
            <a:r>
              <a:rPr lang="en-IN" sz="1200" dirty="0" err="1">
                <a:latin typeface="Arial" panose="020B0604020202020204" pitchFamily="34" charset="0"/>
                <a:cs typeface="Arial" panose="020B0604020202020204" pitchFamily="34" charset="0"/>
              </a:rPr>
              <a:t>sulphydryl</a:t>
            </a:r>
            <a:r>
              <a:rPr lang="en-IN" sz="1200" dirty="0">
                <a:latin typeface="Arial" panose="020B0604020202020204" pitchFamily="34" charset="0"/>
                <a:cs typeface="Arial" panose="020B0604020202020204" pitchFamily="34" charset="0"/>
              </a:rPr>
              <a:t> groups in protein molecules. In addition, it reacts with DNA and RNA. It is specially used for sterilizing plastic and rubber articles, respirators, heart-lung machines, dental equipment, etc.</a:t>
            </a:r>
            <a:endParaRPr lang="en-US" sz="1200" dirty="0">
              <a:latin typeface="Arial" panose="020B0604020202020204" pitchFamily="34" charset="0"/>
              <a:cs typeface="Arial" panose="020B0604020202020204" pitchFamily="34" charset="0"/>
            </a:endParaRPr>
          </a:p>
          <a:p>
            <a:pPr marL="0" indent="0" algn="just">
              <a:lnSpc>
                <a:spcPct val="170000"/>
              </a:lnSpc>
              <a:buNone/>
            </a:pPr>
            <a:r>
              <a:rPr lang="en-IN" sz="1200" b="1" dirty="0" err="1">
                <a:latin typeface="Arial" panose="020B0604020202020204" pitchFamily="34" charset="0"/>
                <a:cs typeface="Arial" panose="020B0604020202020204" pitchFamily="34" charset="0"/>
              </a:rPr>
              <a:t>Betapropilolactone</a:t>
            </a:r>
            <a:r>
              <a:rPr lang="en-IN" sz="1200" b="1" dirty="0">
                <a:latin typeface="Arial" panose="020B0604020202020204" pitchFamily="34" charset="0"/>
                <a:cs typeface="Arial" panose="020B0604020202020204" pitchFamily="34" charset="0"/>
              </a:rPr>
              <a:t> (</a:t>
            </a:r>
            <a:r>
              <a:rPr lang="en-IN" sz="1200" b="1" dirty="0" smtClean="0">
                <a:latin typeface="Arial" panose="020B0604020202020204" pitchFamily="34" charset="0"/>
                <a:cs typeface="Arial" panose="020B0604020202020204" pitchFamily="34" charset="0"/>
              </a:rPr>
              <a:t>BPO)</a:t>
            </a:r>
            <a:r>
              <a:rPr lang="en-US" sz="1200" dirty="0">
                <a:latin typeface="Arial" panose="020B0604020202020204" pitchFamily="34" charset="0"/>
                <a:cs typeface="Arial" panose="020B0604020202020204" pitchFamily="34" charset="0"/>
              </a:rPr>
              <a:t>:</a:t>
            </a:r>
            <a:r>
              <a:rPr lang="en-IN" sz="1200" dirty="0" smtClean="0">
                <a:latin typeface="Arial" panose="020B0604020202020204" pitchFamily="34" charset="0"/>
                <a:cs typeface="Arial" panose="020B0604020202020204" pitchFamily="34" charset="0"/>
              </a:rPr>
              <a:t>This </a:t>
            </a:r>
            <a:r>
              <a:rPr lang="en-IN" sz="1200" dirty="0">
                <a:latin typeface="Arial" panose="020B0604020202020204" pitchFamily="34" charset="0"/>
                <a:cs typeface="Arial" panose="020B0604020202020204" pitchFamily="34" charset="0"/>
              </a:rPr>
              <a:t>is a condensation product of </a:t>
            </a:r>
            <a:r>
              <a:rPr lang="en-IN" sz="1200" dirty="0" err="1">
                <a:latin typeface="Arial" panose="020B0604020202020204" pitchFamily="34" charset="0"/>
                <a:cs typeface="Arial" panose="020B0604020202020204" pitchFamily="34" charset="0"/>
              </a:rPr>
              <a:t>ketane</a:t>
            </a:r>
            <a:r>
              <a:rPr lang="en-IN" sz="1200" dirty="0">
                <a:latin typeface="Arial" panose="020B0604020202020204" pitchFamily="34" charset="0"/>
                <a:cs typeface="Arial" panose="020B0604020202020204" pitchFamily="34" charset="0"/>
              </a:rPr>
              <a:t> and formaldehyde. It has rapid action and used in0.2%. It is more efficient in fumigation than formaldehyde. BPO is used for the inactivation of vaccines.</a:t>
            </a:r>
            <a:endParaRPr lang="en-US" sz="1200" dirty="0">
              <a:latin typeface="Arial" panose="020B0604020202020204" pitchFamily="34" charset="0"/>
              <a:cs typeface="Arial" panose="020B0604020202020204" pitchFamily="34" charset="0"/>
            </a:endParaRPr>
          </a:p>
          <a:p>
            <a:pPr marL="0" indent="0" algn="just">
              <a:lnSpc>
                <a:spcPct val="170000"/>
              </a:lnSpc>
              <a:buNone/>
            </a:pPr>
            <a:r>
              <a:rPr lang="en-US" sz="1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31278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209550"/>
            <a:ext cx="8686799"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4211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09550"/>
            <a:ext cx="8763000" cy="4724400"/>
          </a:xfrm>
        </p:spPr>
        <p:txBody>
          <a:bodyPr>
            <a:noAutofit/>
          </a:bodyPr>
          <a:lstStyle/>
          <a:p>
            <a:pPr marL="0" indent="0" algn="just">
              <a:lnSpc>
                <a:spcPct val="150000"/>
              </a:lnSpc>
              <a:buNone/>
            </a:pPr>
            <a:r>
              <a:rPr lang="en-US" sz="1200" b="1" dirty="0" smtClean="0">
                <a:latin typeface="Arial" panose="020B0604020202020204" pitchFamily="34" charset="0"/>
                <a:cs typeface="Arial" panose="020B0604020202020204" pitchFamily="34" charset="0"/>
              </a:rPr>
              <a:t>Sunlight</a:t>
            </a:r>
            <a:r>
              <a:rPr lang="en-US" sz="1200" dirty="0" smtClean="0">
                <a:latin typeface="Arial" panose="020B0604020202020204" pitchFamily="34" charset="0"/>
                <a:cs typeface="Arial" panose="020B0604020202020204" pitchFamily="34" charset="0"/>
              </a:rPr>
              <a:t> :</a:t>
            </a:r>
            <a:r>
              <a:rPr lang="en-IN" sz="1200" dirty="0" smtClean="0">
                <a:latin typeface="Arial" panose="020B0604020202020204" pitchFamily="34" charset="0"/>
                <a:cs typeface="Arial" panose="020B0604020202020204" pitchFamily="34" charset="0"/>
              </a:rPr>
              <a:t>Sunlight </a:t>
            </a:r>
            <a:r>
              <a:rPr lang="en-IN" sz="1200" dirty="0">
                <a:latin typeface="Arial" panose="020B0604020202020204" pitchFamily="34" charset="0"/>
                <a:cs typeface="Arial" panose="020B0604020202020204" pitchFamily="34" charset="0"/>
              </a:rPr>
              <a:t>has an active germicidal effect due to the presence of ultraviolet rays. It is a natural procedure of sterilization which reduces the number of microorganisms in water tanks, lakes, etc.</a:t>
            </a:r>
          </a:p>
          <a:p>
            <a:pPr marL="0" indent="0" algn="just">
              <a:lnSpc>
                <a:spcPct val="150000"/>
              </a:lnSpc>
              <a:buNone/>
            </a:pPr>
            <a:r>
              <a:rPr lang="en-IN" sz="1200" b="1" dirty="0" smtClean="0">
                <a:latin typeface="Arial" panose="020B0604020202020204" pitchFamily="34" charset="0"/>
                <a:cs typeface="Arial" panose="020B0604020202020204" pitchFamily="34" charset="0"/>
              </a:rPr>
              <a:t>Heat:</a:t>
            </a:r>
            <a:r>
              <a:rPr lang="en-IN" sz="1200" b="1" dirty="0">
                <a:latin typeface="Arial" panose="020B0604020202020204" pitchFamily="34" charset="0"/>
                <a:cs typeface="Arial" panose="020B0604020202020204" pitchFamily="34" charset="0"/>
              </a:rPr>
              <a:t> </a:t>
            </a:r>
            <a:r>
              <a:rPr lang="en-IN" sz="1200" dirty="0" smtClean="0">
                <a:latin typeface="Arial" panose="020B0604020202020204" pitchFamily="34" charset="0"/>
                <a:cs typeface="Arial" panose="020B0604020202020204" pitchFamily="34" charset="0"/>
              </a:rPr>
              <a:t>Heat </a:t>
            </a:r>
            <a:r>
              <a:rPr lang="en-IN" sz="1200" dirty="0">
                <a:latin typeface="Arial" panose="020B0604020202020204" pitchFamily="34" charset="0"/>
                <a:cs typeface="Arial" panose="020B0604020202020204" pitchFamily="34" charset="0"/>
              </a:rPr>
              <a:t>is a mostly used method of sterilization. Moreover, it is a highly effective and most reliable process. There are two major methods of using heat in sterilization which are dry heat and moist heat. The principle behind both of these methods is similar. Dry heat induces the denaturation of protein, oxidative damage and toxic effect due to the high level of electrolytes. Moreover, the dry heat can also damage the DNA of the microorganism. As a result, the microorganism got killed. Moist Heat kills the microorganisms by denaturation and coagulation of proteins. There are several factors that can influence the heat killing procedure. Such as</a:t>
            </a:r>
          </a:p>
          <a:p>
            <a:pPr marL="0" indent="0" algn="just">
              <a:lnSpc>
                <a:spcPct val="150000"/>
              </a:lnSpc>
              <a:buNone/>
            </a:pPr>
            <a:r>
              <a:rPr lang="en-IN" sz="1200" b="1" dirty="0">
                <a:latin typeface="Arial" panose="020B0604020202020204" pitchFamily="34" charset="0"/>
                <a:cs typeface="Arial" panose="020B0604020202020204" pitchFamily="34" charset="0"/>
              </a:rPr>
              <a:t>Temperature and Duration</a:t>
            </a:r>
            <a:r>
              <a:rPr lang="en-IN" sz="1200" dirty="0">
                <a:latin typeface="Arial" panose="020B0604020202020204" pitchFamily="34" charset="0"/>
                <a:cs typeface="Arial" panose="020B0604020202020204" pitchFamily="34" charset="0"/>
              </a:rPr>
              <a:t>: The duration and temperature are inversely connected to each other. Therefore, in the case of the long duration of heat provided for sterilization, the temperature will be reduced while in case of high temperature the duration will be reduced.</a:t>
            </a:r>
          </a:p>
          <a:p>
            <a:pPr marL="0" indent="0" algn="just">
              <a:lnSpc>
                <a:spcPct val="150000"/>
              </a:lnSpc>
              <a:buNone/>
            </a:pPr>
            <a:r>
              <a:rPr lang="en-IN" sz="1200" dirty="0">
                <a:latin typeface="Arial" panose="020B0604020202020204" pitchFamily="34" charset="0"/>
                <a:cs typeface="Arial" panose="020B0604020202020204" pitchFamily="34" charset="0"/>
              </a:rPr>
              <a:t>Characteristic of the Microorganism: Microorganisms can be present in both vegetative and spore form. Spore forms are generally heat resistant. Therefore, the sterilization process will vary on the basis of the characteristic of the microorganism.</a:t>
            </a:r>
          </a:p>
          <a:p>
            <a:pPr marL="0" indent="0" algn="just">
              <a:lnSpc>
                <a:spcPct val="150000"/>
              </a:lnSpc>
              <a:buNone/>
            </a:pPr>
            <a:r>
              <a:rPr lang="en-IN" sz="1200" b="1" dirty="0">
                <a:latin typeface="Arial" panose="020B0604020202020204" pitchFamily="34" charset="0"/>
                <a:cs typeface="Arial" panose="020B0604020202020204" pitchFamily="34" charset="0"/>
              </a:rPr>
              <a:t>Type of Material: </a:t>
            </a:r>
            <a:r>
              <a:rPr lang="en-IN" sz="1200" dirty="0">
                <a:latin typeface="Arial" panose="020B0604020202020204" pitchFamily="34" charset="0"/>
                <a:cs typeface="Arial" panose="020B0604020202020204" pitchFamily="34" charset="0"/>
              </a:rPr>
              <a:t>Organic substances often provide protection to the vegetative and spore form of microorganisms which reduces the lethal property of heat. Apart from that, the materials containing the substances are also needed to be heat stable for proper sterilization</a:t>
            </a:r>
            <a:r>
              <a:rPr lang="en-IN" sz="1200" dirty="0" smtClean="0">
                <a:latin typeface="Arial" panose="020B0604020202020204" pitchFamily="34" charset="0"/>
                <a:cs typeface="Arial" panose="020B0604020202020204" pitchFamily="34" charset="0"/>
              </a:rPr>
              <a:t>.</a:t>
            </a:r>
            <a:endParaRPr lang="en-IN"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1599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09550"/>
            <a:ext cx="8686800" cy="4724400"/>
          </a:xfrm>
        </p:spPr>
        <p:txBody>
          <a:bodyPr>
            <a:normAutofit lnSpcReduction="10000"/>
          </a:bodyPr>
          <a:lstStyle/>
          <a:p>
            <a:pPr marL="0" indent="0" algn="just">
              <a:lnSpc>
                <a:spcPct val="150000"/>
              </a:lnSpc>
              <a:buNone/>
            </a:pPr>
            <a:r>
              <a:rPr lang="en-IN" sz="1200" b="1" dirty="0">
                <a:latin typeface="Arial" panose="020B0604020202020204" pitchFamily="34" charset="0"/>
                <a:cs typeface="Arial" panose="020B0604020202020204" pitchFamily="34" charset="0"/>
              </a:rPr>
              <a:t>Dry Heat</a:t>
            </a:r>
            <a:r>
              <a:rPr lang="en-IN" sz="1200" dirty="0">
                <a:latin typeface="Arial" panose="020B0604020202020204" pitchFamily="34" charset="0"/>
                <a:cs typeface="Arial" panose="020B0604020202020204" pitchFamily="34" charset="0"/>
              </a:rPr>
              <a:t>: Procedures</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b="1" dirty="0">
                <a:latin typeface="Arial" panose="020B0604020202020204" pitchFamily="34" charset="0"/>
                <a:cs typeface="Arial" panose="020B0604020202020204" pitchFamily="34" charset="0"/>
              </a:rPr>
              <a:t>Red Heat</a:t>
            </a:r>
            <a:r>
              <a:rPr lang="en-IN" sz="1200" dirty="0">
                <a:latin typeface="Arial" panose="020B0604020202020204" pitchFamily="34" charset="0"/>
                <a:cs typeface="Arial" panose="020B0604020202020204" pitchFamily="34" charset="0"/>
              </a:rPr>
              <a:t>: Inoculation loops, wires, forceps tips, needles are needed to be sterilized to inhibit microbial contamination. These instruments are held in the flame of a Bunsen burner until they become red hot.</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b="1" dirty="0">
                <a:latin typeface="Arial" panose="020B0604020202020204" pitchFamily="34" charset="0"/>
                <a:cs typeface="Arial" panose="020B0604020202020204" pitchFamily="34" charset="0"/>
              </a:rPr>
              <a:t>Flaming</a:t>
            </a:r>
            <a:r>
              <a:rPr lang="en-IN" sz="1200" dirty="0">
                <a:latin typeface="Arial" panose="020B0604020202020204" pitchFamily="34" charset="0"/>
                <a:cs typeface="Arial" panose="020B0604020202020204" pitchFamily="34" charset="0"/>
              </a:rPr>
              <a:t>: Glass slides, scalpels, and mouths of culture tubes or conical flasks are passed through Bunsen flame without allowing them to become red hot.</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b="1" dirty="0">
                <a:latin typeface="Arial" panose="020B0604020202020204" pitchFamily="34" charset="0"/>
                <a:cs typeface="Arial" panose="020B0604020202020204" pitchFamily="34" charset="0"/>
              </a:rPr>
              <a:t>Incineration</a:t>
            </a:r>
            <a:r>
              <a:rPr lang="en-IN" sz="1200" dirty="0">
                <a:latin typeface="Arial" panose="020B0604020202020204" pitchFamily="34" charset="0"/>
                <a:cs typeface="Arial" panose="020B0604020202020204" pitchFamily="34" charset="0"/>
              </a:rPr>
              <a:t>: This procedure is used to reduce the infective material into ashes by burning. The incinerator is used for the process. Soiled dressings, animal carcasses, bedding, and pathological materials are dealt with this method.</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b="1" dirty="0">
                <a:latin typeface="Arial" panose="020B0604020202020204" pitchFamily="34" charset="0"/>
                <a:cs typeface="Arial" panose="020B0604020202020204" pitchFamily="34" charset="0"/>
              </a:rPr>
              <a:t>Hot Air Oven</a:t>
            </a:r>
            <a:r>
              <a:rPr lang="en-IN" sz="1200" dirty="0">
                <a:latin typeface="Arial" panose="020B0604020202020204" pitchFamily="34" charset="0"/>
                <a:cs typeface="Arial" panose="020B0604020202020204" pitchFamily="34" charset="0"/>
              </a:rPr>
              <a:t>: It is a widely used method of sterilization by dry heat. The heat inside the oven is maintained by electricity and a fan fitted inside it provides the adequate distribution of hot air inside the chamber. A thermostat is also connected which maintains the temperature inside the chamber. 160</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 for two hours is required for sterilization. There are also some alternative temperatures and holding time which include 170</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 for 1 hour and 180</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 for 30 minutes.</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dirty="0">
                <a:latin typeface="Arial" panose="020B0604020202020204" pitchFamily="34" charset="0"/>
                <a:cs typeface="Arial" panose="020B0604020202020204" pitchFamily="34" charset="0"/>
              </a:rPr>
              <a:t>Uses: Sterilization of </a:t>
            </a:r>
            <a:r>
              <a:rPr lang="en-IN" sz="1200" dirty="0" err="1">
                <a:latin typeface="Arial" panose="020B0604020202020204" pitchFamily="34" charset="0"/>
                <a:cs typeface="Arial" panose="020B0604020202020204" pitchFamily="34" charset="0"/>
              </a:rPr>
              <a:t>Glasswares</a:t>
            </a:r>
            <a:r>
              <a:rPr lang="en-IN" sz="1200" dirty="0">
                <a:latin typeface="Arial" panose="020B0604020202020204" pitchFamily="34" charset="0"/>
                <a:cs typeface="Arial" panose="020B0604020202020204" pitchFamily="34" charset="0"/>
              </a:rPr>
              <a:t> like glass syringes, Petri dishes, flasks, pipettes, and test tubes. Surgical instruments like scalpels, scissors, forceps, etc. Chemicals such as liquid, paraffin, fats, sulphonamides powders etc</a:t>
            </a:r>
            <a:r>
              <a:rPr lang="en-IN"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b="1" dirty="0">
                <a:latin typeface="Arial" panose="020B0604020202020204" pitchFamily="34" charset="0"/>
                <a:cs typeface="Arial" panose="020B0604020202020204" pitchFamily="34" charset="0"/>
              </a:rPr>
              <a:t>Sterilization control: </a:t>
            </a:r>
            <a:r>
              <a:rPr lang="en-IN" sz="1200" dirty="0">
                <a:latin typeface="Arial" panose="020B0604020202020204" pitchFamily="34" charset="0"/>
                <a:cs typeface="Arial" panose="020B0604020202020204" pitchFamily="34" charset="0"/>
              </a:rPr>
              <a:t>The spores of Bacillus </a:t>
            </a:r>
            <a:r>
              <a:rPr lang="en-IN" sz="1200" dirty="0" err="1">
                <a:latin typeface="Arial" panose="020B0604020202020204" pitchFamily="34" charset="0"/>
                <a:cs typeface="Arial" panose="020B0604020202020204" pitchFamily="34" charset="0"/>
              </a:rPr>
              <a:t>subtilis</a:t>
            </a:r>
            <a:r>
              <a:rPr lang="en-IN" sz="1200" dirty="0">
                <a:latin typeface="Arial" panose="020B0604020202020204" pitchFamily="34" charset="0"/>
                <a:cs typeface="Arial" panose="020B0604020202020204" pitchFamily="34" charset="0"/>
              </a:rPr>
              <a:t> subsp. Niger (NCTC 10075 or ATCC 9372) are kept inside the oven. These spores should be destroyed if the sterilization is proper. Thermocouples may also be used.</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dirty="0">
                <a:latin typeface="Arial" panose="020B0604020202020204" pitchFamily="34" charset="0"/>
                <a:cs typeface="Arial" panose="020B0604020202020204" pitchFamily="34" charset="0"/>
              </a:rPr>
              <a:t>Browne’s tube with a green spot is available. After proper sterilization, a green </a:t>
            </a:r>
            <a:r>
              <a:rPr lang="en-IN" sz="1200" dirty="0" err="1">
                <a:latin typeface="Arial" panose="020B0604020202020204" pitchFamily="34" charset="0"/>
                <a:cs typeface="Arial" panose="020B0604020202020204" pitchFamily="34" charset="0"/>
              </a:rPr>
              <a:t>color</a:t>
            </a:r>
            <a:r>
              <a:rPr lang="en-IN" sz="1200" dirty="0">
                <a:latin typeface="Arial" panose="020B0604020202020204" pitchFamily="34" charset="0"/>
                <a:cs typeface="Arial" panose="020B0604020202020204" pitchFamily="34" charset="0"/>
              </a:rPr>
              <a:t> is produced (after two years at 160</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a:t>
            </a:r>
            <a:endParaRPr lang="en-US" sz="1200" dirty="0">
              <a:latin typeface="Arial" panose="020B0604020202020204" pitchFamily="34" charset="0"/>
              <a:cs typeface="Arial" panose="020B0604020202020204" pitchFamily="34" charset="0"/>
            </a:endParaRPr>
          </a:p>
          <a:p>
            <a:pPr marL="0" indent="0" algn="just">
              <a:lnSpc>
                <a:spcPct val="150000"/>
              </a:lnSpc>
              <a:buNone/>
            </a:pP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202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09550"/>
            <a:ext cx="8839200" cy="4385073"/>
          </a:xfrm>
        </p:spPr>
        <p:txBody>
          <a:bodyPr>
            <a:noAutofit/>
          </a:bodyPr>
          <a:lstStyle/>
          <a:p>
            <a:pPr marL="0" indent="0" algn="just">
              <a:lnSpc>
                <a:spcPct val="150000"/>
              </a:lnSpc>
              <a:buNone/>
            </a:pPr>
            <a:r>
              <a:rPr lang="en-IN" sz="1200" b="1" dirty="0">
                <a:latin typeface="Arial" panose="020B0604020202020204" pitchFamily="34" charset="0"/>
                <a:cs typeface="Arial" panose="020B0604020202020204" pitchFamily="34" charset="0"/>
              </a:rPr>
              <a:t>Moist Heat Sterilization: </a:t>
            </a:r>
            <a:r>
              <a:rPr lang="en-IN" sz="1200" dirty="0" smtClean="0">
                <a:latin typeface="Arial" panose="020B0604020202020204" pitchFamily="34" charset="0"/>
                <a:cs typeface="Arial" panose="020B0604020202020204" pitchFamily="34" charset="0"/>
              </a:rPr>
              <a:t>Procedure</a:t>
            </a:r>
            <a:r>
              <a:rPr lang="en-US" sz="1200" dirty="0" smtClean="0">
                <a:latin typeface="Arial" panose="020B0604020202020204" pitchFamily="34" charset="0"/>
                <a:cs typeface="Arial" panose="020B0604020202020204" pitchFamily="34" charset="0"/>
              </a:rPr>
              <a:t>, </a:t>
            </a:r>
            <a:r>
              <a:rPr lang="en-IN" sz="1200" b="1" dirty="0" smtClean="0">
                <a:latin typeface="Arial" panose="020B0604020202020204" pitchFamily="34" charset="0"/>
                <a:cs typeface="Arial" panose="020B0604020202020204" pitchFamily="34" charset="0"/>
              </a:rPr>
              <a:t>Temperature </a:t>
            </a:r>
            <a:r>
              <a:rPr lang="en-IN" sz="1200" b="1" dirty="0">
                <a:latin typeface="Arial" panose="020B0604020202020204" pitchFamily="34" charset="0"/>
                <a:cs typeface="Arial" panose="020B0604020202020204" pitchFamily="34" charset="0"/>
              </a:rPr>
              <a:t>below 100</a:t>
            </a:r>
            <a:r>
              <a:rPr lang="en-IN" sz="1200" b="1" baseline="30000" dirty="0">
                <a:latin typeface="Arial" panose="020B0604020202020204" pitchFamily="34" charset="0"/>
                <a:cs typeface="Arial" panose="020B0604020202020204" pitchFamily="34" charset="0"/>
              </a:rPr>
              <a:t>0</a:t>
            </a:r>
            <a:r>
              <a:rPr lang="en-IN" sz="1200" b="1" dirty="0">
                <a:latin typeface="Arial" panose="020B0604020202020204" pitchFamily="34" charset="0"/>
                <a:cs typeface="Arial" panose="020B0604020202020204" pitchFamily="34" charset="0"/>
              </a:rPr>
              <a:t>C</a:t>
            </a:r>
            <a:endParaRPr lang="en-US" sz="1200" b="1" dirty="0">
              <a:latin typeface="Arial" panose="020B0604020202020204" pitchFamily="34" charset="0"/>
              <a:cs typeface="Arial" panose="020B0604020202020204" pitchFamily="34" charset="0"/>
            </a:endParaRPr>
          </a:p>
          <a:p>
            <a:pPr marL="0" indent="0" algn="just">
              <a:lnSpc>
                <a:spcPct val="150000"/>
              </a:lnSpc>
              <a:buNone/>
            </a:pPr>
            <a:r>
              <a:rPr lang="en-IN" sz="1200" b="1" dirty="0">
                <a:latin typeface="Arial" panose="020B0604020202020204" pitchFamily="34" charset="0"/>
                <a:cs typeface="Arial" panose="020B0604020202020204" pitchFamily="34" charset="0"/>
              </a:rPr>
              <a:t>Pasteurization</a:t>
            </a:r>
            <a:endParaRPr lang="en-US" sz="1200" b="1" dirty="0">
              <a:latin typeface="Arial" panose="020B0604020202020204" pitchFamily="34" charset="0"/>
              <a:cs typeface="Arial" panose="020B0604020202020204" pitchFamily="34" charset="0"/>
            </a:endParaRPr>
          </a:p>
          <a:p>
            <a:pPr marL="0" indent="0" algn="just">
              <a:lnSpc>
                <a:spcPct val="150000"/>
              </a:lnSpc>
              <a:buNone/>
            </a:pPr>
            <a:r>
              <a:rPr lang="en-IN" sz="1200" dirty="0">
                <a:latin typeface="Arial" panose="020B0604020202020204" pitchFamily="34" charset="0"/>
                <a:cs typeface="Arial" panose="020B0604020202020204" pitchFamily="34" charset="0"/>
              </a:rPr>
              <a:t>There are two different types of pasteurization methods that are used for sterilization of milk, Holder method (63</a:t>
            </a:r>
            <a:r>
              <a:rPr lang="en-IN" sz="1200" baseline="30000" dirty="0">
                <a:latin typeface="Arial" panose="020B0604020202020204" pitchFamily="34" charset="0"/>
                <a:cs typeface="Arial" panose="020B0604020202020204" pitchFamily="34" charset="0"/>
              </a:rPr>
              <a:t>o</a:t>
            </a:r>
            <a:r>
              <a:rPr lang="en-IN" sz="1200" dirty="0">
                <a:latin typeface="Arial" panose="020B0604020202020204" pitchFamily="34" charset="0"/>
                <a:cs typeface="Arial" panose="020B0604020202020204" pitchFamily="34" charset="0"/>
              </a:rPr>
              <a:t>C for 30 minutes) and flash method (72</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 for 20 seconds followed by cooling quickly to 13</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 This method is effective against all non-</a:t>
            </a:r>
            <a:r>
              <a:rPr lang="en-IN" sz="1200" dirty="0" err="1">
                <a:latin typeface="Arial" panose="020B0604020202020204" pitchFamily="34" charset="0"/>
                <a:cs typeface="Arial" panose="020B0604020202020204" pitchFamily="34" charset="0"/>
              </a:rPr>
              <a:t>sporing</a:t>
            </a:r>
            <a:r>
              <a:rPr lang="en-IN" sz="1200" dirty="0">
                <a:latin typeface="Arial" panose="020B0604020202020204" pitchFamily="34" charset="0"/>
                <a:cs typeface="Arial" panose="020B0604020202020204" pitchFamily="34" charset="0"/>
              </a:rPr>
              <a:t> pathogens such as mycobacteria, </a:t>
            </a:r>
            <a:r>
              <a:rPr lang="en-IN" sz="1200" i="1" dirty="0">
                <a:latin typeface="Arial" panose="020B0604020202020204" pitchFamily="34" charset="0"/>
                <a:cs typeface="Arial" panose="020B0604020202020204" pitchFamily="34" charset="0"/>
              </a:rPr>
              <a:t>Salmonella</a:t>
            </a:r>
            <a:r>
              <a:rPr lang="en-IN" sz="1200" dirty="0">
                <a:latin typeface="Arial" panose="020B0604020202020204" pitchFamily="34" charset="0"/>
                <a:cs typeface="Arial" panose="020B0604020202020204" pitchFamily="34" charset="0"/>
              </a:rPr>
              <a:t>, etc. except </a:t>
            </a:r>
            <a:r>
              <a:rPr lang="en-IN" sz="1200" i="1" dirty="0" err="1">
                <a:latin typeface="Arial" panose="020B0604020202020204" pitchFamily="34" charset="0"/>
                <a:cs typeface="Arial" panose="020B0604020202020204" pitchFamily="34" charset="0"/>
              </a:rPr>
              <a:t>Coxiella</a:t>
            </a:r>
            <a:r>
              <a:rPr lang="en-IN" sz="1200" i="1" dirty="0">
                <a:latin typeface="Arial" panose="020B0604020202020204" pitchFamily="34" charset="0"/>
                <a:cs typeface="Arial" panose="020B0604020202020204" pitchFamily="34" charset="0"/>
              </a:rPr>
              <a:t> </a:t>
            </a:r>
            <a:r>
              <a:rPr lang="en-IN" sz="1200" i="1" dirty="0" err="1">
                <a:latin typeface="Arial" panose="020B0604020202020204" pitchFamily="34" charset="0"/>
                <a:cs typeface="Arial" panose="020B0604020202020204" pitchFamily="34" charset="0"/>
              </a:rPr>
              <a:t>burnetii</a:t>
            </a:r>
            <a:r>
              <a:rPr lang="en-IN" sz="1200" i="1" dirty="0">
                <a:latin typeface="Arial" panose="020B0604020202020204" pitchFamily="34" charset="0"/>
                <a:cs typeface="Arial" panose="020B0604020202020204" pitchFamily="34" charset="0"/>
              </a:rPr>
              <a:t> </a:t>
            </a:r>
            <a:r>
              <a:rPr lang="en-IN" sz="1200" dirty="0">
                <a:latin typeface="Arial" panose="020B0604020202020204" pitchFamily="34" charset="0"/>
                <a:cs typeface="Arial" panose="020B0604020202020204" pitchFamily="34" charset="0"/>
              </a:rPr>
              <a:t>which survives the holder method due to heat resistant characteristics.</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b="1" dirty="0">
                <a:latin typeface="Arial" panose="020B0604020202020204" pitchFamily="34" charset="0"/>
                <a:cs typeface="Arial" panose="020B0604020202020204" pitchFamily="34" charset="0"/>
              </a:rPr>
              <a:t>Inspissation</a:t>
            </a:r>
            <a:endParaRPr lang="en-US" sz="1200" b="1" dirty="0">
              <a:latin typeface="Arial" panose="020B0604020202020204" pitchFamily="34" charset="0"/>
              <a:cs typeface="Arial" panose="020B0604020202020204" pitchFamily="34" charset="0"/>
            </a:endParaRPr>
          </a:p>
          <a:p>
            <a:pPr marL="0" indent="0" algn="just">
              <a:lnSpc>
                <a:spcPct val="150000"/>
              </a:lnSpc>
              <a:buNone/>
            </a:pPr>
            <a:r>
              <a:rPr lang="en-IN" sz="1200" dirty="0">
                <a:latin typeface="Arial" panose="020B0604020202020204" pitchFamily="34" charset="0"/>
                <a:cs typeface="Arial" panose="020B0604020202020204" pitchFamily="34" charset="0"/>
              </a:rPr>
              <a:t>Media like Lowenstein- Jensen’s and </a:t>
            </a:r>
            <a:r>
              <a:rPr lang="en-IN" sz="1200" dirty="0" err="1">
                <a:latin typeface="Arial" panose="020B0604020202020204" pitchFamily="34" charset="0"/>
                <a:cs typeface="Arial" panose="020B0604020202020204" pitchFamily="34" charset="0"/>
              </a:rPr>
              <a:t>Loeffler’s</a:t>
            </a:r>
            <a:r>
              <a:rPr lang="en-IN" sz="1200" dirty="0">
                <a:latin typeface="Arial" panose="020B0604020202020204" pitchFamily="34" charset="0"/>
                <a:cs typeface="Arial" panose="020B0604020202020204" pitchFamily="34" charset="0"/>
              </a:rPr>
              <a:t> serum are required to sterile at 80-85</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 for 30 minutes daily on three consecutive days. This process is known as inspissation and the instrument used is called </a:t>
            </a:r>
            <a:r>
              <a:rPr lang="en-IN" sz="1200" dirty="0" err="1">
                <a:latin typeface="Arial" panose="020B0604020202020204" pitchFamily="34" charset="0"/>
                <a:cs typeface="Arial" panose="020B0604020202020204" pitchFamily="34" charset="0"/>
              </a:rPr>
              <a:t>inspissator</a:t>
            </a:r>
            <a:r>
              <a:rPr lang="en-IN" sz="1200" dirty="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b="1" dirty="0">
                <a:latin typeface="Arial" panose="020B0604020202020204" pitchFamily="34" charset="0"/>
                <a:cs typeface="Arial" panose="020B0604020202020204" pitchFamily="34" charset="0"/>
              </a:rPr>
              <a:t>Vaccine bath</a:t>
            </a:r>
            <a:endParaRPr lang="en-US" sz="1200" b="1" dirty="0">
              <a:latin typeface="Arial" panose="020B0604020202020204" pitchFamily="34" charset="0"/>
              <a:cs typeface="Arial" panose="020B0604020202020204" pitchFamily="34" charset="0"/>
            </a:endParaRPr>
          </a:p>
          <a:p>
            <a:pPr marL="0" indent="0" algn="just">
              <a:lnSpc>
                <a:spcPct val="150000"/>
              </a:lnSpc>
              <a:buNone/>
            </a:pPr>
            <a:r>
              <a:rPr lang="en-IN" sz="1200" dirty="0">
                <a:latin typeface="Arial" panose="020B0604020202020204" pitchFamily="34" charset="0"/>
                <a:cs typeface="Arial" panose="020B0604020202020204" pitchFamily="34" charset="0"/>
              </a:rPr>
              <a:t>It is used for sterilization of bacterial vaccines at 60</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 for one hour. Serum or other body fluids can be sterilized by heating in a water bath at 56</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 for several successive days.</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b="1" dirty="0">
                <a:latin typeface="Arial" panose="020B0604020202020204" pitchFamily="34" charset="0"/>
                <a:cs typeface="Arial" panose="020B0604020202020204" pitchFamily="34" charset="0"/>
              </a:rPr>
              <a:t>Low-temperature steam formaldehyde sterilization (LTSF)</a:t>
            </a:r>
            <a:endParaRPr lang="en-US" sz="1200" b="1" dirty="0">
              <a:latin typeface="Arial" panose="020B0604020202020204" pitchFamily="34" charset="0"/>
              <a:cs typeface="Arial" panose="020B0604020202020204" pitchFamily="34" charset="0"/>
            </a:endParaRPr>
          </a:p>
          <a:p>
            <a:pPr marL="0" indent="0" algn="just">
              <a:lnSpc>
                <a:spcPct val="150000"/>
              </a:lnSpc>
              <a:buNone/>
            </a:pPr>
            <a:r>
              <a:rPr lang="en-IN" sz="1200" dirty="0">
                <a:latin typeface="Arial" panose="020B0604020202020204" pitchFamily="34" charset="0"/>
                <a:cs typeface="Arial" panose="020B0604020202020204" pitchFamily="34" charset="0"/>
              </a:rPr>
              <a:t>This method is applicable for materials that cannot withstand 100</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 temperature. In this method, steam at </a:t>
            </a:r>
            <a:r>
              <a:rPr lang="en-IN" sz="1200" dirty="0" err="1">
                <a:latin typeface="Arial" panose="020B0604020202020204" pitchFamily="34" charset="0"/>
                <a:cs typeface="Arial" panose="020B0604020202020204" pitchFamily="34" charset="0"/>
              </a:rPr>
              <a:t>subatmospheric</a:t>
            </a:r>
            <a:r>
              <a:rPr lang="en-IN" sz="1200" dirty="0">
                <a:latin typeface="Arial" panose="020B0604020202020204" pitchFamily="34" charset="0"/>
                <a:cs typeface="Arial" panose="020B0604020202020204" pitchFamily="34" charset="0"/>
              </a:rPr>
              <a:t> pressure at 75</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 with formaldehyde </a:t>
            </a:r>
            <a:r>
              <a:rPr lang="en-IN" sz="1200" dirty="0" err="1">
                <a:latin typeface="Arial" panose="020B0604020202020204" pitchFamily="34" charset="0"/>
                <a:cs typeface="Arial" panose="020B0604020202020204" pitchFamily="34" charset="0"/>
              </a:rPr>
              <a:t>vapor</a:t>
            </a:r>
            <a:r>
              <a:rPr lang="en-IN" sz="1200" dirty="0">
                <a:latin typeface="Arial" panose="020B0604020202020204" pitchFamily="34" charset="0"/>
                <a:cs typeface="Arial" panose="020B0604020202020204" pitchFamily="34" charset="0"/>
              </a:rPr>
              <a:t> is used. </a:t>
            </a:r>
            <a:r>
              <a:rPr lang="en-IN" sz="1200" i="1" dirty="0">
                <a:latin typeface="Arial" panose="020B0604020202020204" pitchFamily="34" charset="0"/>
                <a:cs typeface="Arial" panose="020B0604020202020204" pitchFamily="34" charset="0"/>
              </a:rPr>
              <a:t>Bacillus </a:t>
            </a:r>
            <a:r>
              <a:rPr lang="en-IN" sz="1200" i="1" dirty="0" err="1">
                <a:latin typeface="Arial" panose="020B0604020202020204" pitchFamily="34" charset="0"/>
                <a:cs typeface="Arial" panose="020B0604020202020204" pitchFamily="34" charset="0"/>
              </a:rPr>
              <a:t>stearothermophilus</a:t>
            </a:r>
            <a:r>
              <a:rPr lang="en-IN" sz="1200" dirty="0">
                <a:latin typeface="Arial" panose="020B0604020202020204" pitchFamily="34" charset="0"/>
                <a:cs typeface="Arial" panose="020B0604020202020204" pitchFamily="34" charset="0"/>
              </a:rPr>
              <a:t> plays an important role as a biological control to test the efficacy of the test.</a:t>
            </a:r>
            <a:endParaRPr lang="en-US" sz="1200" dirty="0">
              <a:latin typeface="Arial" panose="020B0604020202020204" pitchFamily="34" charset="0"/>
              <a:cs typeface="Arial" panose="020B0604020202020204" pitchFamily="34" charset="0"/>
            </a:endParaRPr>
          </a:p>
          <a:p>
            <a:pPr marL="0" indent="0" algn="just">
              <a:lnSpc>
                <a:spcPct val="150000"/>
              </a:lnSpc>
              <a:buNone/>
            </a:pP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524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09550"/>
            <a:ext cx="8686800" cy="4724400"/>
          </a:xfrm>
        </p:spPr>
        <p:txBody>
          <a:bodyPr>
            <a:normAutofit/>
          </a:bodyPr>
          <a:lstStyle/>
          <a:p>
            <a:pPr marL="0" indent="0" algn="just">
              <a:lnSpc>
                <a:spcPct val="150000"/>
              </a:lnSpc>
              <a:buNone/>
            </a:pPr>
            <a:r>
              <a:rPr lang="en-IN" sz="1200" b="1" dirty="0">
                <a:latin typeface="Arial" panose="020B0604020202020204" pitchFamily="34" charset="0"/>
                <a:cs typeface="Arial" panose="020B0604020202020204" pitchFamily="34" charset="0"/>
              </a:rPr>
              <a:t>At a temperature of 100</a:t>
            </a:r>
            <a:r>
              <a:rPr lang="en-IN" sz="1200" b="1" baseline="30000" dirty="0">
                <a:latin typeface="Arial" panose="020B0604020202020204" pitchFamily="34" charset="0"/>
                <a:cs typeface="Arial" panose="020B0604020202020204" pitchFamily="34" charset="0"/>
              </a:rPr>
              <a:t>0</a:t>
            </a:r>
            <a:r>
              <a:rPr lang="en-IN" sz="1200" b="1" dirty="0">
                <a:latin typeface="Arial" panose="020B0604020202020204" pitchFamily="34" charset="0"/>
                <a:cs typeface="Arial" panose="020B0604020202020204" pitchFamily="34" charset="0"/>
              </a:rPr>
              <a:t>C</a:t>
            </a:r>
            <a:endParaRPr lang="en-US" sz="1200" b="1" dirty="0">
              <a:latin typeface="Arial" panose="020B0604020202020204" pitchFamily="34" charset="0"/>
              <a:cs typeface="Arial" panose="020B0604020202020204" pitchFamily="34" charset="0"/>
            </a:endParaRPr>
          </a:p>
          <a:p>
            <a:pPr marL="0" indent="0" algn="just">
              <a:lnSpc>
                <a:spcPct val="150000"/>
              </a:lnSpc>
              <a:buNone/>
            </a:pPr>
            <a:r>
              <a:rPr lang="en-IN" sz="1200" b="1" dirty="0">
                <a:latin typeface="Arial" panose="020B0604020202020204" pitchFamily="34" charset="0"/>
                <a:cs typeface="Arial" panose="020B0604020202020204" pitchFamily="34" charset="0"/>
              </a:rPr>
              <a:t>Boiling</a:t>
            </a:r>
            <a:endParaRPr lang="en-US" sz="1200" b="1" dirty="0">
              <a:latin typeface="Arial" panose="020B0604020202020204" pitchFamily="34" charset="0"/>
              <a:cs typeface="Arial" panose="020B0604020202020204" pitchFamily="34" charset="0"/>
            </a:endParaRPr>
          </a:p>
          <a:p>
            <a:pPr marL="0" indent="0" algn="just">
              <a:lnSpc>
                <a:spcPct val="150000"/>
              </a:lnSpc>
              <a:buNone/>
            </a:pPr>
            <a:r>
              <a:rPr lang="en-IN" sz="1200" dirty="0">
                <a:latin typeface="Arial" panose="020B0604020202020204" pitchFamily="34" charset="0"/>
                <a:cs typeface="Arial" panose="020B0604020202020204" pitchFamily="34" charset="0"/>
              </a:rPr>
              <a:t>It is an effective method that can kill vegetative cells. Boiling for 10-30 minutes can kill most of the vegetative cells; however, many spores can withstand this temperature. Boiling can be employed when adequate methods are not available to sterilize glass syringes, rubber stopper, etc.</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b="1" dirty="0">
                <a:latin typeface="Arial" panose="020B0604020202020204" pitchFamily="34" charset="0"/>
                <a:cs typeface="Arial" panose="020B0604020202020204" pitchFamily="34" charset="0"/>
              </a:rPr>
              <a:t>Tyndallisation</a:t>
            </a:r>
            <a:endParaRPr lang="en-US" sz="1200" b="1" dirty="0">
              <a:latin typeface="Arial" panose="020B0604020202020204" pitchFamily="34" charset="0"/>
              <a:cs typeface="Arial" panose="020B0604020202020204" pitchFamily="34" charset="0"/>
            </a:endParaRPr>
          </a:p>
          <a:p>
            <a:pPr marL="0" indent="0" algn="just">
              <a:lnSpc>
                <a:spcPct val="150000"/>
              </a:lnSpc>
              <a:buNone/>
            </a:pPr>
            <a:r>
              <a:rPr lang="en-IN" sz="1200" dirty="0">
                <a:latin typeface="Arial" panose="020B0604020202020204" pitchFamily="34" charset="0"/>
                <a:cs typeface="Arial" panose="020B0604020202020204" pitchFamily="34" charset="0"/>
              </a:rPr>
              <a:t>In this case, steam at 100</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 for successive 3 days is used. It is also known as intermittent sterilization. In this case, the first exposure kills the vegetative forms, and in the intervals between the heating and remaining spores germinates into vegetative forms which are killed on subsequent heating. This process is applied for sterilization of egg, serum or sugar-containing media which can be damaged due to exposure in high temperature for a longer period.</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b="1" dirty="0">
                <a:latin typeface="Arial" panose="020B0604020202020204" pitchFamily="34" charset="0"/>
                <a:cs typeface="Arial" panose="020B0604020202020204" pitchFamily="34" charset="0"/>
              </a:rPr>
              <a:t>Steam sterilizer</a:t>
            </a:r>
            <a:endParaRPr lang="en-US" sz="1200" b="1" dirty="0">
              <a:latin typeface="Arial" panose="020B0604020202020204" pitchFamily="34" charset="0"/>
              <a:cs typeface="Arial" panose="020B0604020202020204" pitchFamily="34" charset="0"/>
            </a:endParaRPr>
          </a:p>
          <a:p>
            <a:pPr marL="0" indent="0" algn="just">
              <a:lnSpc>
                <a:spcPct val="150000"/>
              </a:lnSpc>
              <a:buNone/>
            </a:pPr>
            <a:r>
              <a:rPr lang="en-IN" sz="1200" dirty="0">
                <a:latin typeface="Arial" panose="020B0604020202020204" pitchFamily="34" charset="0"/>
                <a:cs typeface="Arial" panose="020B0604020202020204" pitchFamily="34" charset="0"/>
              </a:rPr>
              <a:t>Koch’s and Arnold’s steam sterilization is usually used for media which can easily decompose due to the high temperature in the autoclave. Those media are kept on a perforated tray and steam at 100</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 and at atmospheric pressure passes through the media for 90 minutes. It is an effective method to kill vegetative cells.</a:t>
            </a:r>
            <a:endParaRPr lang="en-US" sz="1200" dirty="0">
              <a:latin typeface="Arial" panose="020B0604020202020204" pitchFamily="34" charset="0"/>
              <a:cs typeface="Arial" panose="020B0604020202020204" pitchFamily="34" charset="0"/>
            </a:endParaRPr>
          </a:p>
          <a:p>
            <a:endParaRPr lang="en-US" sz="1200" dirty="0"/>
          </a:p>
        </p:txBody>
      </p:sp>
    </p:spTree>
    <p:extLst>
      <p:ext uri="{BB962C8B-B14F-4D97-AF65-F5344CB8AC3E}">
        <p14:creationId xmlns:p14="http://schemas.microsoft.com/office/powerpoint/2010/main" val="1055947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7877"/>
            <a:ext cx="8839200" cy="4385073"/>
          </a:xfrm>
        </p:spPr>
        <p:txBody>
          <a:bodyPr>
            <a:noAutofit/>
          </a:bodyPr>
          <a:lstStyle/>
          <a:p>
            <a:pPr marL="0" indent="0" algn="just">
              <a:lnSpc>
                <a:spcPct val="150000"/>
              </a:lnSpc>
              <a:buNone/>
            </a:pPr>
            <a:r>
              <a:rPr lang="en-IN" sz="1150" b="1" dirty="0">
                <a:latin typeface="Arial" panose="020B0604020202020204" pitchFamily="34" charset="0"/>
                <a:cs typeface="Arial" panose="020B0604020202020204" pitchFamily="34" charset="0"/>
              </a:rPr>
              <a:t>Temperature above 100</a:t>
            </a:r>
            <a:r>
              <a:rPr lang="en-IN" sz="1150" b="1" baseline="30000" dirty="0">
                <a:latin typeface="Arial" panose="020B0604020202020204" pitchFamily="34" charset="0"/>
                <a:cs typeface="Arial" panose="020B0604020202020204" pitchFamily="34" charset="0"/>
              </a:rPr>
              <a:t>0</a:t>
            </a:r>
            <a:r>
              <a:rPr lang="en-IN" sz="1150" b="1" dirty="0">
                <a:latin typeface="Arial" panose="020B0604020202020204" pitchFamily="34" charset="0"/>
                <a:cs typeface="Arial" panose="020B0604020202020204" pitchFamily="34" charset="0"/>
              </a:rPr>
              <a:t>C (under pressure)</a:t>
            </a:r>
            <a:endParaRPr lang="en-US" sz="1150" b="1" dirty="0">
              <a:latin typeface="Arial" panose="020B0604020202020204" pitchFamily="34" charset="0"/>
              <a:cs typeface="Arial" panose="020B0604020202020204" pitchFamily="34" charset="0"/>
            </a:endParaRPr>
          </a:p>
          <a:p>
            <a:pPr marL="0" indent="0" algn="just">
              <a:lnSpc>
                <a:spcPct val="150000"/>
              </a:lnSpc>
              <a:buNone/>
            </a:pPr>
            <a:r>
              <a:rPr lang="en-IN" sz="1150" b="1" dirty="0">
                <a:latin typeface="Arial" panose="020B0604020202020204" pitchFamily="34" charset="0"/>
                <a:cs typeface="Arial" panose="020B0604020202020204" pitchFamily="34" charset="0"/>
              </a:rPr>
              <a:t>Autoclave</a:t>
            </a:r>
            <a:endParaRPr lang="en-US" sz="1150" b="1" dirty="0">
              <a:latin typeface="Arial" panose="020B0604020202020204" pitchFamily="34" charset="0"/>
              <a:cs typeface="Arial" panose="020B0604020202020204" pitchFamily="34" charset="0"/>
            </a:endParaRPr>
          </a:p>
          <a:p>
            <a:pPr marL="0" indent="0" algn="just">
              <a:lnSpc>
                <a:spcPct val="150000"/>
              </a:lnSpc>
              <a:buNone/>
            </a:pPr>
            <a:r>
              <a:rPr lang="en-IN" sz="1150" dirty="0">
                <a:latin typeface="Arial" panose="020B0604020202020204" pitchFamily="34" charset="0"/>
                <a:cs typeface="Arial" panose="020B0604020202020204" pitchFamily="34" charset="0"/>
              </a:rPr>
              <a:t>Steam above 100</a:t>
            </a:r>
            <a:r>
              <a:rPr lang="en-IN" sz="1150" baseline="30000" dirty="0">
                <a:latin typeface="Arial" panose="020B0604020202020204" pitchFamily="34" charset="0"/>
                <a:cs typeface="Arial" panose="020B0604020202020204" pitchFamily="34" charset="0"/>
              </a:rPr>
              <a:t>0</a:t>
            </a:r>
            <a:r>
              <a:rPr lang="en-IN" sz="1150" dirty="0">
                <a:latin typeface="Arial" panose="020B0604020202020204" pitchFamily="34" charset="0"/>
                <a:cs typeface="Arial" panose="020B0604020202020204" pitchFamily="34" charset="0"/>
              </a:rPr>
              <a:t>C or saturated steam has a better killing capacity than dry heat. Bacterial proteins coagulate rapidly at moist heat. Saturate steam has the ability to penetrate any porous material. When steam comes into contact with the cooler surface it condenses into water and releases its latent heat to the surface. The large reduction in volume sucks in more steam to the same site and the process continues until the temperature of the substance raised to that of steam. The condensed water produced moist conditions for killing the microbes present.</a:t>
            </a:r>
            <a:endParaRPr lang="en-US" sz="1150" dirty="0">
              <a:latin typeface="Arial" panose="020B0604020202020204" pitchFamily="34" charset="0"/>
              <a:cs typeface="Arial" panose="020B0604020202020204" pitchFamily="34" charset="0"/>
            </a:endParaRPr>
          </a:p>
          <a:p>
            <a:pPr marL="0" indent="0" algn="just">
              <a:lnSpc>
                <a:spcPct val="150000"/>
              </a:lnSpc>
              <a:buNone/>
            </a:pPr>
            <a:r>
              <a:rPr lang="en-IN" sz="1150" dirty="0">
                <a:latin typeface="Arial" panose="020B0604020202020204" pitchFamily="34" charset="0"/>
                <a:cs typeface="Arial" panose="020B0604020202020204" pitchFamily="34" charset="0"/>
              </a:rPr>
              <a:t>The autoclave is a modified pressure cooker which contains a vertical or horizontal cylinder. The cylinder is made up of stainless still. A lid on the cylinder is placed and fastened by screw clams to make it airtight. The lid contains a steam discharge unit, a pressure gauge, and a safety valve. Moreover, a thermostat is present to monitor the temperature. Heat is produced by electricity. At the time of sterilization, the cylinder is filled with an adequate amount of water and it is kept for some time for preheating. After that, the materials which are needed to be sterilized are inserted into the cylinder and the lid is then closed tightly. The temperature will increase eventually along with the pressure. When the temperature reaches 121.1</a:t>
            </a:r>
            <a:r>
              <a:rPr lang="en-IN" sz="1150" baseline="30000" dirty="0">
                <a:latin typeface="Arial" panose="020B0604020202020204" pitchFamily="34" charset="0"/>
                <a:cs typeface="Arial" panose="020B0604020202020204" pitchFamily="34" charset="0"/>
              </a:rPr>
              <a:t>0</a:t>
            </a:r>
            <a:r>
              <a:rPr lang="en-IN" sz="1150" dirty="0">
                <a:latin typeface="Arial" panose="020B0604020202020204" pitchFamily="34" charset="0"/>
                <a:cs typeface="Arial" panose="020B0604020202020204" pitchFamily="34" charset="0"/>
              </a:rPr>
              <a:t>C and the pressure at 15 psi the sterilization is performed for 15 minutes.</a:t>
            </a:r>
            <a:endParaRPr lang="en-US" sz="1150" dirty="0">
              <a:latin typeface="Arial" panose="020B0604020202020204" pitchFamily="34" charset="0"/>
              <a:cs typeface="Arial" panose="020B0604020202020204" pitchFamily="34" charset="0"/>
            </a:endParaRPr>
          </a:p>
          <a:p>
            <a:pPr marL="0" indent="0" algn="just">
              <a:lnSpc>
                <a:spcPct val="150000"/>
              </a:lnSpc>
              <a:buNone/>
            </a:pPr>
            <a:r>
              <a:rPr lang="en-IN" sz="1150" dirty="0">
                <a:latin typeface="Arial" panose="020B0604020202020204" pitchFamily="34" charset="0"/>
                <a:cs typeface="Arial" panose="020B0604020202020204" pitchFamily="34" charset="0"/>
              </a:rPr>
              <a:t>Uses: Sterilization </a:t>
            </a:r>
            <a:r>
              <a:rPr lang="en-IN" sz="1150" dirty="0" smtClean="0">
                <a:latin typeface="Arial" panose="020B0604020202020204" pitchFamily="34" charset="0"/>
                <a:cs typeface="Arial" panose="020B0604020202020204" pitchFamily="34" charset="0"/>
              </a:rPr>
              <a:t>of</a:t>
            </a:r>
            <a:r>
              <a:rPr lang="en-US" sz="1150" dirty="0">
                <a:latin typeface="Arial" panose="020B0604020202020204" pitchFamily="34" charset="0"/>
                <a:cs typeface="Arial" panose="020B0604020202020204" pitchFamily="34" charset="0"/>
              </a:rPr>
              <a:t> </a:t>
            </a:r>
            <a:r>
              <a:rPr lang="en-IN" sz="1150" dirty="0" smtClean="0">
                <a:latin typeface="Arial" panose="020B0604020202020204" pitchFamily="34" charset="0"/>
                <a:cs typeface="Arial" panose="020B0604020202020204" pitchFamily="34" charset="0"/>
              </a:rPr>
              <a:t>Culture </a:t>
            </a:r>
            <a:r>
              <a:rPr lang="en-IN" sz="1150" dirty="0">
                <a:latin typeface="Arial" panose="020B0604020202020204" pitchFamily="34" charset="0"/>
                <a:cs typeface="Arial" panose="020B0604020202020204" pitchFamily="34" charset="0"/>
              </a:rPr>
              <a:t>media, rubber material, dressing </a:t>
            </a:r>
            <a:r>
              <a:rPr lang="en-IN" sz="1150" dirty="0" smtClean="0">
                <a:latin typeface="Arial" panose="020B0604020202020204" pitchFamily="34" charset="0"/>
                <a:cs typeface="Arial" panose="020B0604020202020204" pitchFamily="34" charset="0"/>
              </a:rPr>
              <a:t>gloves.</a:t>
            </a:r>
            <a:r>
              <a:rPr lang="en-US" sz="1150" dirty="0">
                <a:latin typeface="Arial" panose="020B0604020202020204" pitchFamily="34" charset="0"/>
                <a:cs typeface="Arial" panose="020B0604020202020204" pitchFamily="34" charset="0"/>
              </a:rPr>
              <a:t> </a:t>
            </a:r>
            <a:r>
              <a:rPr lang="en-IN" sz="1150" dirty="0" smtClean="0">
                <a:latin typeface="Arial" panose="020B0604020202020204" pitchFamily="34" charset="0"/>
                <a:cs typeface="Arial" panose="020B0604020202020204" pitchFamily="34" charset="0"/>
              </a:rPr>
              <a:t>Materials </a:t>
            </a:r>
            <a:r>
              <a:rPr lang="en-IN" sz="1150" dirty="0">
                <a:latin typeface="Arial" panose="020B0604020202020204" pitchFamily="34" charset="0"/>
                <a:cs typeface="Arial" panose="020B0604020202020204" pitchFamily="34" charset="0"/>
              </a:rPr>
              <a:t>that are unable to withstand dry heat in a hot air </a:t>
            </a:r>
            <a:r>
              <a:rPr lang="en-IN" sz="1150" dirty="0" smtClean="0">
                <a:latin typeface="Arial" panose="020B0604020202020204" pitchFamily="34" charset="0"/>
                <a:cs typeface="Arial" panose="020B0604020202020204" pitchFamily="34" charset="0"/>
              </a:rPr>
              <a:t>oven.</a:t>
            </a:r>
            <a:r>
              <a:rPr lang="en-US" sz="1150" dirty="0">
                <a:latin typeface="Arial" panose="020B0604020202020204" pitchFamily="34" charset="0"/>
                <a:cs typeface="Arial" panose="020B0604020202020204" pitchFamily="34" charset="0"/>
              </a:rPr>
              <a:t> </a:t>
            </a:r>
            <a:endParaRPr lang="en-US" sz="1150" dirty="0" smtClean="0">
              <a:latin typeface="Arial" panose="020B0604020202020204" pitchFamily="34" charset="0"/>
              <a:cs typeface="Arial" panose="020B0604020202020204" pitchFamily="34" charset="0"/>
            </a:endParaRPr>
          </a:p>
          <a:p>
            <a:pPr marL="0" indent="0" algn="just">
              <a:lnSpc>
                <a:spcPct val="150000"/>
              </a:lnSpc>
              <a:buNone/>
            </a:pPr>
            <a:r>
              <a:rPr lang="en-IN" sz="1150" dirty="0" smtClean="0">
                <a:latin typeface="Arial" panose="020B0604020202020204" pitchFamily="34" charset="0"/>
                <a:cs typeface="Arial" panose="020B0604020202020204" pitchFamily="34" charset="0"/>
              </a:rPr>
              <a:t>Sterilization control</a:t>
            </a:r>
            <a:r>
              <a:rPr lang="en-US" sz="1150" dirty="0" smtClean="0">
                <a:latin typeface="Arial" panose="020B0604020202020204" pitchFamily="34" charset="0"/>
                <a:cs typeface="Arial" panose="020B0604020202020204" pitchFamily="34" charset="0"/>
              </a:rPr>
              <a:t>: </a:t>
            </a:r>
            <a:r>
              <a:rPr lang="en-IN" sz="1150" dirty="0" smtClean="0">
                <a:latin typeface="Arial" panose="020B0604020202020204" pitchFamily="34" charset="0"/>
                <a:cs typeface="Arial" panose="020B0604020202020204" pitchFamily="34" charset="0"/>
              </a:rPr>
              <a:t>Thermocouple</a:t>
            </a:r>
            <a:r>
              <a:rPr lang="en-US" sz="1150" dirty="0" smtClean="0">
                <a:latin typeface="Arial" panose="020B0604020202020204" pitchFamily="34" charset="0"/>
                <a:cs typeface="Arial" panose="020B0604020202020204" pitchFamily="34" charset="0"/>
              </a:rPr>
              <a:t>, </a:t>
            </a:r>
            <a:r>
              <a:rPr lang="en-IN" sz="1150" dirty="0" smtClean="0">
                <a:latin typeface="Arial" panose="020B0604020202020204" pitchFamily="34" charset="0"/>
                <a:cs typeface="Arial" panose="020B0604020202020204" pitchFamily="34" charset="0"/>
              </a:rPr>
              <a:t>Bacterial </a:t>
            </a:r>
            <a:r>
              <a:rPr lang="en-IN" sz="1150" dirty="0">
                <a:latin typeface="Arial" panose="020B0604020202020204" pitchFamily="34" charset="0"/>
                <a:cs typeface="Arial" panose="020B0604020202020204" pitchFamily="34" charset="0"/>
              </a:rPr>
              <a:t>spores of Bacillus </a:t>
            </a:r>
            <a:r>
              <a:rPr lang="en-IN" sz="1150" dirty="0" err="1">
                <a:latin typeface="Arial" panose="020B0604020202020204" pitchFamily="34" charset="0"/>
                <a:cs typeface="Arial" panose="020B0604020202020204" pitchFamily="34" charset="0"/>
              </a:rPr>
              <a:t>stearothermophilus</a:t>
            </a:r>
            <a:r>
              <a:rPr lang="en-IN" sz="1150" dirty="0">
                <a:latin typeface="Arial" panose="020B0604020202020204" pitchFamily="34" charset="0"/>
                <a:cs typeface="Arial" panose="020B0604020202020204" pitchFamily="34" charset="0"/>
              </a:rPr>
              <a:t> used at test organisms.</a:t>
            </a:r>
            <a:endParaRPr lang="en-US" sz="1150" dirty="0">
              <a:latin typeface="Arial" panose="020B0604020202020204" pitchFamily="34" charset="0"/>
              <a:cs typeface="Arial" panose="020B0604020202020204" pitchFamily="34" charset="0"/>
            </a:endParaRPr>
          </a:p>
          <a:p>
            <a:pPr marL="0" indent="0" algn="just">
              <a:lnSpc>
                <a:spcPct val="150000"/>
              </a:lnSpc>
              <a:buNone/>
            </a:pPr>
            <a:r>
              <a:rPr lang="en-IN" sz="1150" dirty="0">
                <a:latin typeface="Arial" panose="020B0604020202020204" pitchFamily="34" charset="0"/>
                <a:cs typeface="Arial" panose="020B0604020202020204" pitchFamily="34" charset="0"/>
              </a:rPr>
              <a:t>Browne’s tubes contain red solution which turns into green when exposed to the specific temperature for 15 minutes in an autoclave.</a:t>
            </a:r>
            <a:endParaRPr lang="en-US" sz="1150" dirty="0">
              <a:latin typeface="Arial" panose="020B0604020202020204" pitchFamily="34" charset="0"/>
              <a:cs typeface="Arial" panose="020B0604020202020204" pitchFamily="34" charset="0"/>
            </a:endParaRPr>
          </a:p>
          <a:p>
            <a:pPr marL="0" indent="0" algn="just">
              <a:lnSpc>
                <a:spcPct val="150000"/>
              </a:lnSpc>
              <a:buNone/>
            </a:pPr>
            <a:endParaRPr lang="en-US" sz="11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7029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579"/>
            <a:ext cx="8229600" cy="460771"/>
          </a:xfrm>
        </p:spPr>
        <p:txBody>
          <a:bodyPr>
            <a:normAutofit/>
          </a:bodyPr>
          <a:lstStyle/>
          <a:p>
            <a:r>
              <a:rPr lang="en-US" sz="2400" b="1" dirty="0" smtClean="0">
                <a:latin typeface="Times New Roman" panose="02020603050405020304" pitchFamily="18" charset="0"/>
                <a:cs typeface="Times New Roman" panose="02020603050405020304" pitchFamily="18" charset="0"/>
              </a:rPr>
              <a:t>Autoclave</a:t>
            </a:r>
            <a:endParaRPr lang="en-US" sz="2400" b="1"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514350"/>
            <a:ext cx="5715000" cy="438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2628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3350"/>
            <a:ext cx="8839200" cy="4724400"/>
          </a:xfrm>
        </p:spPr>
        <p:txBody>
          <a:bodyPr>
            <a:noAutofit/>
          </a:bodyPr>
          <a:lstStyle/>
          <a:p>
            <a:pPr marL="0" indent="0" algn="just">
              <a:lnSpc>
                <a:spcPct val="150000"/>
              </a:lnSpc>
              <a:buNone/>
            </a:pPr>
            <a:r>
              <a:rPr lang="en-IN" sz="1200" b="1" dirty="0">
                <a:latin typeface="Arial" panose="020B0604020202020204" pitchFamily="34" charset="0"/>
                <a:cs typeface="Arial" panose="020B0604020202020204" pitchFamily="34" charset="0"/>
              </a:rPr>
              <a:t>Ozone</a:t>
            </a:r>
            <a:endParaRPr lang="en-US" sz="1200" b="1" dirty="0">
              <a:latin typeface="Arial" panose="020B0604020202020204" pitchFamily="34" charset="0"/>
              <a:cs typeface="Arial" panose="020B0604020202020204" pitchFamily="34" charset="0"/>
            </a:endParaRPr>
          </a:p>
          <a:p>
            <a:pPr marL="0" indent="0" algn="just">
              <a:lnSpc>
                <a:spcPct val="150000"/>
              </a:lnSpc>
              <a:buNone/>
            </a:pPr>
            <a:r>
              <a:rPr lang="en-IN" sz="1200" dirty="0">
                <a:latin typeface="Arial" panose="020B0604020202020204" pitchFamily="34" charset="0"/>
                <a:cs typeface="Arial" panose="020B0604020202020204" pitchFamily="34" charset="0"/>
              </a:rPr>
              <a:t>Ozone sterilizer uses oxygen, water, and electricity to produce ozone within the sterilizer and provide sterilization without producing toxic chemicals. It runs at 25-35</a:t>
            </a:r>
            <a:r>
              <a:rPr lang="en-IN" sz="1200" baseline="30000" dirty="0">
                <a:latin typeface="Arial" panose="020B0604020202020204" pitchFamily="34" charset="0"/>
                <a:cs typeface="Arial" panose="020B0604020202020204" pitchFamily="34" charset="0"/>
              </a:rPr>
              <a:t>0</a:t>
            </a:r>
            <a:r>
              <a:rPr lang="en-IN" sz="1200" dirty="0">
                <a:latin typeface="Arial" panose="020B0604020202020204" pitchFamily="34" charset="0"/>
                <a:cs typeface="Arial" panose="020B0604020202020204" pitchFamily="34" charset="0"/>
              </a:rPr>
              <a:t>C temperature.  Inside this device, the oxygen is converted into atomic oxygen due to the intense electrical field. The atomic oxygen is then combined with the oxygen molecule to produce ozone.  The ozone provides a sterility assurance of 10</a:t>
            </a:r>
            <a:r>
              <a:rPr lang="en-IN" sz="1200" baseline="30000" dirty="0">
                <a:latin typeface="Arial" panose="020B0604020202020204" pitchFamily="34" charset="0"/>
                <a:cs typeface="Arial" panose="020B0604020202020204" pitchFamily="34" charset="0"/>
              </a:rPr>
              <a:t>-6</a:t>
            </a:r>
            <a:r>
              <a:rPr lang="en-IN" sz="1200" dirty="0">
                <a:latin typeface="Arial" panose="020B0604020202020204" pitchFamily="34" charset="0"/>
                <a:cs typeface="Arial" panose="020B0604020202020204" pitchFamily="34" charset="0"/>
              </a:rPr>
              <a:t> in approximately 4 hours.</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b="1" dirty="0">
                <a:latin typeface="Arial" panose="020B0604020202020204" pitchFamily="34" charset="0"/>
                <a:cs typeface="Arial" panose="020B0604020202020204" pitchFamily="34" charset="0"/>
              </a:rPr>
              <a:t>Filtration</a:t>
            </a:r>
            <a:endParaRPr lang="en-US" sz="1200" b="1" dirty="0">
              <a:latin typeface="Arial" panose="020B0604020202020204" pitchFamily="34" charset="0"/>
              <a:cs typeface="Arial" panose="020B0604020202020204" pitchFamily="34" charset="0"/>
            </a:endParaRPr>
          </a:p>
          <a:p>
            <a:pPr marL="0" indent="0" algn="just">
              <a:lnSpc>
                <a:spcPct val="150000"/>
              </a:lnSpc>
              <a:buNone/>
            </a:pPr>
            <a:r>
              <a:rPr lang="en-IN" sz="1200" dirty="0">
                <a:latin typeface="Arial" panose="020B0604020202020204" pitchFamily="34" charset="0"/>
                <a:cs typeface="Arial" panose="020B0604020202020204" pitchFamily="34" charset="0"/>
              </a:rPr>
              <a:t>This process is useful for sterilizing those materials which are unable to withstand heat. There are several types of filters such as</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b="1" i="1" dirty="0">
                <a:latin typeface="Arial" panose="020B0604020202020204" pitchFamily="34" charset="0"/>
                <a:cs typeface="Arial" panose="020B0604020202020204" pitchFamily="34" charset="0"/>
              </a:rPr>
              <a:t>Candle filter</a:t>
            </a:r>
            <a:r>
              <a:rPr lang="en-IN" sz="1200" b="1" dirty="0">
                <a:latin typeface="Arial" panose="020B0604020202020204" pitchFamily="34" charset="0"/>
                <a:cs typeface="Arial" panose="020B0604020202020204" pitchFamily="34" charset="0"/>
              </a:rPr>
              <a:t>: </a:t>
            </a:r>
            <a:r>
              <a:rPr lang="en-IN" sz="1200" dirty="0">
                <a:latin typeface="Arial" panose="020B0604020202020204" pitchFamily="34" charset="0"/>
                <a:cs typeface="Arial" panose="020B0604020202020204" pitchFamily="34" charset="0"/>
              </a:rPr>
              <a:t>Used for purification of water. These filters consist of hollow candles and water passes through the candles for </a:t>
            </a:r>
            <a:r>
              <a:rPr lang="en-IN" sz="1200" dirty="0" smtClean="0">
                <a:latin typeface="Arial" panose="020B0604020202020204" pitchFamily="34" charset="0"/>
                <a:cs typeface="Arial" panose="020B0604020202020204" pitchFamily="34" charset="0"/>
              </a:rPr>
              <a:t>purification.</a:t>
            </a:r>
            <a:r>
              <a:rPr lang="en-US" sz="1200" dirty="0">
                <a:latin typeface="Arial" panose="020B0604020202020204" pitchFamily="34" charset="0"/>
                <a:cs typeface="Arial" panose="020B0604020202020204" pitchFamily="34" charset="0"/>
              </a:rPr>
              <a:t> </a:t>
            </a:r>
            <a:r>
              <a:rPr lang="en-IN" sz="1200" b="1" i="1" dirty="0" smtClean="0">
                <a:latin typeface="Arial" panose="020B0604020202020204" pitchFamily="34" charset="0"/>
                <a:cs typeface="Arial" panose="020B0604020202020204" pitchFamily="34" charset="0"/>
              </a:rPr>
              <a:t>Asbestos </a:t>
            </a:r>
            <a:r>
              <a:rPr lang="en-IN" sz="1200" b="1" i="1" dirty="0">
                <a:latin typeface="Arial" panose="020B0604020202020204" pitchFamily="34" charset="0"/>
                <a:cs typeface="Arial" panose="020B0604020202020204" pitchFamily="34" charset="0"/>
              </a:rPr>
              <a:t>disc filters</a:t>
            </a:r>
            <a:r>
              <a:rPr lang="en-IN" sz="1200" b="1" dirty="0">
                <a:latin typeface="Arial" panose="020B0604020202020204" pitchFamily="34" charset="0"/>
                <a:cs typeface="Arial" panose="020B0604020202020204" pitchFamily="34" charset="0"/>
              </a:rPr>
              <a:t>: </a:t>
            </a:r>
            <a:r>
              <a:rPr lang="en-IN" sz="1200" dirty="0">
                <a:latin typeface="Arial" panose="020B0604020202020204" pitchFamily="34" charset="0"/>
                <a:cs typeface="Arial" panose="020B0604020202020204" pitchFamily="34" charset="0"/>
              </a:rPr>
              <a:t>These are made up of magnesium </a:t>
            </a:r>
            <a:r>
              <a:rPr lang="en-IN" sz="1200" dirty="0" smtClean="0">
                <a:latin typeface="Arial" panose="020B0604020202020204" pitchFamily="34" charset="0"/>
                <a:cs typeface="Arial" panose="020B0604020202020204" pitchFamily="34" charset="0"/>
              </a:rPr>
              <a:t>silicate.</a:t>
            </a:r>
            <a:r>
              <a:rPr lang="en-US" sz="1200" dirty="0">
                <a:latin typeface="Arial" panose="020B0604020202020204" pitchFamily="34" charset="0"/>
                <a:cs typeface="Arial" panose="020B0604020202020204" pitchFamily="34" charset="0"/>
              </a:rPr>
              <a:t> </a:t>
            </a:r>
            <a:r>
              <a:rPr lang="en-IN" sz="1200" b="1" i="1" dirty="0" smtClean="0">
                <a:latin typeface="Arial" panose="020B0604020202020204" pitchFamily="34" charset="0"/>
                <a:cs typeface="Arial" panose="020B0604020202020204" pitchFamily="34" charset="0"/>
              </a:rPr>
              <a:t>Sintered </a:t>
            </a:r>
            <a:r>
              <a:rPr lang="en-IN" sz="1200" b="1" i="1" dirty="0">
                <a:latin typeface="Arial" panose="020B0604020202020204" pitchFamily="34" charset="0"/>
                <a:cs typeface="Arial" panose="020B0604020202020204" pitchFamily="34" charset="0"/>
              </a:rPr>
              <a:t>glass filters</a:t>
            </a:r>
            <a:r>
              <a:rPr lang="en-IN" sz="1200" dirty="0">
                <a:latin typeface="Arial" panose="020B0604020202020204" pitchFamily="34" charset="0"/>
                <a:cs typeface="Arial" panose="020B0604020202020204" pitchFamily="34" charset="0"/>
              </a:rPr>
              <a:t>: These are prepared by fusing finely powdered glass </a:t>
            </a:r>
            <a:r>
              <a:rPr lang="en-IN" sz="1200" dirty="0" smtClean="0">
                <a:latin typeface="Arial" panose="020B0604020202020204" pitchFamily="34" charset="0"/>
                <a:cs typeface="Arial" panose="020B0604020202020204" pitchFamily="34" charset="0"/>
              </a:rPr>
              <a:t>powders.</a:t>
            </a:r>
            <a:r>
              <a:rPr lang="en-US" sz="1200" dirty="0">
                <a:latin typeface="Arial" panose="020B0604020202020204" pitchFamily="34" charset="0"/>
                <a:cs typeface="Arial" panose="020B0604020202020204" pitchFamily="34" charset="0"/>
              </a:rPr>
              <a:t> </a:t>
            </a:r>
            <a:r>
              <a:rPr lang="en-IN" sz="1200" b="1" i="1" dirty="0" smtClean="0">
                <a:latin typeface="Arial" panose="020B0604020202020204" pitchFamily="34" charset="0"/>
                <a:cs typeface="Arial" panose="020B0604020202020204" pitchFamily="34" charset="0"/>
              </a:rPr>
              <a:t>Membrane </a:t>
            </a:r>
            <a:r>
              <a:rPr lang="en-IN" sz="1200" b="1" i="1" dirty="0">
                <a:latin typeface="Arial" panose="020B0604020202020204" pitchFamily="34" charset="0"/>
                <a:cs typeface="Arial" panose="020B0604020202020204" pitchFamily="34" charset="0"/>
              </a:rPr>
              <a:t>filters</a:t>
            </a:r>
            <a:r>
              <a:rPr lang="en-IN" sz="1200" b="1" dirty="0">
                <a:latin typeface="Arial" panose="020B0604020202020204" pitchFamily="34" charset="0"/>
                <a:cs typeface="Arial" panose="020B0604020202020204" pitchFamily="34" charset="0"/>
              </a:rPr>
              <a:t>: </a:t>
            </a:r>
            <a:r>
              <a:rPr lang="en-IN" sz="1200" dirty="0">
                <a:latin typeface="Arial" panose="020B0604020202020204" pitchFamily="34" charset="0"/>
                <a:cs typeface="Arial" panose="020B0604020202020204" pitchFamily="34" charset="0"/>
              </a:rPr>
              <a:t>These are made up of cellulose esters and are used for water analysis, sterility testing and for the preparation of the solutions. Membrane filters are available in pore size 0.015 to 12 micron. The .22 micron filter is most commonly used as it is smaller than </a:t>
            </a:r>
            <a:r>
              <a:rPr lang="en-IN" sz="1200" dirty="0" smtClean="0">
                <a:latin typeface="Arial" panose="020B0604020202020204" pitchFamily="34" charset="0"/>
                <a:cs typeface="Arial" panose="020B0604020202020204" pitchFamily="34" charset="0"/>
              </a:rPr>
              <a:t>bacteria.</a:t>
            </a:r>
            <a:r>
              <a:rPr lang="en-US" sz="1200" dirty="0">
                <a:latin typeface="Arial" panose="020B0604020202020204" pitchFamily="34" charset="0"/>
                <a:cs typeface="Arial" panose="020B0604020202020204" pitchFamily="34" charset="0"/>
              </a:rPr>
              <a:t> </a:t>
            </a:r>
            <a:r>
              <a:rPr lang="en-IN" sz="1200" b="1" i="1" dirty="0" smtClean="0">
                <a:latin typeface="Arial" panose="020B0604020202020204" pitchFamily="34" charset="0"/>
                <a:cs typeface="Arial" panose="020B0604020202020204" pitchFamily="34" charset="0"/>
              </a:rPr>
              <a:t>Air </a:t>
            </a:r>
            <a:r>
              <a:rPr lang="en-IN" sz="1200" b="1" i="1" dirty="0">
                <a:latin typeface="Arial" panose="020B0604020202020204" pitchFamily="34" charset="0"/>
                <a:cs typeface="Arial" panose="020B0604020202020204" pitchFamily="34" charset="0"/>
              </a:rPr>
              <a:t>filters</a:t>
            </a:r>
            <a:r>
              <a:rPr lang="en-IN" sz="1200" b="1" dirty="0">
                <a:latin typeface="Arial" panose="020B0604020202020204" pitchFamily="34" charset="0"/>
                <a:cs typeface="Arial" panose="020B0604020202020204" pitchFamily="34" charset="0"/>
              </a:rPr>
              <a:t>: </a:t>
            </a:r>
            <a:r>
              <a:rPr lang="en-IN" sz="1200" dirty="0">
                <a:latin typeface="Arial" panose="020B0604020202020204" pitchFamily="34" charset="0"/>
                <a:cs typeface="Arial" panose="020B0604020202020204" pitchFamily="34" charset="0"/>
              </a:rPr>
              <a:t>These filters are used in laminar airflow chambers to give bacteria-free air supply. These are also known as High-efficiency particulate air (HEPA) filters. These filters can separate particles of 0. Micron or </a:t>
            </a:r>
            <a:r>
              <a:rPr lang="en-IN" sz="1200" dirty="0" smtClean="0">
                <a:latin typeface="Arial" panose="020B0604020202020204" pitchFamily="34" charset="0"/>
                <a:cs typeface="Arial" panose="020B0604020202020204" pitchFamily="34" charset="0"/>
              </a:rPr>
              <a:t>larger.</a:t>
            </a:r>
            <a:r>
              <a:rPr lang="en-US" sz="1200" dirty="0">
                <a:latin typeface="Arial" panose="020B0604020202020204" pitchFamily="34" charset="0"/>
                <a:cs typeface="Arial" panose="020B0604020202020204" pitchFamily="34" charset="0"/>
              </a:rPr>
              <a:t> </a:t>
            </a:r>
            <a:r>
              <a:rPr lang="en-IN" sz="1200" b="1" i="1" dirty="0" smtClean="0">
                <a:latin typeface="Arial" panose="020B0604020202020204" pitchFamily="34" charset="0"/>
                <a:cs typeface="Arial" panose="020B0604020202020204" pitchFamily="34" charset="0"/>
              </a:rPr>
              <a:t>Syringe </a:t>
            </a:r>
            <a:r>
              <a:rPr lang="en-IN" sz="1200" b="1" i="1" dirty="0">
                <a:latin typeface="Arial" panose="020B0604020202020204" pitchFamily="34" charset="0"/>
                <a:cs typeface="Arial" panose="020B0604020202020204" pitchFamily="34" charset="0"/>
              </a:rPr>
              <a:t>filters</a:t>
            </a:r>
            <a:r>
              <a:rPr lang="en-IN" sz="1200" b="1" dirty="0">
                <a:latin typeface="Arial" panose="020B0604020202020204" pitchFamily="34" charset="0"/>
                <a:cs typeface="Arial" panose="020B0604020202020204" pitchFamily="34" charset="0"/>
              </a:rPr>
              <a:t>: </a:t>
            </a:r>
            <a:r>
              <a:rPr lang="en-IN" sz="1200" dirty="0">
                <a:latin typeface="Arial" panose="020B0604020202020204" pitchFamily="34" charset="0"/>
                <a:cs typeface="Arial" panose="020B0604020202020204" pitchFamily="34" charset="0"/>
              </a:rPr>
              <a:t>Syringes fitted with the membrane of different diameters are available.</a:t>
            </a:r>
            <a:endParaRPr lang="en-US" sz="1200" dirty="0">
              <a:latin typeface="Arial" panose="020B0604020202020204" pitchFamily="34" charset="0"/>
              <a:cs typeface="Arial" panose="020B0604020202020204" pitchFamily="34" charset="0"/>
            </a:endParaRPr>
          </a:p>
          <a:p>
            <a:pPr marL="0" indent="0" algn="just">
              <a:lnSpc>
                <a:spcPct val="150000"/>
              </a:lnSpc>
              <a:buNone/>
            </a:pPr>
            <a:r>
              <a:rPr lang="en-IN" sz="1200" dirty="0">
                <a:latin typeface="Arial" panose="020B0604020202020204" pitchFamily="34" charset="0"/>
                <a:cs typeface="Arial" panose="020B0604020202020204" pitchFamily="34" charset="0"/>
              </a:rPr>
              <a:t>A limitation of using the filtration process is that the pores are not small enough for viruses.</a:t>
            </a:r>
            <a:endParaRPr lang="en-US" sz="1200" dirty="0">
              <a:latin typeface="Arial" panose="020B0604020202020204" pitchFamily="34" charset="0"/>
              <a:cs typeface="Arial" panose="020B0604020202020204" pitchFamily="34" charset="0"/>
            </a:endParaRPr>
          </a:p>
          <a:p>
            <a:pPr marL="0" indent="0" algn="just">
              <a:lnSpc>
                <a:spcPct val="150000"/>
              </a:lnSpc>
              <a:buNone/>
            </a:pP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239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2184</Words>
  <Application>Microsoft Office PowerPoint</Application>
  <PresentationFormat>On-screen Show (16:9)</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Sterilization</vt:lpstr>
      <vt:lpstr>PowerPoint Presentation</vt:lpstr>
      <vt:lpstr>PowerPoint Presentation</vt:lpstr>
      <vt:lpstr>PowerPoint Presentation</vt:lpstr>
      <vt:lpstr>PowerPoint Presentation</vt:lpstr>
      <vt:lpstr>PowerPoint Presentation</vt:lpstr>
      <vt:lpstr>PowerPoint Presentation</vt:lpstr>
      <vt:lpstr>Autoclave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Sterilization</dc:title>
  <dc:creator>Nitin Biswas</dc:creator>
  <cp:lastModifiedBy>Nitin Biswas</cp:lastModifiedBy>
  <cp:revision>12</cp:revision>
  <dcterms:created xsi:type="dcterms:W3CDTF">2006-08-16T00:00:00Z</dcterms:created>
  <dcterms:modified xsi:type="dcterms:W3CDTF">2021-02-09T09:01:32Z</dcterms:modified>
</cp:coreProperties>
</file>