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F967E3-0D0F-40B1-BC2A-402CE55665FF}" type="datetimeFigureOut">
              <a:rPr lang="en-US" smtClean="0"/>
              <a:pPr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89CC7C-00FA-480F-AF3D-909FE246C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876800"/>
            <a:ext cx="6400800" cy="1600200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haroni" pitchFamily="2" charset="-79"/>
              </a:rPr>
              <a:t>DR. SANDESH .P. GOJE</a:t>
            </a:r>
          </a:p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70C0"/>
                </a:solidFill>
              </a:rPr>
              <a:t>ASSISTANT PROFESSOR </a:t>
            </a:r>
          </a:p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70C0"/>
                </a:solidFill>
              </a:rPr>
              <a:t>(KAYACHIKITSA)</a:t>
            </a:r>
          </a:p>
          <a:p>
            <a:pPr algn="r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70C0"/>
                </a:solidFill>
              </a:rPr>
              <a:t>SVAMCH, CHANDRAPUR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5076"/>
            <a:ext cx="8229600" cy="101287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Acute respiratory distress syndrome (ARDS)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ndalus" pitchFamily="18" charset="-78"/>
                <a:cs typeface="Andalus" pitchFamily="18" charset="-78"/>
              </a:rPr>
              <a:t>Clinical 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5422" y="1600200"/>
            <a:ext cx="8391378" cy="498348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Tachypnoea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>
              <a:lnSpc>
                <a:spcPct val="150000"/>
              </a:lnSpc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Dyspnoea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Fine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inspiratory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crepitations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Cyanotic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Tubular breath sounds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Hypotension </a:t>
            </a:r>
          </a:p>
          <a:p>
            <a:pPr lvl="0">
              <a:lnSpc>
                <a:spcPct val="150000"/>
              </a:lnSpc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Blood-gas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abnormalities leads to death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NCLEX REVIEW QUESTION: | Respiratory acidosis, Nursing mnemonics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Andalus" pitchFamily="18" charset="-78"/>
                <a:cs typeface="Andalus" pitchFamily="18" charset="-78"/>
              </a:rPr>
              <a:t>Investigations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CBC, KFT, LFT 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Blood culture 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Culture of tracheal aspirate 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Culture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bronchoalveolar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CXR-PA view (ill-define patchy shadowing, whiteout appearance) 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Arterial blood-gas analysis</a:t>
            </a:r>
          </a:p>
          <a:p>
            <a:pPr lvl="0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CT scan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:\Users\Server\Desktop\a4fbd3de891a3769a4107bd3f616dfbe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353" y="225083"/>
            <a:ext cx="8651631" cy="6274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Andalus" pitchFamily="18" charset="-78"/>
                <a:cs typeface="Andalus" pitchFamily="18" charset="-78"/>
              </a:rPr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Sepsis, septicemia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Failure of other organs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Thrombocytopenia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Renal failure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Liver failure </a:t>
            </a:r>
          </a:p>
          <a:p>
            <a:pPr lvl="0">
              <a:lnSpc>
                <a:spcPct val="150000"/>
              </a:lnSpc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Ileus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Hypotension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CNS deprecation </a:t>
            </a:r>
          </a:p>
          <a:p>
            <a:pPr lvl="0">
              <a:lnSpc>
                <a:spcPct val="150000"/>
              </a:lnSpc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DIC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625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ibre Franklin"/>
              <a:buNone/>
            </a:pPr>
            <a:r>
              <a:rPr lang="en-US" b="1" dirty="0">
                <a:latin typeface="Andalus" pitchFamily="18" charset="-78"/>
                <a:cs typeface="Andalus" pitchFamily="18" charset="-78"/>
              </a:rPr>
              <a:t>Management </a:t>
            </a:r>
          </a:p>
        </p:txBody>
      </p:sp>
      <p:sp>
        <p:nvSpPr>
          <p:cNvPr id="36" name="Google Shape;36;p2"/>
          <p:cNvSpPr txBox="1">
            <a:spLocks noGrp="1"/>
          </p:cNvSpPr>
          <p:nvPr>
            <p:ph type="body" idx="1"/>
          </p:nvPr>
        </p:nvSpPr>
        <p:spPr>
          <a:xfrm>
            <a:off x="228600" y="1125415"/>
            <a:ext cx="8686800" cy="6100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❖"/>
            </a:pPr>
            <a:r>
              <a:rPr lang="en-US" sz="2800" b="1" dirty="0">
                <a:latin typeface="Times New Roman"/>
                <a:ea typeface="Times New Roman"/>
                <a:cs typeface="Times New Roman"/>
                <a:sym typeface="Times New Roman"/>
              </a:rPr>
              <a:t>Supportive care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>
              <a:lnSpc>
                <a:spcPct val="90000"/>
              </a:lnSpc>
              <a:buSzPts val="2125"/>
            </a:pP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Avoiding secondary lung injury aspiration, barotraumas, </a:t>
            </a:r>
            <a:r>
              <a:rPr lang="en-US" sz="2500" dirty="0" err="1">
                <a:latin typeface="Times New Roman"/>
                <a:ea typeface="Times New Roman"/>
                <a:cs typeface="Times New Roman"/>
                <a:sym typeface="Times New Roman"/>
              </a:rPr>
              <a:t>nosocomial</a:t>
            </a: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 infections oxygen toxicity. </a:t>
            </a:r>
            <a:endParaRPr/>
          </a:p>
          <a:p>
            <a:pPr lvl="2">
              <a:lnSpc>
                <a:spcPct val="90000"/>
              </a:lnSpc>
              <a:buSzPts val="2125"/>
            </a:pP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Maintaining adequate oxygen delivery</a:t>
            </a:r>
            <a:endParaRPr/>
          </a:p>
          <a:p>
            <a:pPr lvl="2">
              <a:lnSpc>
                <a:spcPct val="90000"/>
              </a:lnSpc>
              <a:buSzPts val="2125"/>
            </a:pP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Check &amp; optimizing cardiovascular function and body fluid balance.</a:t>
            </a:r>
            <a:endParaRPr/>
          </a:p>
          <a:p>
            <a:pPr lvl="2">
              <a:lnSpc>
                <a:spcPct val="90000"/>
              </a:lnSpc>
              <a:buSzPts val="2125"/>
            </a:pP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Nutritional support </a:t>
            </a:r>
            <a:endParaRPr/>
          </a:p>
          <a:p>
            <a:pPr marL="274320" lvl="0" indent="-274320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SzPts val="2380"/>
              <a:buFont typeface="Noto Sans Symbols"/>
              <a:buChar char="❖"/>
            </a:pPr>
            <a:r>
              <a:rPr lang="en-US" sz="2800" b="1" dirty="0">
                <a:latin typeface="Times New Roman"/>
                <a:ea typeface="Times New Roman"/>
                <a:cs typeface="Times New Roman"/>
                <a:sym typeface="Times New Roman"/>
              </a:rPr>
              <a:t>Correction of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  <a:sym typeface="Times New Roman"/>
              </a:rPr>
              <a:t>hypoxiaemia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>
              <a:lnSpc>
                <a:spcPct val="90000"/>
              </a:lnSpc>
              <a:buSzPts val="2125"/>
            </a:pPr>
            <a:r>
              <a:rPr lang="en-US" sz="2500" b="1" dirty="0">
                <a:latin typeface="Times New Roman"/>
                <a:ea typeface="Times New Roman"/>
                <a:cs typeface="Times New Roman"/>
                <a:sym typeface="Times New Roman"/>
              </a:rPr>
              <a:t>Prone position</a:t>
            </a:r>
            <a:endParaRPr b="1"/>
          </a:p>
          <a:p>
            <a:pPr lvl="2">
              <a:lnSpc>
                <a:spcPct val="90000"/>
              </a:lnSpc>
              <a:buSzPts val="2125"/>
            </a:pP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Hypoxemias may be correctable with supplemental oxygen.</a:t>
            </a:r>
            <a:endParaRPr/>
          </a:p>
          <a:p>
            <a:pPr lvl="2">
              <a:lnSpc>
                <a:spcPct val="90000"/>
              </a:lnSpc>
              <a:buSzPts val="2125"/>
            </a:pPr>
            <a:r>
              <a:rPr lang="en-US" sz="2500" b="1" dirty="0">
                <a:latin typeface="Times New Roman"/>
                <a:ea typeface="Times New Roman"/>
                <a:cs typeface="Times New Roman"/>
                <a:sym typeface="Times New Roman"/>
              </a:rPr>
              <a:t>Nitric oxide  </a:t>
            </a: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-US" sz="2500" b="1" dirty="0" err="1">
                <a:latin typeface="Times New Roman"/>
                <a:ea typeface="Times New Roman"/>
                <a:cs typeface="Times New Roman"/>
                <a:sym typeface="Times New Roman"/>
              </a:rPr>
              <a:t>prostacyclin</a:t>
            </a:r>
            <a:r>
              <a:rPr lang="en-US" sz="25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500" b="1" dirty="0" err="1">
                <a:latin typeface="Times New Roman"/>
                <a:ea typeface="Times New Roman"/>
                <a:cs typeface="Times New Roman"/>
                <a:sym typeface="Times New Roman"/>
              </a:rPr>
              <a:t>nebulization</a:t>
            </a:r>
            <a:r>
              <a:rPr lang="en-US" sz="2500" b="1" dirty="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25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2">
              <a:lnSpc>
                <a:spcPct val="90000"/>
              </a:lnSpc>
              <a:buSzPts val="2125"/>
            </a:pPr>
            <a:r>
              <a:rPr lang="en-US" sz="2500" dirty="0" err="1">
                <a:latin typeface="Times New Roman"/>
                <a:ea typeface="Times New Roman"/>
                <a:cs typeface="Times New Roman"/>
                <a:sym typeface="Times New Roman"/>
              </a:rPr>
              <a:t>Endotracheal</a:t>
            </a:r>
            <a:r>
              <a:rPr lang="en-US" sz="2500" dirty="0">
                <a:latin typeface="Times New Roman"/>
                <a:ea typeface="Times New Roman"/>
                <a:cs typeface="Times New Roman"/>
                <a:sym typeface="Times New Roman"/>
              </a:rPr>
              <a:t> intubation and mechanical ventilation if required </a:t>
            </a:r>
            <a:endParaRPr/>
          </a:p>
          <a:p>
            <a:pPr marL="274320" lvl="0" indent="-133985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SzPts val="221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Corticosteroids use:-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Dexamethasone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4-8mg IV TDS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Hydrocortisone sodium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succinate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200mg IV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Methyl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60-80 mg IV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bolous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Tab.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Prednisolone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40-60mg BD PO </a:t>
            </a:r>
          </a:p>
          <a:p>
            <a:pPr marL="971550" lvl="1" indent="-514350">
              <a:buFont typeface="Courier New" pitchFamily="49" charset="0"/>
              <a:buChar char="o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Tab.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deflazacort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6-30mg BD PO</a:t>
            </a:r>
          </a:p>
          <a:p>
            <a:pPr marL="971550" lvl="1" indent="-514350"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Antibiotics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:-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Aztreonam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 1-2gm IV BD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Linezolid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 600 mg PO/IV q12hr for 10-14 days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Vacomycin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500 mg q6hr or 1 gram q12hr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Meropenen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1 gm IV TDS OR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Imipenem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1 gm IV TDS OR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Pipracilline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tazobactum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4.5 gm IV TDS OR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Ceftriaxone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HCL 1-2 gm IV TDS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oflox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200-400 IV BD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levofloxacillin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500mg OD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Courier New" pitchFamily="49" charset="0"/>
              <a:buChar char="o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Amakasin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500mg IV BD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305800" cy="57912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Experimental therapies:-  </a:t>
            </a:r>
          </a:p>
          <a:p>
            <a:pPr lvl="0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vasopressors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Inotrops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Ing</a:t>
            </a:r>
            <a:r>
              <a:rPr lang="en-US" dirty="0" smtClean="0"/>
              <a:t>. Adrenaline 0.5-1ml IM and repeat 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Ing</a:t>
            </a:r>
            <a:r>
              <a:rPr lang="en-US" dirty="0" smtClean="0"/>
              <a:t>. Atropine  1-2mg IV stat &amp; SOS.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Ing</a:t>
            </a:r>
            <a:r>
              <a:rPr lang="en-US" dirty="0" smtClean="0"/>
              <a:t>. Dopamine / </a:t>
            </a:r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Dobutamine</a:t>
            </a:r>
            <a:r>
              <a:rPr lang="en-US" dirty="0" smtClean="0"/>
              <a:t> / </a:t>
            </a:r>
            <a:r>
              <a:rPr lang="en-US" dirty="0" err="1" smtClean="0"/>
              <a:t>Ing</a:t>
            </a:r>
            <a:r>
              <a:rPr lang="en-US" dirty="0" smtClean="0"/>
              <a:t>. </a:t>
            </a:r>
            <a:r>
              <a:rPr lang="en-US" dirty="0" err="1" smtClean="0"/>
              <a:t>Noradrenaline</a:t>
            </a:r>
            <a:r>
              <a:rPr lang="en-US" dirty="0" smtClean="0"/>
              <a:t> / </a:t>
            </a:r>
            <a:r>
              <a:rPr lang="en-US" dirty="0" err="1" smtClean="0"/>
              <a:t>Ing.Phenylephrine</a:t>
            </a:r>
            <a:r>
              <a:rPr lang="en-US" dirty="0" smtClean="0"/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frequency ventilation 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Extracorporeal membrane oxygenation of blood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Diuresis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therapy:-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Hydrochlorothiazide 		12.5-25mg OD		or</a:t>
            </a:r>
          </a:p>
          <a:p>
            <a:pPr lvl="0">
              <a:buFont typeface="Courier New" pitchFamily="49" charset="0"/>
              <a:buChar char="o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Chlorthaiazide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			62.5-500 mg BD 		or</a:t>
            </a:r>
          </a:p>
          <a:p>
            <a:pPr lvl="0">
              <a:buFont typeface="Courier New" pitchFamily="49" charset="0"/>
              <a:buChar char="o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Chlorthalidone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	12.5-25mg OD		or</a:t>
            </a:r>
          </a:p>
          <a:p>
            <a:pPr lvl="0">
              <a:buFont typeface="Courier New" pitchFamily="49" charset="0"/>
              <a:buChar char="o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Fursoemide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			10-40 mg BD		or</a:t>
            </a:r>
          </a:p>
          <a:p>
            <a:pPr lvl="0">
              <a:buFont typeface="Courier New" pitchFamily="49" charset="0"/>
              <a:buChar char="o"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Torasemide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	05-10 mg BD</a:t>
            </a:r>
          </a:p>
          <a:p>
            <a:pPr lvl="2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8001000" cy="51816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Correction of acidosis:- </a:t>
            </a:r>
          </a:p>
          <a:p>
            <a:pPr lvl="1">
              <a:lnSpc>
                <a:spcPct val="14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Soda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bicarb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10ml IV TDS 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Bronchodilators:- </a:t>
            </a:r>
          </a:p>
          <a:p>
            <a:pPr lvl="2">
              <a:lnSpc>
                <a:spcPct val="14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Aminophyllin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250mg IV in 20ml of dextrose. @ 20-25 drops /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mins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2">
              <a:lnSpc>
                <a:spcPct val="140000"/>
              </a:lnSpc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Deriphyline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2ml IV BD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Thank You…</a:t>
            </a:r>
            <a:endParaRPr lang="en-IN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351692"/>
            <a:ext cx="7620000" cy="179949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Acute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respiratory distress syndrome (ARDS)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8246" y="1547446"/>
            <a:ext cx="8534400" cy="5310554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200" dirty="0" smtClean="0"/>
              <a:t>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characterized by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damage of alveolar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epithelium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pulmonary capillary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endothelium.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Alveolar spaces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become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flooded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oedematous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fluid of high protein content.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ARDS is characterized by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cynosis,tachaepnoea,tachaycardia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3557"/>
            <a:ext cx="7772400" cy="109408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Definitions:-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2369" y="1069145"/>
            <a:ext cx="8194431" cy="5444197"/>
          </a:xfrm>
        </p:spPr>
        <p:txBody>
          <a:bodyPr>
            <a:normAutofit/>
          </a:bodyPr>
          <a:lstStyle/>
          <a:p>
            <a:pPr lvl="2">
              <a:lnSpc>
                <a:spcPct val="16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onset</a:t>
            </a:r>
          </a:p>
          <a:p>
            <a:pPr lvl="2">
              <a:lnSpc>
                <a:spcPct val="16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Partial pressure of arterial oxygen to fractional inspired oxygen concentration ratio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 200mmHg</a:t>
            </a:r>
          </a:p>
          <a:p>
            <a:pPr lvl="2">
              <a:lnSpc>
                <a:spcPct val="16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Bilateral pulmonary infiltrates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chest radiograph.</a:t>
            </a:r>
          </a:p>
          <a:p>
            <a:pPr lvl="2">
              <a:lnSpc>
                <a:spcPct val="16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Pulmonary artery wedge pressure &lt; 18mmHg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no clinical evidence of left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atrial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hypertension.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95422"/>
            <a:ext cx="8229600" cy="116761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Causes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72197"/>
            <a:ext cx="8763000" cy="575720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Viral, bacterial, fungal,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pneumocystis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jiroveci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Vomiitus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water aspiration (drowning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Ammonia, chlorine, nitrogen dioxide, ozone, oxygen, smoke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Heroin, methadone, morphine,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dextropropoxyphene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Barbiturates,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thiazides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nitrofurantoin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Shock,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septicemia, uremia,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eclampsia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blood product transfusion, thrombocytopenic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purpura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massive blood transfusion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Fat, air, amniotic fluid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Acute pancreatitis, raised ICP, cardiopulmonary bypass, trauma,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Good pasture's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syndrome, SLE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endParaRPr/>
          </a:p>
        </p:txBody>
      </p:sp>
      <p:pic>
        <p:nvPicPr>
          <p:cNvPr id="33" name="Google Shape;33;p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82880" y="211015"/>
            <a:ext cx="8732520" cy="63099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Pathophysiology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of ARDS 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2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Altered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pulmonary capillary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permeability.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Alveolar diffusion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capacity.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increased intrapulmonary shunt.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lvl="0" indent="-74295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2484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en-US" sz="2800" b="1" dirty="0" smtClean="0"/>
              <a:t>A.		</a:t>
            </a:r>
            <a:r>
              <a:rPr lang="en-US" sz="2800" b="1" u="sng" dirty="0" err="1" smtClean="0"/>
              <a:t>Exudative</a:t>
            </a:r>
            <a:r>
              <a:rPr lang="en-US" sz="2800" b="1" u="sng" dirty="0" smtClean="0"/>
              <a:t> phase :-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1-3 days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is characterized by diffuse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alveolar damage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necrosis of majority of type 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pnemocytes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diffuse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micro vascular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injury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influx of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inflammatory cells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proteineous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fluid into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interstitium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Cytokines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Interleukins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Pro-inflammatory mediators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initiate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amplify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inflammatory response.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cute respiratory distress syndrome ( ARDS ) Etiology, Clinical ...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5083" y="182880"/>
            <a:ext cx="8750105" cy="6485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lvl="0" indent="-74295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" y="323557"/>
            <a:ext cx="8732520" cy="6229643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en-US" sz="3200" b="1" dirty="0" smtClean="0"/>
              <a:t>Proliferative phase </a:t>
            </a:r>
            <a:endParaRPr lang="en-US" sz="3200" dirty="0"/>
          </a:p>
          <a:p>
            <a:pPr marL="1314450" lvl="2" indent="-514350"/>
            <a:r>
              <a:rPr lang="en-US" sz="2800" dirty="0" smtClean="0"/>
              <a:t>(</a:t>
            </a:r>
            <a:r>
              <a:rPr lang="en-US" sz="2800" b="1" dirty="0" smtClean="0"/>
              <a:t>3-7 </a:t>
            </a:r>
            <a:r>
              <a:rPr lang="en-US" sz="2800" b="1" dirty="0"/>
              <a:t>days</a:t>
            </a:r>
            <a:r>
              <a:rPr lang="en-US" sz="2800" dirty="0"/>
              <a:t>) is characterized by prominent </a:t>
            </a:r>
            <a:r>
              <a:rPr lang="en-US" sz="2800" b="1" dirty="0"/>
              <a:t>interstitial inflammation </a:t>
            </a:r>
            <a:r>
              <a:rPr lang="en-US" sz="2800" dirty="0"/>
              <a:t>and early fibrosis. </a:t>
            </a:r>
            <a:endParaRPr lang="en-US" sz="2800" dirty="0" smtClean="0"/>
          </a:p>
          <a:p>
            <a:pPr marL="1314450" lvl="2" indent="-514350">
              <a:buNone/>
            </a:pPr>
            <a:endParaRPr lang="en-US" sz="2800" dirty="0"/>
          </a:p>
          <a:p>
            <a:pPr marL="514350" lvl="0" indent="-514350">
              <a:buNone/>
            </a:pPr>
            <a:r>
              <a:rPr lang="en-US" sz="3200" b="1" dirty="0" smtClean="0"/>
              <a:t>C.	Fibrotic </a:t>
            </a:r>
            <a:r>
              <a:rPr lang="en-US" sz="3200" b="1" dirty="0"/>
              <a:t>phase </a:t>
            </a:r>
            <a:endParaRPr lang="en-US" sz="3200" dirty="0"/>
          </a:p>
          <a:p>
            <a:pPr lvl="2"/>
            <a:r>
              <a:rPr lang="en-US" sz="2800" dirty="0"/>
              <a:t>Is characterized by </a:t>
            </a:r>
            <a:r>
              <a:rPr lang="en-US" sz="2800" b="1" dirty="0"/>
              <a:t>proliferation of fibroblasts resulting </a:t>
            </a:r>
            <a:r>
              <a:rPr lang="en-US" sz="2800" dirty="0"/>
              <a:t>in lung </a:t>
            </a:r>
            <a:r>
              <a:rPr lang="en-US" sz="2800" dirty="0" smtClean="0"/>
              <a:t>fibrosis.</a:t>
            </a:r>
          </a:p>
          <a:p>
            <a:pPr lvl="2"/>
            <a:r>
              <a:rPr lang="en-US" sz="2800" dirty="0" smtClean="0"/>
              <a:t>Release of various </a:t>
            </a:r>
            <a:r>
              <a:rPr lang="en-US" sz="2800" b="1" dirty="0" smtClean="0"/>
              <a:t>cytokines</a:t>
            </a:r>
            <a:r>
              <a:rPr lang="en-US" sz="2800" dirty="0" smtClean="0"/>
              <a:t> (</a:t>
            </a:r>
            <a:r>
              <a:rPr lang="en-US" sz="2800" b="1" dirty="0" smtClean="0"/>
              <a:t>including IL-I, IL-6 and tumor necrosis factor TNF) </a:t>
            </a:r>
            <a:endParaRPr lang="en-US" sz="2800" b="1" dirty="0"/>
          </a:p>
          <a:p>
            <a:pPr lvl="2"/>
            <a:r>
              <a:rPr lang="en-US" sz="2800" b="1" dirty="0" err="1" smtClean="0"/>
              <a:t>Multiorgan</a:t>
            </a:r>
            <a:r>
              <a:rPr lang="en-US" sz="2800" b="1" dirty="0" smtClean="0"/>
              <a:t> dysfunction syndrome </a:t>
            </a:r>
            <a:r>
              <a:rPr lang="en-US" sz="2800" dirty="0" smtClean="0"/>
              <a:t>(</a:t>
            </a:r>
            <a:r>
              <a:rPr lang="en-US" sz="2800" b="1" dirty="0"/>
              <a:t>MODS</a:t>
            </a:r>
            <a:r>
              <a:rPr lang="en-US" sz="2800" dirty="0"/>
              <a:t>)can </a:t>
            </a:r>
            <a:r>
              <a:rPr lang="en-US" sz="2800" dirty="0" smtClean="0"/>
              <a:t>occurs.</a:t>
            </a:r>
            <a:endParaRPr lang="en-US" sz="2800" dirty="0"/>
          </a:p>
          <a:p>
            <a:pPr lvl="2"/>
            <a:r>
              <a:rPr lang="en-US" sz="2800" b="1" dirty="0"/>
              <a:t>Impaired gas exchange </a:t>
            </a:r>
            <a:r>
              <a:rPr lang="en-US" sz="2800" dirty="0"/>
              <a:t>with </a:t>
            </a:r>
            <a:r>
              <a:rPr lang="en-US" sz="2800" dirty="0" smtClean="0"/>
              <a:t>intrapulmonary </a:t>
            </a:r>
            <a:r>
              <a:rPr lang="en-US" sz="2800" dirty="0"/>
              <a:t>shunt, which is manifested as profound hypoxemia.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552</Words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Acute respiratory distress syndrome (ARDS)  </vt:lpstr>
      <vt:lpstr>Acute respiratory distress syndrome (ARDS) </vt:lpstr>
      <vt:lpstr> Definitions:-  </vt:lpstr>
      <vt:lpstr>Causes of ARDS </vt:lpstr>
      <vt:lpstr>Slide 5</vt:lpstr>
      <vt:lpstr>Pathophysiology of ARDS </vt:lpstr>
      <vt:lpstr> </vt:lpstr>
      <vt:lpstr>Slide 8</vt:lpstr>
      <vt:lpstr> </vt:lpstr>
      <vt:lpstr>Clinical features </vt:lpstr>
      <vt:lpstr>Slide 11</vt:lpstr>
      <vt:lpstr>Investigations </vt:lpstr>
      <vt:lpstr>Slide 13</vt:lpstr>
      <vt:lpstr>Complications</vt:lpstr>
      <vt:lpstr>Management 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respiratory distress syndrome (ARDS)  </dc:title>
  <cp:lastModifiedBy>hp</cp:lastModifiedBy>
  <cp:revision>21</cp:revision>
  <dcterms:modified xsi:type="dcterms:W3CDTF">2021-12-24T08:28:18Z</dcterms:modified>
</cp:coreProperties>
</file>