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8" r:id="rId4"/>
    <p:sldId id="257" r:id="rId5"/>
    <p:sldId id="275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4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BA0C-FC66-4047-95B2-27507A4C0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3B624-B672-6F4D-8B8A-493CBA4F3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2C6AE-9D5B-D84F-AAB0-433B99EB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4944-DB80-EC49-B40C-72DF41C0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ACDD-D602-3C44-A2F7-52CCB299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7261-244B-D24B-9452-52D3A467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C98F9-20C3-5547-94F8-86FA465D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08A4-A3D8-614D-B04F-BA20CA7E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FE06-901D-E94D-9AB1-11A01219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AAA6-0CD8-9747-B4C8-F806738A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6598F-EFAE-E84C-9C2C-3189BECA8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BF2ED-ACE2-6A4A-9517-6698791CC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9CDE-88E5-7F4B-899F-9F09259C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9390-A755-0849-ADBB-894C2D85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FEDA-1630-3643-B610-248F800B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16FC-385C-4448-889E-97B8A25C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1CC6-4517-E747-8450-0E07610A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475E3-D9AF-1945-BBE7-581064E7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15EE2-0F23-6641-93BD-CB505A88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9AFF-0DE7-EF45-BC99-15F2C35C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2345-98CE-3543-8A01-60B02CBB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1DCFF-5F9D-584E-9BAE-6D97BDFAE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64C3-808A-AF4A-B054-483C839D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6BC89-577D-9942-98B9-4FBD45C4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E6F8-C28D-AF4F-8A03-46454BF6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DE70-575D-2F4C-8C9D-6B295422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0BAD-73BB-5E45-9A34-624143F5F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BE402-D97E-3E44-8EB6-443EFDC43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D4F33-E090-9D47-B479-4822BC3C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00336-5767-7244-AE39-87B417A0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0407D-6518-8847-B532-81C7B5AD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BD27-E8D4-5144-94F2-38B3BCC8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E122-AF5F-9540-A83A-3B17A2FB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3F101-E3AC-9E42-8E9B-D84CFEC2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B1A8B-20E9-F543-80CC-52D2AF1CA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D10C0-D68E-B048-BC6F-D2EE9AACC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AD79E-FFF7-564E-B8E2-ED1CB101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A6F42-A86F-DB46-89B6-D62B4284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28662-C809-AB4A-9590-383E9B75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0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1D40-29B9-B64F-9780-7114B2A7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7AE38-6FE5-114B-AF47-4A5D6E1A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48864-4DDA-054A-9F74-0C42E46F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50381-52EB-AC4C-804C-38E83051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4F44F-CD6F-ED49-97B8-AFDCA1C1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9C9A-9D05-9A49-A3DC-552BE06E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17623-DE72-2446-BAE4-CB99882F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7550-44D3-FA4D-9921-D3901D4D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AE98-A8BC-504D-889C-12BA1A94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346B-194E-D347-8383-F60CE088C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7FF1A-B3A0-B646-A16C-119BF27F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771AF-09CF-9C45-B7BB-216FA006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07D51-879F-0541-BD07-B439EDAA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6586-D557-D54D-BA15-217F6EF0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6DB2B-87AE-D54B-8A08-226792104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30E9A-DB79-A94B-87D3-B7DDD3E0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9A6EA-11B4-3B4A-9ABD-35E9923C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2853-E149-6D4B-822D-19AE6D77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D0C59-F16C-6C48-8A39-8E68DD6F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62AF3-0A81-3A4A-86E7-5BCC4EF5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C883E-4198-5241-83B5-6B891EE9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FC1C-3814-974D-BA04-DF5110535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033F-2E7E-594A-A6DF-768438B8A3D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114E1-C01F-8D4F-8979-E1298287A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D9AD1-54F9-524B-B23B-ADC14975B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FE80-F1B3-084F-9DC2-5480ECBC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7513-B4BD-3B48-97DF-78CB2B3D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3BE2-818B-EC4B-883A-9DA2BE01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sterlization, asepsis and antisepsis as per </a:t>
            </a:r>
          </a:p>
          <a:p>
            <a:r>
              <a:rPr lang="en-US"/>
              <a:t>ancient and modern point of view</a:t>
            </a:r>
          </a:p>
        </p:txBody>
      </p:sp>
    </p:spTree>
    <p:extLst>
      <p:ext uri="{BB962C8B-B14F-4D97-AF65-F5344CB8AC3E}">
        <p14:creationId xmlns:p14="http://schemas.microsoft.com/office/powerpoint/2010/main" val="30919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61A3-DD27-3347-861D-A4E486E8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Moist heat sterilization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AE49-E09B-F74C-B7FD-6D3B8CEE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9657" cy="4351338"/>
          </a:xfrm>
        </p:spPr>
        <p:txBody>
          <a:bodyPr/>
          <a:lstStyle/>
          <a:p>
            <a:r>
              <a:rPr lang="en-US"/>
              <a:t>Boiling: It kills bacteria and viruses. Heavier</a:t>
            </a:r>
          </a:p>
          <a:p>
            <a:r>
              <a:rPr lang="en-US"/>
              <a:t>metallic ophthalmic instruments, e.g., Bard-Parker</a:t>
            </a:r>
          </a:p>
          <a:p>
            <a:r>
              <a:rPr lang="en-US"/>
              <a:t>handles, lid guards etc. can be sterilized by boiling</a:t>
            </a:r>
          </a:p>
          <a:p>
            <a:r>
              <a:rPr lang="en-US"/>
              <a:t>in water for 30 minutes. This method, however,</a:t>
            </a:r>
          </a:p>
          <a:p>
            <a:r>
              <a:rPr lang="en-US"/>
              <a:t>blunts the cutting instruments.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C3E39A-1087-6A4A-B2B0-C701B705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69" y="1027906"/>
            <a:ext cx="434458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0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43CD-CCA8-0246-ABEC-E6D6ECD9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E711-3772-CE42-AC83-59B57F08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3764" cy="4351338"/>
          </a:xfrm>
        </p:spPr>
        <p:txBody>
          <a:bodyPr/>
          <a:lstStyle/>
          <a:p>
            <a:r>
              <a:rPr lang="en-US"/>
              <a:t>Steaming. It kills most bacteria and viruses, but</a:t>
            </a:r>
          </a:p>
          <a:p>
            <a:r>
              <a:rPr lang="en-US"/>
              <a:t>not spores. The instruments are placed on a shelf</a:t>
            </a:r>
          </a:p>
          <a:p>
            <a:r>
              <a:rPr lang="en-US"/>
              <a:t>above the level of water and steamed for about</a:t>
            </a:r>
          </a:p>
          <a:p>
            <a:r>
              <a:rPr lang="en-US"/>
              <a:t>30 minutes. Most of the metallic instruments e.g.,</a:t>
            </a:r>
          </a:p>
          <a:p>
            <a:r>
              <a:rPr lang="en-US"/>
              <a:t>scissors and knives can be sterilized by this</a:t>
            </a:r>
          </a:p>
          <a:p>
            <a:r>
              <a:rPr lang="en-US"/>
              <a:t>method.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BF1E2C-BD69-1C42-835B-B97CF984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15" y="1825626"/>
            <a:ext cx="4073813" cy="49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4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6303-A335-1E40-889C-8B83084A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052B-0D40-0F48-8ADF-C5D58A0D0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Autoclaving (steam under pressure).It is the most</a:t>
            </a:r>
          </a:p>
          <a:p>
            <a:r>
              <a:rPr lang="en-US"/>
              <a:t>widely used method for sterilization. It is based</a:t>
            </a:r>
          </a:p>
          <a:p>
            <a:r>
              <a:rPr lang="en-US"/>
              <a:t>on the principle that at boiling point of water, the</a:t>
            </a:r>
          </a:p>
          <a:p>
            <a:r>
              <a:rPr lang="en-US"/>
              <a:t>vapour pressure equates the atmospheric</a:t>
            </a:r>
          </a:p>
          <a:p>
            <a:r>
              <a:rPr lang="en-US"/>
              <a:t>pressure. So, if the pressure is increased, boiling</a:t>
            </a:r>
          </a:p>
          <a:p>
            <a:r>
              <a:rPr lang="en-US"/>
              <a:t>point tends to rise, which increases the</a:t>
            </a:r>
          </a:p>
          <a:p>
            <a:r>
              <a:rPr lang="en-US"/>
              <a:t>penetrating power of the steam.</a:t>
            </a:r>
          </a:p>
          <a:p>
            <a:r>
              <a:rPr lang="en-US"/>
              <a:t>Autoclaving at 121° C under 15 1b/in2 pressure for</a:t>
            </a:r>
          </a:p>
          <a:p>
            <a:r>
              <a:rPr lang="en-US"/>
              <a:t>20 min. or at 116° C under 10 1b/in2 pressure for 40</a:t>
            </a:r>
          </a:p>
          <a:p>
            <a:r>
              <a:rPr lang="en-US"/>
              <a:t>min. kills bacteria, spores and viruses. This method</a:t>
            </a:r>
          </a:p>
          <a:p>
            <a:r>
              <a:rPr lang="en-US"/>
              <a:t>is suitable for sterilizing various instruments, linen,</a:t>
            </a:r>
          </a:p>
          <a:p>
            <a:r>
              <a:rPr lang="en-US"/>
              <a:t>glass wares, rubber goods, gowns, towels, gloves</a:t>
            </a:r>
          </a:p>
          <a:p>
            <a:r>
              <a:rPr lang="en-US"/>
              <a:t>dressings and eyedrops.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C0E82-0B7D-A148-9B13-5EDDC846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08" y="3761592"/>
            <a:ext cx="3177417" cy="25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710C-A1DD-094A-8576-0B00FCF7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sterilization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D67E-1761-B549-9291-3DD22A2E4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Savlon. It comprises of cetavlon or cetrimide and</a:t>
            </a:r>
          </a:p>
          <a:p>
            <a:r>
              <a:rPr lang="en-US"/>
              <a:t>chlorhexidine. Cetavlon is a surface active agent</a:t>
            </a:r>
          </a:p>
          <a:p>
            <a:r>
              <a:rPr lang="en-US"/>
              <a:t>and chlorhexidine is a phenol. It is active against</a:t>
            </a:r>
          </a:p>
          <a:p>
            <a:r>
              <a:rPr lang="en-US"/>
              <a:t>most gram-positive organisms. It is used for</a:t>
            </a:r>
          </a:p>
          <a:p>
            <a:r>
              <a:rPr lang="en-US"/>
              <a:t>cleaning/preparation of skin. Scissors, catheters,</a:t>
            </a:r>
          </a:p>
          <a:p>
            <a:r>
              <a:rPr lang="en-US"/>
              <a:t>knives etc. may also be sterilized with it.</a:t>
            </a:r>
          </a:p>
          <a:p>
            <a:r>
              <a:rPr lang="en-US"/>
              <a:t>2. Spirit (95% alcohol). It kills bacteria and spores,</a:t>
            </a:r>
          </a:p>
          <a:p>
            <a:r>
              <a:rPr lang="en-US"/>
              <a:t>but not viruses. It is mostly used with savlon.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DE80-8056-1345-84D7-00820B33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4E2D-C532-E247-B19F-8CB0D1BBB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3. Methylated spirit. It is 70 percent isopropyl</a:t>
            </a:r>
          </a:p>
          <a:p>
            <a:r>
              <a:rPr lang="en-US"/>
              <a:t>alcohol. Schiotz tonometer can be sterilized by it.</a:t>
            </a:r>
          </a:p>
          <a:p>
            <a:r>
              <a:rPr lang="en-US"/>
              <a:t>4. Formaldehyde</a:t>
            </a:r>
          </a:p>
          <a:p>
            <a:r>
              <a:rPr lang="en-US"/>
              <a:t>i. Formalin. 10 percent solution of formalin has</a:t>
            </a:r>
          </a:p>
          <a:p>
            <a:r>
              <a:rPr lang="en-US"/>
              <a:t>a marked bactericidal, sporicidal and some</a:t>
            </a:r>
          </a:p>
          <a:p>
            <a:r>
              <a:rPr lang="en-US"/>
              <a:t>viricidal activity. It is suitable for cryoextractor</a:t>
            </a:r>
          </a:p>
          <a:p>
            <a:r>
              <a:rPr lang="en-US"/>
              <a:t>probes and heat sensitive instruments.</a:t>
            </a:r>
          </a:p>
          <a:p>
            <a:r>
              <a:rPr lang="en-US"/>
              <a:t>ii. Formaldehyde gas. It may be used for</a:t>
            </a:r>
          </a:p>
          <a:p>
            <a:r>
              <a:rPr lang="en-US"/>
              <a:t>fumigating wards, sick rooms and laboratories.</a:t>
            </a:r>
          </a:p>
          <a:p>
            <a:r>
              <a:rPr lang="en-US"/>
              <a:t>But this gas is irritant and toxic when inhaled.</a:t>
            </a:r>
          </a:p>
        </p:txBody>
      </p:sp>
    </p:spTree>
    <p:extLst>
      <p:ext uri="{BB962C8B-B14F-4D97-AF65-F5344CB8AC3E}">
        <p14:creationId xmlns:p14="http://schemas.microsoft.com/office/powerpoint/2010/main" val="79716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AB38-BA02-1A41-AA9A-8C909F4F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19545"/>
            <a:ext cx="5637563" cy="58634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Glutaraldehyde (2%). It is available as ‘Cidex’</a:t>
            </a:r>
          </a:p>
          <a:p>
            <a:pPr marL="0" indent="0">
              <a:buNone/>
            </a:pPr>
            <a:r>
              <a:rPr lang="en-US"/>
              <a:t>solution. It has a special activity against tubercle</a:t>
            </a:r>
          </a:p>
          <a:p>
            <a:pPr marL="0" indent="0">
              <a:buNone/>
            </a:pPr>
            <a:r>
              <a:rPr lang="en-US"/>
              <a:t>bacilli, fungi and viruses. It is mostly used for</a:t>
            </a:r>
          </a:p>
          <a:p>
            <a:pPr marL="0" indent="0">
              <a:buNone/>
            </a:pPr>
            <a:r>
              <a:rPr lang="en-US"/>
              <a:t>sterilising endoscopes because it has no damaging</a:t>
            </a:r>
          </a:p>
          <a:p>
            <a:pPr marL="0" indent="0">
              <a:buNone/>
            </a:pPr>
            <a:r>
              <a:rPr lang="en-US"/>
              <a:t>effect on the lenses. It can be safely used for</a:t>
            </a:r>
          </a:p>
          <a:p>
            <a:pPr marL="0" indent="0">
              <a:buNone/>
            </a:pPr>
            <a:r>
              <a:rPr lang="en-US"/>
              <a:t>catheters, face-masks, anaesthetic tubes and metal</a:t>
            </a:r>
          </a:p>
          <a:p>
            <a:pPr marL="0" indent="0">
              <a:buNone/>
            </a:pPr>
            <a:r>
              <a:rPr lang="en-US"/>
              <a:t>instruments. However, it is not suitable for silicone</a:t>
            </a:r>
          </a:p>
          <a:p>
            <a:pPr marL="0" indent="0">
              <a:buNone/>
            </a:pPr>
            <a:r>
              <a:rPr lang="en-US"/>
              <a:t>tubing. It is specially used to sterilize sharp</a:t>
            </a:r>
          </a:p>
          <a:p>
            <a:pPr marL="0" indent="0">
              <a:buNone/>
            </a:pPr>
            <a:r>
              <a:rPr lang="en-US"/>
              <a:t>instruments, as it does not affect the sharpness.</a:t>
            </a:r>
          </a:p>
          <a:p>
            <a:pPr marL="0" indent="0">
              <a:buNone/>
            </a:pPr>
            <a:r>
              <a:rPr lang="en-US"/>
              <a:t>In three hours, the instruments are free of</a:t>
            </a:r>
          </a:p>
          <a:p>
            <a:pPr marL="0" indent="0">
              <a:buNone/>
            </a:pPr>
            <a:r>
              <a:rPr lang="en-US"/>
              <a:t>pathogens and spores. Instruments should be</a:t>
            </a:r>
          </a:p>
          <a:p>
            <a:pPr marL="0" indent="0">
              <a:buNone/>
            </a:pPr>
            <a:r>
              <a:rPr lang="en-US"/>
              <a:t>thoroughly washed with sterile distilled water</a:t>
            </a:r>
          </a:p>
          <a:p>
            <a:pPr marL="0" indent="0">
              <a:buNone/>
            </a:pPr>
            <a:r>
              <a:rPr lang="en-US"/>
              <a:t>before use.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19F2EF-4AEC-B041-9A19-01A208BBF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52" y="1146436"/>
            <a:ext cx="408527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4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0C07-DCDA-F74B-84AC-FE09E565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EA1A-D70D-834B-A378-C709B2C7B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9771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6. Hydrogen peroxide. A 3 percent solution of</a:t>
            </a:r>
          </a:p>
          <a:p>
            <a:pPr marL="0" indent="0">
              <a:buNone/>
            </a:pPr>
            <a:r>
              <a:rPr lang="en-US"/>
              <a:t>H2O2 is used for sterilisation of applanation</a:t>
            </a:r>
          </a:p>
          <a:p>
            <a:pPr marL="0" indent="0">
              <a:buNone/>
            </a:pPr>
            <a:r>
              <a:rPr lang="en-US"/>
              <a:t>tonometers, prisms and ophthalmoscopy lenses.</a:t>
            </a:r>
          </a:p>
          <a:p>
            <a:pPr marL="0" indent="0">
              <a:buNone/>
            </a:pPr>
            <a:r>
              <a:rPr lang="en-US"/>
              <a:t>It is specially active against AIDS and herpes</a:t>
            </a:r>
          </a:p>
          <a:p>
            <a:pPr marL="0" indent="0">
              <a:buNone/>
            </a:pPr>
            <a:r>
              <a:rPr lang="en-US"/>
              <a:t>viruses.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8A67-C55B-B34D-A237-A5547279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82" y="384175"/>
            <a:ext cx="5767450" cy="43513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Ethylene oxide gas: It is a highly inflammable</a:t>
            </a:r>
          </a:p>
          <a:p>
            <a:r>
              <a:rPr lang="en-US"/>
              <a:t>gas and is usually mixed with an inert gas like</a:t>
            </a:r>
          </a:p>
          <a:p>
            <a:r>
              <a:rPr lang="en-US"/>
              <a:t>nitrogen or carbon dioxide. It denatures the protein</a:t>
            </a:r>
          </a:p>
          <a:p>
            <a:r>
              <a:rPr lang="en-US"/>
              <a:t>molecules. It is effective against almost all bacteria,</a:t>
            </a:r>
          </a:p>
          <a:p>
            <a:r>
              <a:rPr lang="en-US"/>
              <a:t>spores and viruses. Goniotomy lenses, indirect</a:t>
            </a:r>
          </a:p>
          <a:p>
            <a:r>
              <a:rPr lang="en-US"/>
              <a:t>ophthalmoscopy lenses, DCR tubings and</a:t>
            </a:r>
          </a:p>
          <a:p>
            <a:r>
              <a:rPr lang="en-US"/>
              <a:t>cryoprobes can be sterilized with it.</a:t>
            </a:r>
          </a:p>
          <a:p>
            <a:r>
              <a:rPr lang="en-US"/>
              <a:t>8. Acetone. Use of acetone is a quick and cheap</a:t>
            </a:r>
          </a:p>
          <a:p>
            <a:r>
              <a:rPr lang="en-US"/>
              <a:t>method of sterilising instruments. Instruments</a:t>
            </a:r>
          </a:p>
          <a:p>
            <a:r>
              <a:rPr lang="en-US"/>
              <a:t>should be kept in acetone for 5 minutes and then</a:t>
            </a:r>
          </a:p>
          <a:p>
            <a:r>
              <a:rPr lang="en-US"/>
              <a:t>thoroughly washed with sterile water before use.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80D29F-5E67-AF49-B8F1-9C847505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93" y="1854096"/>
            <a:ext cx="4951662" cy="31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6683-B9A2-2C4B-9F39-6FEAC6C8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Radiation sterilization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EF0C-8D40-BA48-BF4F-FBC23A82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1. Ionising radiations: These include X-rays,</a:t>
            </a:r>
          </a:p>
          <a:p>
            <a:r>
              <a:rPr lang="en-US"/>
              <a:t>gamma-rays, cosmic rays. They are highly lethal</a:t>
            </a:r>
          </a:p>
          <a:p>
            <a:r>
              <a:rPr lang="en-US"/>
              <a:t>to DNA and thus kill all types of micro-organisms.</a:t>
            </a:r>
          </a:p>
          <a:p>
            <a:r>
              <a:rPr lang="en-US"/>
              <a:t>They can penetrate solids and liquids without</a:t>
            </a:r>
          </a:p>
          <a:p>
            <a:r>
              <a:rPr lang="en-US"/>
              <a:t>raising the temperature appreciably (cold</a:t>
            </a:r>
          </a:p>
          <a:p>
            <a:r>
              <a:rPr lang="en-US"/>
              <a:t>sterilisation). They are used for sterilizing plastic</a:t>
            </a:r>
          </a:p>
          <a:p>
            <a:r>
              <a:rPr lang="en-US"/>
              <a:t>syringes, swabs, catheters, tubings etc.</a:t>
            </a:r>
          </a:p>
          <a:p>
            <a:r>
              <a:rPr lang="en-US"/>
              <a:t>2. Non-ionising radiations: They act as a form of</a:t>
            </a:r>
          </a:p>
          <a:p>
            <a:r>
              <a:rPr lang="en-US"/>
              <a:t>hot air sterilization since they are absorbed as</a:t>
            </a:r>
          </a:p>
          <a:p>
            <a:r>
              <a:rPr lang="en-US"/>
              <a:t>heat. They include the infrared rays which is</a:t>
            </a:r>
          </a:p>
          <a:p>
            <a:r>
              <a:rPr lang="en-US"/>
              <a:t>used for rapid mass sterilization of disposable</a:t>
            </a:r>
          </a:p>
          <a:p>
            <a:r>
              <a:rPr lang="en-US"/>
              <a:t>syringes.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A55A76-CC48-B048-8E51-15508878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1" y="2063801"/>
            <a:ext cx="4854039" cy="27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2674-C894-2D4C-829C-DA983FF1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Fumigation of operation theatre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B5B4C9-B877-D24F-80A4-3D968DA31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88" y="1825625"/>
            <a:ext cx="6083424" cy="4351338"/>
          </a:xfrm>
        </p:spPr>
      </p:pic>
    </p:spTree>
    <p:extLst>
      <p:ext uri="{BB962C8B-B14F-4D97-AF65-F5344CB8AC3E}">
        <p14:creationId xmlns:p14="http://schemas.microsoft.com/office/powerpoint/2010/main" val="186608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0F5B-D41F-834C-8D15-9CEEE318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Sterilization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7931-611E-8E41-8A67-0BD7CB5C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198"/>
            <a:ext cx="10515600" cy="4351338"/>
          </a:xfrm>
        </p:spPr>
        <p:txBody>
          <a:bodyPr/>
          <a:lstStyle/>
          <a:p>
            <a:r>
              <a:rPr lang="en-US"/>
              <a:t>It is a process which kills or removes all micro-</a:t>
            </a:r>
          </a:p>
          <a:p>
            <a:r>
              <a:rPr lang="en-US"/>
              <a:t>organisms including bacterial spores from an article,</a:t>
            </a:r>
          </a:p>
          <a:p>
            <a:r>
              <a:rPr lang="en-US"/>
              <a:t>surface or medium.</a:t>
            </a:r>
          </a:p>
        </p:txBody>
      </p:sp>
    </p:spTree>
    <p:extLst>
      <p:ext uri="{BB962C8B-B14F-4D97-AF65-F5344CB8AC3E}">
        <p14:creationId xmlns:p14="http://schemas.microsoft.com/office/powerpoint/2010/main" val="165666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6BFD-5C77-E944-891C-E790C35F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1BE6-1250-2544-B24A-91B65389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/>
              <a:t>disinfection which destroys pathogenic micro-</a:t>
            </a:r>
          </a:p>
          <a:p>
            <a:r>
              <a:rPr lang="en-US"/>
              <a:t>organisms but does not kill or remove spores.</a:t>
            </a:r>
          </a:p>
        </p:txBody>
      </p:sp>
    </p:spTree>
    <p:extLst>
      <p:ext uri="{BB962C8B-B14F-4D97-AF65-F5344CB8AC3E}">
        <p14:creationId xmlns:p14="http://schemas.microsoft.com/office/powerpoint/2010/main" val="83644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9D4D-EDF7-0548-A01A-31AFC130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1686" cy="31591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FCA1-C14C-2641-B0A2-608B9D1A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good antiseptic/ disinfectant should be: </a:t>
            </a:r>
          </a:p>
          <a:p>
            <a:pPr marL="0" indent="0">
              <a:buNone/>
            </a:pPr>
            <a:r>
              <a:rPr lang="en-US"/>
              <a:t>(i) Chemically stable. </a:t>
            </a:r>
          </a:p>
          <a:p>
            <a:pPr marL="0" indent="0">
              <a:buNone/>
            </a:pPr>
            <a:r>
              <a:rPr lang="en-US"/>
              <a:t>(ii) Cheap. </a:t>
            </a:r>
          </a:p>
          <a:p>
            <a:pPr marL="0" indent="0">
              <a:buNone/>
            </a:pPr>
            <a:r>
              <a:rPr lang="en-US"/>
              <a:t>(iii) Nonstaining with agreeable colour and </a:t>
            </a:r>
          </a:p>
          <a:p>
            <a:pPr marL="0" indent="0">
              <a:buNone/>
            </a:pPr>
            <a:r>
              <a:rPr lang="en-US"/>
              <a:t>odour. </a:t>
            </a:r>
          </a:p>
          <a:p>
            <a:pPr marL="0" indent="0">
              <a:buNone/>
            </a:pPr>
            <a:r>
              <a:rPr lang="en-US"/>
              <a:t>(iv) Cidal and not merely static, destroying </a:t>
            </a:r>
          </a:p>
          <a:p>
            <a:pPr marL="0" indent="0">
              <a:buNone/>
            </a:pPr>
            <a:r>
              <a:rPr lang="en-US"/>
              <a:t>spores as well. </a:t>
            </a:r>
          </a:p>
          <a:p>
            <a:pPr marL="0" indent="0">
              <a:buNone/>
            </a:pPr>
            <a:r>
              <a:rPr lang="en-US"/>
              <a:t>(v) Active against all pathogens-bacteria, </a:t>
            </a:r>
          </a:p>
          <a:p>
            <a:pPr marL="0" indent="0">
              <a:buNone/>
            </a:pPr>
            <a:r>
              <a:rPr lang="en-US"/>
              <a:t>fungi, viruses, protozoa.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F9B9-7DB8-944C-811C-659D165B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24AC6-4A8F-2844-8D44-1D6473289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(vi) Require brief time of exposure. </a:t>
            </a:r>
          </a:p>
          <a:p>
            <a:pPr marL="0" indent="0">
              <a:buNone/>
            </a:pPr>
            <a:r>
              <a:rPr lang="en-US"/>
              <a:t>(vii) Able to spread through organic films and </a:t>
            </a:r>
          </a:p>
          <a:p>
            <a:pPr marL="0" indent="0">
              <a:buNone/>
            </a:pPr>
            <a:r>
              <a:rPr lang="en-US"/>
              <a:t>enter folds and crevices. </a:t>
            </a:r>
          </a:p>
          <a:p>
            <a:pPr marL="0" indent="0">
              <a:buNone/>
            </a:pPr>
            <a:r>
              <a:rPr lang="en-US"/>
              <a:t>(viii) Active even in the presence of blood, pus, </a:t>
            </a:r>
          </a:p>
          <a:p>
            <a:pPr marL="0" indent="0">
              <a:buNone/>
            </a:pPr>
            <a:r>
              <a:rPr lang="en-US"/>
              <a:t>exudates and excreta.</a:t>
            </a:r>
          </a:p>
        </p:txBody>
      </p:sp>
    </p:spTree>
    <p:extLst>
      <p:ext uri="{BB962C8B-B14F-4D97-AF65-F5344CB8AC3E}">
        <p14:creationId xmlns:p14="http://schemas.microsoft.com/office/powerpoint/2010/main" val="393515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6E84-86A3-8840-ACE7-C81AF459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5E80B-8B7D-2940-8509-47E7D9AD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Sterilization can be accomplished by physical</a:t>
            </a:r>
          </a:p>
          <a:p>
            <a:r>
              <a:rPr lang="en-US"/>
              <a:t>agents (viz. sunlight, heat, filtration and radiation)</a:t>
            </a:r>
          </a:p>
          <a:p>
            <a:r>
              <a:rPr lang="en-US"/>
              <a:t>and chemical agents (such as alcohols, aldehydes,</a:t>
            </a:r>
          </a:p>
          <a:p>
            <a:r>
              <a:rPr lang="en-US"/>
              <a:t>halogens, phenol, surface acting agents and gases)</a:t>
            </a:r>
          </a:p>
        </p:txBody>
      </p:sp>
    </p:spTree>
    <p:extLst>
      <p:ext uri="{BB962C8B-B14F-4D97-AF65-F5344CB8AC3E}">
        <p14:creationId xmlns:p14="http://schemas.microsoft.com/office/powerpoint/2010/main" val="193448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44C6-6B8E-2C41-B324-B4F7528E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sterilization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E8D7-F5C8-A043-94A6-EC850F7D6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Heat sterilization </a:t>
            </a:r>
          </a:p>
          <a:p>
            <a:r>
              <a:rPr lang="en-US"/>
              <a:t>Chemical sterilization </a:t>
            </a:r>
          </a:p>
          <a:p>
            <a:r>
              <a:rPr lang="en-US"/>
              <a:t>Radiation Sterilization </a:t>
            </a:r>
          </a:p>
        </p:txBody>
      </p:sp>
    </p:spTree>
    <p:extLst>
      <p:ext uri="{BB962C8B-B14F-4D97-AF65-F5344CB8AC3E}">
        <p14:creationId xmlns:p14="http://schemas.microsoft.com/office/powerpoint/2010/main" val="379562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C0E2-979A-C943-BC17-56A8D0E5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sterilization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667B-3017-7048-AA81-30BF69B3E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Dry heat sterilization </a:t>
            </a:r>
          </a:p>
          <a:p>
            <a:r>
              <a:rPr lang="en-US"/>
              <a:t>Moist heat sterilization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A0071C-8CE3-7742-BA15-8F2F1778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49" y="3474769"/>
            <a:ext cx="3605893" cy="283713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DA1B7EC-9C3F-C749-A0C9-D68D2BA02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83" y="365125"/>
            <a:ext cx="4125438" cy="32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4235-07A5-0D41-89E5-C9366F10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Dry Heat Sterilization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CDDC-7661-654F-8CBA-E6219E8BE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084"/>
            <a:ext cx="6464383" cy="4803879"/>
          </a:xfrm>
        </p:spPr>
        <p:txBody>
          <a:bodyPr/>
          <a:lstStyle/>
          <a:p>
            <a:r>
              <a:rPr lang="en-US"/>
              <a:t>Flaming : The instrument is held in</a:t>
            </a:r>
          </a:p>
          <a:p>
            <a:r>
              <a:rPr lang="en-US"/>
              <a:t>a bunsen flame till it becomes red hot.</a:t>
            </a:r>
          </a:p>
          <a:p>
            <a:r>
              <a:rPr lang="en-US"/>
              <a:t>Incineration : it is used to destroy soiled</a:t>
            </a:r>
          </a:p>
          <a:p>
            <a:r>
              <a:rPr lang="en-US"/>
              <a:t>dressings, beddings and pathological materials</a:t>
            </a:r>
          </a:p>
          <a:p>
            <a:r>
              <a:rPr lang="en-US"/>
              <a:t>Hot air oven : kills bacteria,spores and viruses. The item</a:t>
            </a:r>
          </a:p>
          <a:p>
            <a:r>
              <a:rPr lang="en-US"/>
              <a:t>must be double wrapped and kept at 150° C for 1hours or 180 C for 20 min.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12F72D6-671A-D64C-BD53-7307C3764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62" y="795677"/>
            <a:ext cx="4125438" cy="32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Sterilization </vt:lpstr>
      <vt:lpstr>disinfection</vt:lpstr>
      <vt:lpstr>PowerPoint Presentation</vt:lpstr>
      <vt:lpstr>PowerPoint Presentation</vt:lpstr>
      <vt:lpstr>PowerPoint Presentation</vt:lpstr>
      <vt:lpstr>Methods of sterilization </vt:lpstr>
      <vt:lpstr>Heat sterilization </vt:lpstr>
      <vt:lpstr>Dry Heat Sterilization </vt:lpstr>
      <vt:lpstr>Moist heat sterilization methods</vt:lpstr>
      <vt:lpstr>PowerPoint Presentation</vt:lpstr>
      <vt:lpstr>PowerPoint Presentation</vt:lpstr>
      <vt:lpstr>Chemical sterilization</vt:lpstr>
      <vt:lpstr>PowerPoint Presentation</vt:lpstr>
      <vt:lpstr>PowerPoint Presentation</vt:lpstr>
      <vt:lpstr>PowerPoint Presentation</vt:lpstr>
      <vt:lpstr>PowerPoint Presentation</vt:lpstr>
      <vt:lpstr>Radiation sterilization </vt:lpstr>
      <vt:lpstr>Fumigation of operation theatre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Sterilization Asepsis And Antisepsis</dc:title>
  <dc:creator>Unknown User</dc:creator>
  <cp:lastModifiedBy>Unknown User</cp:lastModifiedBy>
  <cp:revision>4</cp:revision>
  <dcterms:created xsi:type="dcterms:W3CDTF">2020-05-14T11:46:06Z</dcterms:created>
  <dcterms:modified xsi:type="dcterms:W3CDTF">2021-02-10T07:38:10Z</dcterms:modified>
</cp:coreProperties>
</file>