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4" r:id="rId2"/>
    <p:sldId id="277" r:id="rId3"/>
    <p:sldId id="278" r:id="rId4"/>
    <p:sldId id="279" r:id="rId5"/>
    <p:sldId id="280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3" r:id="rId15"/>
    <p:sldId id="274" r:id="rId16"/>
    <p:sldId id="275" r:id="rId17"/>
    <p:sldId id="257" r:id="rId18"/>
    <p:sldId id="258" r:id="rId19"/>
    <p:sldId id="259" r:id="rId20"/>
    <p:sldId id="276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88" autoAdjust="0"/>
    <p:restoredTop sz="90293" autoAdjust="0"/>
  </p:normalViewPr>
  <p:slideViewPr>
    <p:cSldViewPr>
      <p:cViewPr varScale="1">
        <p:scale>
          <a:sx n="77" d="100"/>
          <a:sy n="77" d="100"/>
        </p:scale>
        <p:origin x="-9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AA96-8302-431F-A3F0-BD2130339EC0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E52155-1C14-490E-A122-9C92396CC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AA96-8302-431F-A3F0-BD2130339EC0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2155-1C14-490E-A122-9C92396CC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AA96-8302-431F-A3F0-BD2130339EC0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2155-1C14-490E-A122-9C92396CC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AA96-8302-431F-A3F0-BD2130339EC0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E52155-1C14-490E-A122-9C92396CC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AA96-8302-431F-A3F0-BD2130339EC0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2155-1C14-490E-A122-9C92396CC9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AA96-8302-431F-A3F0-BD2130339EC0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2155-1C14-490E-A122-9C92396CC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AA96-8302-431F-A3F0-BD2130339EC0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FE52155-1C14-490E-A122-9C92396CC9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AA96-8302-431F-A3F0-BD2130339EC0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2155-1C14-490E-A122-9C92396CC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AA96-8302-431F-A3F0-BD2130339EC0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2155-1C14-490E-A122-9C92396CC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AA96-8302-431F-A3F0-BD2130339EC0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2155-1C14-490E-A122-9C92396CC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AA96-8302-431F-A3F0-BD2130339EC0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2155-1C14-490E-A122-9C92396CC9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5B8AA96-8302-431F-A3F0-BD2130339EC0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FE52155-1C14-490E-A122-9C92396CC9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s3.rimg.info/b5b227467fd53e9e56171be25af7e0c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371600"/>
            <a:ext cx="6228569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295870"/>
            <a:ext cx="6039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Late onset sepsis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1219200"/>
            <a:ext cx="8763000" cy="541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1"/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1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More than 72 hrs</a:t>
            </a:r>
          </a:p>
          <a:p>
            <a:pPr lvl="1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	Infection cause by organisms thriving in the external environment of the home or the hospital.</a:t>
            </a:r>
          </a:p>
          <a:p>
            <a:pPr lvl="1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	infection transmitted through the hands of care provider.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219200"/>
            <a:ext cx="8763000" cy="541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1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  <a:p>
            <a:pPr lvl="1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Predisposing Factor</a:t>
            </a:r>
          </a:p>
          <a:p>
            <a:pPr lvl="1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	LBW</a:t>
            </a:r>
          </a:p>
          <a:p>
            <a:pPr lvl="1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	Lack of breast feeding</a:t>
            </a:r>
          </a:p>
          <a:p>
            <a:pPr lvl="1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	Poor cord care</a:t>
            </a:r>
          </a:p>
          <a:p>
            <a:pPr lvl="1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	Superficial infection</a:t>
            </a:r>
          </a:p>
          <a:p>
            <a:pPr lvl="1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	Aspiration of feeds</a:t>
            </a:r>
          </a:p>
          <a:p>
            <a:pPr lvl="1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	Disruption of skin integrity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447800" y="295870"/>
            <a:ext cx="6039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Late onset sepsis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371600"/>
            <a:ext cx="8763000" cy="5257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Suddenly refuses to suck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Lethargic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Inactive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Poor Cry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Hypothermia / Changes in body temp.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Abdominal distention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Vomiting</a:t>
            </a:r>
          </a:p>
          <a:p>
            <a:pPr lvl="1">
              <a:buFont typeface="Arial" pitchFamily="34" charset="0"/>
              <a:buChar char="•"/>
            </a:pPr>
            <a:endParaRPr lang="en-US" sz="36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295870"/>
            <a:ext cx="71416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When Suspects NNS?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371600"/>
            <a:ext cx="8763000" cy="5257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1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	Fast breathing, chest retraction &amp; grunt indicate pneumonia.</a:t>
            </a:r>
          </a:p>
          <a:p>
            <a:pPr lvl="1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  <a:p>
            <a:pPr lvl="1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	Presence of excessive cry, fever, seizures, neck retraction are suggestive of meningitis.</a:t>
            </a:r>
          </a:p>
          <a:p>
            <a:pPr lvl="1"/>
            <a:endParaRPr lang="en-US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	Shock, Bleeding,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sclerema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, renal failure indicates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overhelming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sepsis.</a:t>
            </a:r>
          </a:p>
        </p:txBody>
      </p:sp>
      <p:sp>
        <p:nvSpPr>
          <p:cNvPr id="6" name="Rectangle 5"/>
          <p:cNvSpPr/>
          <p:nvPr/>
        </p:nvSpPr>
        <p:spPr>
          <a:xfrm>
            <a:off x="1447800" y="295870"/>
            <a:ext cx="71416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When Suspects NNS?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    </a:t>
            </a:r>
            <a:endParaRPr lang="en-US" sz="28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2400" dirty="0">
              <a:solidFill>
                <a:srgbClr val="C0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600" y="1447801"/>
          <a:ext cx="8686800" cy="523108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343400"/>
                <a:gridCol w="4343400"/>
              </a:tblGrid>
              <a:tr h="955581"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PARAMETER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Abnormal Value</a:t>
                      </a:r>
                      <a:endParaRPr lang="en-US" sz="3600" dirty="0"/>
                    </a:p>
                  </a:txBody>
                  <a:tcPr/>
                </a:tc>
              </a:tr>
              <a:tr h="796831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TLC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&lt;5000/c.mm</a:t>
                      </a:r>
                      <a:endParaRPr lang="en-US" sz="2800" dirty="0"/>
                    </a:p>
                  </a:txBody>
                  <a:tcPr/>
                </a:tc>
              </a:tr>
              <a:tr h="783848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Absolute </a:t>
                      </a:r>
                      <a:r>
                        <a:rPr lang="en-US" sz="2800" dirty="0" err="1" smtClean="0"/>
                        <a:t>Neutrophil</a:t>
                      </a:r>
                      <a:r>
                        <a:rPr lang="en-US" sz="2800" dirty="0" smtClean="0"/>
                        <a:t> count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&lt;1800/c.mm</a:t>
                      </a:r>
                      <a:endParaRPr lang="en-US" sz="2800" dirty="0"/>
                    </a:p>
                  </a:txBody>
                  <a:tcPr/>
                </a:tc>
              </a:tr>
              <a:tr h="1007558">
                <a:tc>
                  <a:txBody>
                    <a:bodyPr/>
                    <a:lstStyle/>
                    <a:p>
                      <a:pPr algn="l"/>
                      <a:r>
                        <a:rPr lang="en-US" sz="2800" baseline="0" dirty="0" smtClean="0"/>
                        <a:t>I/T ration (Immature to total </a:t>
                      </a:r>
                      <a:r>
                        <a:rPr lang="en-US" sz="2800" baseline="0" dirty="0" err="1" smtClean="0"/>
                        <a:t>neutrophill</a:t>
                      </a:r>
                      <a:r>
                        <a:rPr lang="en-US" sz="2800" baseline="0" dirty="0" smtClean="0"/>
                        <a:t> ratio)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&gt;0.2</a:t>
                      </a:r>
                      <a:endParaRPr lang="en-US" sz="2800" dirty="0"/>
                    </a:p>
                  </a:txBody>
                  <a:tcPr/>
                </a:tc>
              </a:tr>
              <a:tr h="796831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Micro</a:t>
                      </a:r>
                      <a:r>
                        <a:rPr lang="en-US" sz="2800" baseline="0" dirty="0" smtClean="0"/>
                        <a:t> ESR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&gt;</a:t>
                      </a:r>
                      <a:r>
                        <a:rPr lang="en-US" sz="2800" baseline="0" dirty="0" smtClean="0"/>
                        <a:t>15mm in 1</a:t>
                      </a:r>
                      <a:r>
                        <a:rPr lang="en-US" sz="2800" baseline="30000" dirty="0" smtClean="0"/>
                        <a:t>st</a:t>
                      </a:r>
                      <a:r>
                        <a:rPr lang="en-US" sz="2800" baseline="0" dirty="0" smtClean="0"/>
                        <a:t> hour</a:t>
                      </a:r>
                      <a:endParaRPr lang="en-US" sz="2800" dirty="0"/>
                    </a:p>
                  </a:txBody>
                  <a:tcPr/>
                </a:tc>
              </a:tr>
              <a:tr h="890433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CRP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&gt;1mg/dl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447800" y="295870"/>
            <a:ext cx="4916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Sepsis screen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   </a:t>
            </a:r>
          </a:p>
          <a:p>
            <a:pPr>
              <a:buNone/>
            </a:pPr>
            <a:r>
              <a:rPr lang="en-US" sz="3200" dirty="0" smtClean="0"/>
              <a:t>                                        </a:t>
            </a:r>
            <a:endParaRPr lang="en-US" sz="36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 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Supportive Care</a:t>
            </a:r>
            <a:endParaRPr lang="en-US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 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1) Provide Warmth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2) Start Oxygen if cyanosed / grunting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3) Start IV line if hypoglycemia (D10% 2ml/Kg)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4) Ensuring optimal nutrition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5) Administer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vit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 K 1mg IM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6) Transfuse packed cell if low haematocrit count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295870"/>
            <a:ext cx="4488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MAnagement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   </a:t>
            </a:r>
          </a:p>
          <a:p>
            <a:pPr>
              <a:buNone/>
            </a:pPr>
            <a:r>
              <a:rPr lang="en-US" sz="3200" dirty="0" smtClean="0"/>
              <a:t>                                        </a:t>
            </a:r>
            <a:endParaRPr lang="en-US" sz="36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 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Antibiotic Therapy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Early recognition, prompt administration of effective &amp; appropriate antibiotic therapy with optimal supportive management are mandatory to improve their intact survival.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295870"/>
            <a:ext cx="4488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MAnagement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</a:t>
            </a:r>
            <a:endParaRPr lang="en-US" sz="3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219200"/>
          <a:ext cx="8153400" cy="541187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17800"/>
                <a:gridCol w="2717800"/>
                <a:gridCol w="2717800"/>
              </a:tblGrid>
              <a:tr h="114315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CLINICAL</a:t>
                      </a:r>
                      <a:r>
                        <a:rPr lang="en-US" sz="2400" baseline="0" dirty="0" smtClean="0"/>
                        <a:t> Situation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SEPTICEMIA</a:t>
                      </a:r>
                      <a:r>
                        <a:rPr lang="en-US" sz="2400" baseline="0" dirty="0" smtClean="0"/>
                        <a:t> &amp; PNEUMONIA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MENINGITIS</a:t>
                      </a:r>
                      <a:endParaRPr lang="en-US" sz="2400" dirty="0"/>
                    </a:p>
                  </a:txBody>
                  <a:tcPr/>
                </a:tc>
              </a:tr>
              <a:tr h="147660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FIRST LINE-COMMUNITY</a:t>
                      </a:r>
                      <a:r>
                        <a:rPr lang="en-US" sz="2400" baseline="0" dirty="0" smtClean="0"/>
                        <a:t> AQUIRED RESISTANT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AMPICILLINE / </a:t>
                      </a:r>
                      <a:r>
                        <a:rPr lang="en-US" sz="2400" baseline="0" dirty="0" smtClean="0"/>
                        <a:t>PENICILINE </a:t>
                      </a:r>
                      <a:r>
                        <a:rPr lang="en-US" sz="2400" dirty="0" smtClean="0"/>
                        <a:t>&amp; GENTAMICINE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CEFOTAXIM &amp; GENTAMICINE</a:t>
                      </a:r>
                      <a:endParaRPr lang="en-US" sz="2400" dirty="0"/>
                    </a:p>
                  </a:txBody>
                  <a:tcPr/>
                </a:tc>
              </a:tr>
              <a:tr h="122252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SECOND LINE-HOSPITAL  AQOIRED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AMPICILLINE / COXACILLINE &amp;  AMPICILLINE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CEFOTAXIME &amp; AMICACINE</a:t>
                      </a:r>
                      <a:endParaRPr lang="en-US" sz="2400" dirty="0"/>
                    </a:p>
                  </a:txBody>
                  <a:tcPr/>
                </a:tc>
              </a:tr>
              <a:tr h="149170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THIRD LINE- HOSP. AQUIRED SEPSIS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CEFOTAXIME &amp; AMIKACINE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CEFOTXIME &amp; AMIKACINE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81000" y="228600"/>
            <a:ext cx="85108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Initial antibiotic Therapy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    </a:t>
            </a:r>
            <a:endParaRPr lang="en-US" sz="28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2400" dirty="0">
              <a:solidFill>
                <a:srgbClr val="C0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13970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600" y="1317979"/>
          <a:ext cx="8686800" cy="527223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0600"/>
                <a:gridCol w="3886200"/>
              </a:tblGrid>
              <a:tr h="962046"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DIAGNOSIS 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 DURATION</a:t>
                      </a:r>
                      <a:endParaRPr lang="en-US" sz="3600" dirty="0"/>
                    </a:p>
                  </a:txBody>
                  <a:tcPr/>
                </a:tc>
              </a:tr>
              <a:tr h="918069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Culture</a:t>
                      </a:r>
                      <a:r>
                        <a:rPr lang="en-US" sz="2800" baseline="0" dirty="0" smtClean="0"/>
                        <a:t> and sepsis screen negative</a:t>
                      </a:r>
                      <a:r>
                        <a:rPr lang="en-US" sz="2800" dirty="0" smtClean="0"/>
                        <a:t>                       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5-7</a:t>
                      </a:r>
                      <a:r>
                        <a:rPr lang="en-US" sz="2800" baseline="0" dirty="0" smtClean="0"/>
                        <a:t> days</a:t>
                      </a:r>
                      <a:endParaRPr lang="en-US" sz="2800" dirty="0"/>
                    </a:p>
                  </a:txBody>
                  <a:tcPr/>
                </a:tc>
              </a:tr>
              <a:tr h="789151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Sepsis</a:t>
                      </a:r>
                      <a:r>
                        <a:rPr lang="en-US" sz="2800" baseline="0" dirty="0" smtClean="0"/>
                        <a:t> screen positive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7-10</a:t>
                      </a:r>
                      <a:r>
                        <a:rPr lang="en-US" sz="2800" baseline="0" dirty="0" smtClean="0"/>
                        <a:t> days</a:t>
                      </a:r>
                      <a:endParaRPr lang="en-US" sz="2800" dirty="0"/>
                    </a:p>
                  </a:txBody>
                  <a:tcPr/>
                </a:tc>
              </a:tr>
              <a:tr h="82905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Blood</a:t>
                      </a:r>
                      <a:r>
                        <a:rPr lang="en-US" sz="2800" baseline="0" dirty="0" smtClean="0"/>
                        <a:t> culture positive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10-14</a:t>
                      </a:r>
                      <a:r>
                        <a:rPr lang="en-US" sz="2800" baseline="0" dirty="0" smtClean="0"/>
                        <a:t> days</a:t>
                      </a:r>
                      <a:endParaRPr lang="en-US" sz="2800" dirty="0"/>
                    </a:p>
                  </a:txBody>
                  <a:tcPr/>
                </a:tc>
              </a:tr>
              <a:tr h="802223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Meningitis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  21</a:t>
                      </a:r>
                      <a:r>
                        <a:rPr lang="en-US" sz="2800" baseline="0" dirty="0" smtClean="0"/>
                        <a:t> days</a:t>
                      </a:r>
                      <a:endParaRPr lang="en-US" sz="2800" dirty="0"/>
                    </a:p>
                  </a:txBody>
                  <a:tcPr/>
                </a:tc>
              </a:tr>
              <a:tr h="918069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Arthritis,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osteomyelitis</a:t>
                      </a:r>
                      <a:r>
                        <a:rPr lang="en-US" sz="2800" baseline="0" dirty="0" smtClean="0"/>
                        <a:t>, </a:t>
                      </a:r>
                      <a:r>
                        <a:rPr lang="en-US" sz="2800" baseline="0" dirty="0" err="1" smtClean="0"/>
                        <a:t>endocarditis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 4-6 weeks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52400" y="543580"/>
            <a:ext cx="882433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Duration of Antibiotic Therapy in neonatal sepsis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               </a:t>
            </a:r>
          </a:p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                         </a:t>
            </a:r>
          </a:p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 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EXCHANG BLOOD TRANSFUSION</a:t>
            </a:r>
            <a:endParaRPr lang="en-US" sz="32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	1)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Sick babies in the presence of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</a:rPr>
              <a:t>sclerema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	2) Disseminated coagulation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	3)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</a:rPr>
              <a:t>hyperbilirubinemia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en-US" sz="32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B0F0"/>
                </a:solidFill>
              </a:rPr>
              <a:t>	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INTRAVENOUS IMMUNOGLOBULINS</a:t>
            </a:r>
            <a:endParaRPr lang="en-US" sz="32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	        It has doubtful beneficial immune-enhancing effect.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295870"/>
            <a:ext cx="59043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ADJUNCT 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THERAPy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Ayurvedic</a:t>
            </a:r>
            <a:r>
              <a:rPr lang="en-US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Aspect of Neonatal Sepsis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447800"/>
            <a:ext cx="8686800" cy="5257800"/>
          </a:xfrm>
        </p:spPr>
        <p:txBody>
          <a:bodyPr>
            <a:normAutofit lnSpcReduction="10000"/>
          </a:bodyPr>
          <a:lstStyle/>
          <a:p>
            <a:pPr marL="579438" indent="-579438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oÉÉsÉMüÉlÉÉlÉuÉcÉxÉÉÇ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ÌuÉÌuÉkÉÉ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SåWû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uÉåSlÉÉ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|</a:t>
            </a:r>
          </a:p>
          <a:p>
            <a:pPr marL="579438" indent="-579438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	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mÉëÉSÒpÉÑïiÉÉ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MüjÉÇ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uÉæ±Éå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eÉÉlÉÏrÉÉssÉ¤ÉhÉÉjÉïiÉ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: ||</a:t>
            </a:r>
          </a:p>
          <a:p>
            <a:pPr marL="579438" indent="-579438">
              <a:buNone/>
            </a:pPr>
            <a:endParaRPr lang="en-US" b="1" dirty="0" smtClean="0">
              <a:solidFill>
                <a:schemeClr val="accent4">
                  <a:lumMod val="75000"/>
                </a:schemeClr>
              </a:solidFill>
              <a:latin typeface="BRH Devanagari" pitchFamily="2" charset="0"/>
            </a:endParaRPr>
          </a:p>
          <a:p>
            <a:pPr marL="579438" indent="-579438">
              <a:buNone/>
            </a:pP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latin typeface="BRH Devanagari" pitchFamily="2" charset="0"/>
              </a:rPr>
              <a:t>AÉqÉSÉåwÉ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BRH Devanagari" pitchFamily="2" charset="0"/>
              </a:rPr>
              <a:t> (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latin typeface="BRH Devanagari" pitchFamily="2" charset="0"/>
              </a:rPr>
              <a:t>ÌuÉwÉqÉrÉiÉÉ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BRH Devanagari" pitchFamily="2" charset="0"/>
              </a:rPr>
              <a:t>) -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latin typeface="BRH Devanagari" pitchFamily="2" charset="0"/>
              </a:rPr>
              <a:t>mÉÑuÉïÃmÉ</a:t>
            </a:r>
            <a:endParaRPr lang="en-US" b="1" dirty="0" smtClean="0">
              <a:solidFill>
                <a:schemeClr val="accent4">
                  <a:lumMod val="75000"/>
                </a:schemeClr>
              </a:solidFill>
              <a:latin typeface="BRH Devanagari" pitchFamily="2" charset="0"/>
            </a:endParaRPr>
          </a:p>
          <a:p>
            <a:pPr marL="579438" indent="-579438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xiÉæÍqÉirÉ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: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AÃcÉÏÌlÉSìÉ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aÉÉ§ÉmÉÉhQÕûiÉÉÅUÌiÉÈ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|</a:t>
            </a:r>
          </a:p>
          <a:p>
            <a:pPr marL="579438" indent="-579438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	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UqÉhÉÉzÉlÉzÉrrÉÉSÏlÉ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kÉÉ§ÉÏÇcÉ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²åÌ¹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ÌlÉirÉzÉÈ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||</a:t>
            </a:r>
          </a:p>
          <a:p>
            <a:pPr marL="579438" indent="-579438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	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AxlÉÉiÉÈ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xlÉÉiÉÂmÉzcÉ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xlÉÉiÉ¶ÉÉxlÉÉiÉ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SzÉïlÉ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|</a:t>
            </a:r>
          </a:p>
          <a:p>
            <a:pPr marL="579438" indent="-579438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	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AÉqÉzcÉæiÉÉÌlÉ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ÂmÉÉÌlÉ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ÌuÉ±É²æ±Éå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pÉÌuÉwrÉiÉÈ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|| </a:t>
            </a:r>
          </a:p>
          <a:p>
            <a:pPr marL="579438" indent="-579438" algn="r">
              <a:buNone/>
            </a:pPr>
            <a:r>
              <a:rPr lang="en-US" b="1" dirty="0" smtClean="0">
                <a:solidFill>
                  <a:srgbClr val="008000"/>
                </a:solidFill>
                <a:latin typeface="BRH Devanagari" pitchFamily="2" charset="0"/>
              </a:rPr>
              <a:t>- MüÉ.xÉÔ.25/23-33</a:t>
            </a:r>
            <a:endParaRPr lang="en-US" dirty="0">
              <a:solidFill>
                <a:srgbClr val="008000"/>
              </a:solidFill>
              <a:latin typeface="BRH Devanagar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   </a:t>
            </a:r>
          </a:p>
          <a:p>
            <a:pPr>
              <a:buNone/>
            </a:pPr>
            <a:r>
              <a:rPr lang="en-US" sz="3200" dirty="0" smtClean="0"/>
              <a:t>                                        </a:t>
            </a:r>
            <a:endParaRPr lang="en-US" sz="36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 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OUT COME DEPENDS UPON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 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1) Weight &amp; maturity of infant.                                               2) Type of etiologic agent.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3) Its antibiotic sensitivity pattern                                        4) Adequacy of specific &amp; supportive therapy.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295870"/>
            <a:ext cx="37294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Prognosis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onnit.vn/wp-content/uploads/2013/08/2_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0"/>
            <a:ext cx="6400800" cy="640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Ayurvedic</a:t>
            </a:r>
            <a:r>
              <a:rPr lang="en-US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Aspect of Neonatal Sepsis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257800"/>
          </a:xfrm>
        </p:spPr>
        <p:txBody>
          <a:bodyPr>
            <a:normAutofit lnSpcReduction="10000"/>
          </a:bodyPr>
          <a:lstStyle/>
          <a:p>
            <a:pPr marL="579438" indent="-579438">
              <a:buNone/>
            </a:pP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latin typeface="BRH Devanagari" pitchFamily="2" charset="0"/>
              </a:rPr>
              <a:t>ÌmÉlÉxÉ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BRH Devanagari" pitchFamily="2" charset="0"/>
              </a:rPr>
              <a:t> (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latin typeface="BRH Devanagari" pitchFamily="2" charset="0"/>
              </a:rPr>
              <a:t>mÉëÌiÉzrÉÉrÉ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BRH Devanagari" pitchFamily="2" charset="0"/>
              </a:rPr>
              <a:t>) -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BRH Devanagari" pitchFamily="2" charset="0"/>
            </a:endParaRPr>
          </a:p>
          <a:p>
            <a:pPr marL="579438" indent="-579438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qÉÑWÒûqÉÑïZÉålÉÉåcNûuÉÍxÉÌiÉ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ÌmÉiuÉÉ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mÉÏiuÉÉ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xiÉlÉ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iÉÑ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rÉÈ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|</a:t>
            </a:r>
          </a:p>
          <a:p>
            <a:pPr marL="579438" indent="-579438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	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x§ÉuÉiÉÉå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lÉÉÍxÉMåü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cÉÉxrÉ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sÉsÉÉOû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cÉÉÍpÉiÉmrÉiÉå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||</a:t>
            </a:r>
          </a:p>
          <a:p>
            <a:pPr marL="579438" indent="-579438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	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x§ÉÉåiÉxrÉpÉÏ¤hÉ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xmÉ×zÉÌiÉ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mÉÏlÉxÉå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MüÉxÉiÉå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||</a:t>
            </a:r>
          </a:p>
          <a:p>
            <a:pPr marL="579438" indent="-579438" algn="r">
              <a:buNone/>
            </a:pPr>
            <a:r>
              <a:rPr lang="en-US" b="1" dirty="0" smtClean="0">
                <a:solidFill>
                  <a:srgbClr val="008000"/>
                </a:solidFill>
                <a:latin typeface="BRH Devanagari" pitchFamily="2" charset="0"/>
              </a:rPr>
              <a:t>- MüÉ.xÉÔ.25/37-38</a:t>
            </a:r>
          </a:p>
          <a:p>
            <a:pPr marL="579438" indent="-579438">
              <a:buNone/>
            </a:pP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latin typeface="BRH Devanagari" pitchFamily="2" charset="0"/>
              </a:rPr>
              <a:t>ÍzÉUÉåUÉåaÉ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BRH Devanagari" pitchFamily="2" charset="0"/>
              </a:rPr>
              <a:t> -</a:t>
            </a:r>
          </a:p>
          <a:p>
            <a:pPr marL="579438" indent="-579438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pÉ×zÉï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ÍzÉUÈ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xmÉhSrÉÌiÉ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ÌlÉÍqÉsÉrÉÌiÉ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cÉ¤ÉÑwÉÉå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|</a:t>
            </a:r>
          </a:p>
          <a:p>
            <a:pPr marL="579438" indent="-579438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	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AuÉMÑüeÉirÉUÌiÉqÉÉlÉxuÉmlÉzcÉ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ÍzÉUÉåÂeÉÉå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|| </a:t>
            </a:r>
          </a:p>
          <a:p>
            <a:pPr marL="579438" indent="-579438" algn="r">
              <a:buNone/>
            </a:pPr>
            <a:r>
              <a:rPr lang="en-US" b="1" dirty="0" smtClean="0">
                <a:solidFill>
                  <a:srgbClr val="008000"/>
                </a:solidFill>
                <a:latin typeface="BRH Devanagari" pitchFamily="2" charset="0"/>
              </a:rPr>
              <a:t>- MüÉ.xÉÔ.25/6</a:t>
            </a:r>
          </a:p>
          <a:p>
            <a:pPr marL="579438" indent="-579438"/>
            <a:endParaRPr lang="en-US" dirty="0">
              <a:latin typeface="BRH Devanagar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Ayurvedic</a:t>
            </a:r>
            <a:r>
              <a:rPr lang="en-US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Aspect of Neonatal Sepsis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257800"/>
          </a:xfrm>
        </p:spPr>
        <p:txBody>
          <a:bodyPr>
            <a:normAutofit lnSpcReduction="10000"/>
          </a:bodyPr>
          <a:lstStyle/>
          <a:p>
            <a:pPr marL="579438" indent="-579438">
              <a:buNone/>
            </a:pP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latin typeface="BRH Devanagari" pitchFamily="2" charset="0"/>
              </a:rPr>
              <a:t>AVûxÉMü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BRH Devanagari" pitchFamily="2" charset="0"/>
              </a:rPr>
              <a:t>-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BRH Devanagari" pitchFamily="2" charset="0"/>
            </a:endParaRPr>
          </a:p>
          <a:p>
            <a:pPr marL="579438" indent="-579438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ÍzÉUÉå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lÉ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kÉÉUrÉÌiÉ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rÉÉå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ÍpÉ±iÉå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eÉ×qpÉiÉå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qÉÑWÒïû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|</a:t>
            </a:r>
          </a:p>
          <a:p>
            <a:pPr marL="579438" indent="-579438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	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xiÉlÉ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ÌmÉoÉÌiÉ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lÉÉirÉjÉï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aÉëÍjÉiÉ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NûSïrÉijÉÌmÉ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||</a:t>
            </a:r>
          </a:p>
          <a:p>
            <a:pPr marL="579438" indent="-579438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	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ÌuÉwÉÉSkqÉÉlÉÉÂÍcÉÍjÉÌuÉ±ÉSsÉxÉMü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ÍzÉzÉÉå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|</a:t>
            </a:r>
          </a:p>
          <a:p>
            <a:pPr marL="579438" indent="-579438" algn="r">
              <a:buNone/>
            </a:pPr>
            <a:r>
              <a:rPr lang="en-US" b="1" dirty="0" smtClean="0">
                <a:solidFill>
                  <a:srgbClr val="008000"/>
                </a:solidFill>
                <a:latin typeface="BRH Devanagari" pitchFamily="2" charset="0"/>
              </a:rPr>
              <a:t>- MüÉ.xÉÔ.25/26-28</a:t>
            </a:r>
          </a:p>
          <a:p>
            <a:pPr marL="579438" indent="-579438">
              <a:buNone/>
            </a:pP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latin typeface="BRH Devanagari" pitchFamily="2" charset="0"/>
              </a:rPr>
              <a:t>AÇkÉmÉÑiÉlÉÉ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BRH Devanagari" pitchFamily="2" charset="0"/>
              </a:rPr>
              <a:t> -</a:t>
            </a:r>
          </a:p>
          <a:p>
            <a:pPr marL="579438" indent="-579438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AÇkÉmÉÑiÉlÉÉrÉÉcNûÌSïeuÉUÈ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MüÉxÉÉåÅsmÉÌlÉSìiÉÉ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|</a:t>
            </a:r>
          </a:p>
          <a:p>
            <a:pPr marL="579438" indent="-579438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	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uÉcÉïxÉÉå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pÉåS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uÉæuÉhrÉï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SÉåaÉïlkrÉÉlrÉXûaÉzÉÉåwÉhÉqÉç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|| </a:t>
            </a:r>
          </a:p>
          <a:p>
            <a:pPr marL="579438" indent="-579438" algn="r">
              <a:buNone/>
            </a:pPr>
            <a:r>
              <a:rPr lang="en-US" b="1" dirty="0" smtClean="0">
                <a:solidFill>
                  <a:srgbClr val="008000"/>
                </a:solidFill>
                <a:latin typeface="BRH Devanagari" pitchFamily="2" charset="0"/>
              </a:rPr>
              <a:t>- </a:t>
            </a:r>
            <a:r>
              <a:rPr lang="en-US" b="1" dirty="0" err="1" smtClean="0">
                <a:solidFill>
                  <a:srgbClr val="008000"/>
                </a:solidFill>
                <a:latin typeface="BRH Devanagari" pitchFamily="2" charset="0"/>
              </a:rPr>
              <a:t>A.xÉÇ.E</a:t>
            </a:r>
            <a:r>
              <a:rPr lang="en-US" b="1" dirty="0" smtClean="0">
                <a:solidFill>
                  <a:srgbClr val="008000"/>
                </a:solidFill>
                <a:latin typeface="BRH Devanagari" pitchFamily="2" charset="0"/>
              </a:rPr>
              <a:t>. 3/78</a:t>
            </a:r>
          </a:p>
          <a:p>
            <a:pPr marL="579438" indent="-579438"/>
            <a:endParaRPr lang="en-US" dirty="0">
              <a:latin typeface="BRH Devanagar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Ayurvedic</a:t>
            </a:r>
            <a:r>
              <a:rPr lang="en-US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Aspect of Neonatal Sepsis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257800"/>
          </a:xfrm>
        </p:spPr>
        <p:txBody>
          <a:bodyPr>
            <a:normAutofit lnSpcReduction="10000"/>
          </a:bodyPr>
          <a:lstStyle/>
          <a:p>
            <a:pPr marL="579438" indent="-579438">
              <a:buNone/>
            </a:pP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latin typeface="BRH Devanagari" pitchFamily="2" charset="0"/>
              </a:rPr>
              <a:t>UåuÉiÉÏ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BRH Devanagari" pitchFamily="2" charset="0"/>
              </a:rPr>
              <a:t> -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BRH Devanagari" pitchFamily="2" charset="0"/>
            </a:endParaRPr>
          </a:p>
          <a:p>
            <a:pPr marL="579438" indent="-579438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euÉUÉÌiÉxÉÉUÉåuÉæxÉmÉïÈ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mÉÏQûlÉåÎlSìrÉSÒwÉhÉqÉçû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|</a:t>
            </a:r>
          </a:p>
          <a:p>
            <a:pPr marL="579438" indent="-579438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	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AÉhÉWû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zÉÑsÉÂÍcÉÍpÉï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lÉ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µ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ÉÉxÉMüÉxÉiÉ×Oû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||</a:t>
            </a:r>
          </a:p>
          <a:p>
            <a:pPr marL="579438" indent="-579438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	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ÌlÉSìÉlÉÉzÉÉåÅ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ÌiÉÌlÉSìÉ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cÉûqÉÑZÉmÉÉMüÉå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uÉëhÉÉå°uÉ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|</a:t>
            </a:r>
          </a:p>
          <a:p>
            <a:pPr marL="579438" indent="-579438" algn="r">
              <a:buNone/>
            </a:pPr>
            <a:r>
              <a:rPr lang="en-US" b="1" dirty="0" smtClean="0">
                <a:solidFill>
                  <a:srgbClr val="008000"/>
                </a:solidFill>
                <a:latin typeface="BRH Devanagari" pitchFamily="2" charset="0"/>
              </a:rPr>
              <a:t>- </a:t>
            </a:r>
            <a:r>
              <a:rPr lang="en-US" b="1" dirty="0" err="1" smtClean="0">
                <a:solidFill>
                  <a:srgbClr val="008000"/>
                </a:solidFill>
                <a:latin typeface="BRH Devanagari" pitchFamily="2" charset="0"/>
              </a:rPr>
              <a:t>MüÉ.xÉÇ.ÍcÉ</a:t>
            </a:r>
            <a:r>
              <a:rPr lang="en-US" b="1" dirty="0" smtClean="0">
                <a:solidFill>
                  <a:srgbClr val="008000"/>
                </a:solidFill>
                <a:latin typeface="BRH Devanagari" pitchFamily="2" charset="0"/>
              </a:rPr>
              <a:t>. 20</a:t>
            </a:r>
          </a:p>
          <a:p>
            <a:pPr marL="579438" indent="-579438">
              <a:buNone/>
            </a:pP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latin typeface="BRH Devanagari" pitchFamily="2" charset="0"/>
              </a:rPr>
              <a:t>kÉëÑmÉlÉ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latin typeface="BRH Devanagari" pitchFamily="2" charset="0"/>
              </a:rPr>
              <a:t>ÍcÉÌMüixÉÉ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BRH Devanagari" pitchFamily="2" charset="0"/>
              </a:rPr>
              <a:t> -</a:t>
            </a:r>
          </a:p>
          <a:p>
            <a:pPr marL="579438" indent="-579438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LiÉæoÉÉïsÉÉlÉ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xÉqÉÉmÉhhÉÉlÉËU¹ÉaÉÉUqÉåuÉ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cÉ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|</a:t>
            </a:r>
          </a:p>
          <a:p>
            <a:pPr marL="579438" indent="-579438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	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uÉx§ÉzÉrrÉÉxÉlÉÉ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±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cÉ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oÉÉsÉÉlÉÉ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kÉÔmÉrÉåÎ°wÉMçü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H Devanagari" pitchFamily="2" charset="0"/>
              </a:rPr>
              <a:t> || </a:t>
            </a:r>
          </a:p>
          <a:p>
            <a:pPr marL="579438" indent="-579438" algn="r">
              <a:buNone/>
            </a:pPr>
            <a:r>
              <a:rPr lang="en-US" b="1" dirty="0" smtClean="0">
                <a:solidFill>
                  <a:srgbClr val="008000"/>
                </a:solidFill>
                <a:latin typeface="BRH Devanagari" pitchFamily="2" charset="0"/>
              </a:rPr>
              <a:t>- </a:t>
            </a:r>
            <a:r>
              <a:rPr lang="en-US" b="1" dirty="0" err="1" smtClean="0">
                <a:solidFill>
                  <a:srgbClr val="008000"/>
                </a:solidFill>
                <a:latin typeface="BRH Devanagari" pitchFamily="2" charset="0"/>
              </a:rPr>
              <a:t>MüÉ</a:t>
            </a:r>
            <a:r>
              <a:rPr lang="en-US" b="1" dirty="0" smtClean="0">
                <a:solidFill>
                  <a:srgbClr val="008000"/>
                </a:solidFill>
                <a:latin typeface="BRH Devanagari" pitchFamily="2" charset="0"/>
              </a:rPr>
              <a:t>. </a:t>
            </a:r>
            <a:r>
              <a:rPr lang="en-US" b="1" dirty="0" err="1" smtClean="0">
                <a:solidFill>
                  <a:srgbClr val="008000"/>
                </a:solidFill>
                <a:latin typeface="BRH Devanagari" pitchFamily="2" charset="0"/>
              </a:rPr>
              <a:t>kÉÔmÉMüsmÉÉkrÉÉrÉ</a:t>
            </a:r>
            <a:endParaRPr lang="en-US" b="1" dirty="0" smtClean="0">
              <a:solidFill>
                <a:srgbClr val="008000"/>
              </a:solidFill>
              <a:latin typeface="BRH Devanagari" pitchFamily="2" charset="0"/>
            </a:endParaRPr>
          </a:p>
          <a:p>
            <a:pPr marL="579438" indent="-579438"/>
            <a:endParaRPr lang="en-US" dirty="0">
              <a:latin typeface="BRH Devanagar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7467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 </a:t>
            </a:r>
          </a:p>
          <a:p>
            <a:pPr>
              <a:buNone/>
            </a:pPr>
            <a:r>
              <a:rPr lang="en-US" sz="3600" dirty="0" smtClean="0"/>
              <a:t>  </a:t>
            </a:r>
            <a:endParaRPr lang="en-US" sz="36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	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SYSTEMIC BACTERIAL INFECTION OR BLOOD STREAM INFECTION (such as septicemia, meningitis, pneumonia)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295870"/>
            <a:ext cx="8686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What is Neonatal Sepsis ?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295870"/>
            <a:ext cx="3051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Etiology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219200"/>
            <a:ext cx="8763000" cy="541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      E-coli                Staphylococcus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oureus</a:t>
            </a:r>
            <a:endParaRPr lang="en-US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Klbsiella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Species 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1506" name="Picture 2" descr="http://insilicogenomics.in/IMAGES/esbl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4191000"/>
            <a:ext cx="2895600" cy="2339089"/>
          </a:xfrm>
          <a:prstGeom prst="rect">
            <a:avLst/>
          </a:prstGeom>
          <a:noFill/>
        </p:spPr>
      </p:pic>
      <p:pic>
        <p:nvPicPr>
          <p:cNvPr id="21508" name="Picture 4" descr="http://newscenter.lbl.gov/wp-content/uploads/sites/2/2011/11/E.coli-Th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828800"/>
            <a:ext cx="3051120" cy="2133600"/>
          </a:xfrm>
          <a:prstGeom prst="rect">
            <a:avLst/>
          </a:prstGeom>
          <a:noFill/>
        </p:spPr>
      </p:pic>
      <p:pic>
        <p:nvPicPr>
          <p:cNvPr id="21510" name="Picture 6" descr="http://upload.wikimedia.org/wikipedia/commons/d/d3/Staphylococcus_aureus_VISA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1828800"/>
            <a:ext cx="2860893" cy="21980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295870"/>
            <a:ext cx="64803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Early onset Sepsis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219200"/>
            <a:ext cx="8763000" cy="541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1"/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1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Less than 72 hrs</a:t>
            </a:r>
          </a:p>
          <a:p>
            <a:pPr lvl="1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	Infection cause by organisms prevalent in the maternal genital tract/ in the delivery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295870"/>
            <a:ext cx="64803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Early onset Sepsis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219200"/>
            <a:ext cx="8763000" cy="541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1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  <a:p>
            <a:pPr lvl="1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Predisposing Factor</a:t>
            </a:r>
          </a:p>
          <a:p>
            <a:pPr lvl="1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	LBW</a:t>
            </a:r>
          </a:p>
          <a:p>
            <a:pPr lvl="1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	PROM</a:t>
            </a:r>
          </a:p>
          <a:p>
            <a:pPr lvl="1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	Foul smelling liquor</a:t>
            </a:r>
          </a:p>
          <a:p>
            <a:pPr lvl="1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	Multiple per vaginal exam.</a:t>
            </a:r>
          </a:p>
          <a:p>
            <a:pPr lvl="1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	Maternal fever</a:t>
            </a:r>
          </a:p>
          <a:p>
            <a:pPr lvl="1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	Difficult prolonged labor </a:t>
            </a:r>
          </a:p>
          <a:p>
            <a:pPr lvl="1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	Aspiration of </a:t>
            </a: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meuconium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676</TotalTime>
  <Words>283</Words>
  <Application>Microsoft Office PowerPoint</Application>
  <PresentationFormat>On-screen Show (4:3)</PresentationFormat>
  <Paragraphs>172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Trek</vt:lpstr>
      <vt:lpstr>PowerPoint Presentation</vt:lpstr>
      <vt:lpstr>Ayurvedic Aspect of Neonatal Sepsis</vt:lpstr>
      <vt:lpstr>Ayurvedic Aspect of Neonatal Sepsis</vt:lpstr>
      <vt:lpstr>Ayurvedic Aspect of Neonatal Sepsis</vt:lpstr>
      <vt:lpstr>Ayurvedic Aspect of Neonatal Sepsis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user</cp:lastModifiedBy>
  <cp:revision>85</cp:revision>
  <dcterms:created xsi:type="dcterms:W3CDTF">2014-09-16T04:16:31Z</dcterms:created>
  <dcterms:modified xsi:type="dcterms:W3CDTF">2021-09-28T08:37:26Z</dcterms:modified>
</cp:coreProperties>
</file>