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1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D1C56-0F7B-F741-9584-B6C1D7B9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6ABD0-6B0D-6840-BABB-2FBC1E4D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u="sng">
                <a:solidFill>
                  <a:schemeClr val="tx1"/>
                </a:solidFill>
              </a:rPr>
              <a:t>SMT. VIMLADEVI AYURVEDIC MEDICAL COLLEGE AND HOSPITAL .</a:t>
            </a:r>
          </a:p>
          <a:p>
            <a:pPr marL="0" indent="0" algn="ctr">
              <a:buNone/>
            </a:pPr>
            <a:r>
              <a:rPr lang="en-GB" u="sng">
                <a:solidFill>
                  <a:schemeClr val="tx1"/>
                </a:solidFill>
              </a:rPr>
              <a:t>WANDHARI , CHANDRAPUR .</a:t>
            </a:r>
          </a:p>
          <a:p>
            <a:pPr marL="0" indent="0" algn="ctr">
              <a:buNone/>
            </a:pPr>
            <a:endParaRPr lang="en-GB" u="sng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u="sng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u="sng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u="sng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u="sng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14066DD-9CAD-A340-87AE-2B1EB442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98" y="2995866"/>
            <a:ext cx="6404428" cy="3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3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AEF3-48B4-CF4B-A550-E79D5386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F1C99-6EAD-7B46-BA83-C4F306B2B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Shukravaha : </a:t>
            </a:r>
          </a:p>
          <a:p>
            <a:r>
              <a:rPr lang="en-GB">
                <a:solidFill>
                  <a:schemeClr val="tx1"/>
                </a:solidFill>
              </a:rPr>
              <a:t>It is shukravardhana due to its madhura rasa vipaka and its prabhava.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Rasayana :</a:t>
            </a:r>
          </a:p>
          <a:p>
            <a:r>
              <a:rPr lang="en-GB">
                <a:solidFill>
                  <a:schemeClr val="tx1"/>
                </a:solidFill>
              </a:rPr>
              <a:t>It purifies dhatus and alleviates doshas in them.</a:t>
            </a:r>
          </a:p>
          <a:p>
            <a:r>
              <a:rPr lang="en-GB">
                <a:solidFill>
                  <a:schemeClr val="tx1"/>
                </a:solidFill>
              </a:rPr>
              <a:t>It removes obstruction in channels hence respective elements from ahararasa are transported satisfactorily to dhatus through rasa .</a:t>
            </a:r>
          </a:p>
          <a:p>
            <a:r>
              <a:rPr lang="en-GB">
                <a:solidFill>
                  <a:schemeClr val="tx1"/>
                </a:solidFill>
              </a:rPr>
              <a:t>Thus amalaki acts as rasayana and vayasthapana.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2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91FB4-0CC8-F649-A76F-1A241E1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553D9-D202-BA47-85A1-1E8A02E77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Dose : </a:t>
            </a: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chemeClr val="tx1"/>
                </a:solidFill>
              </a:rPr>
              <a:t>Svarasa – 10 to 20 ml.</a:t>
            </a: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chemeClr val="tx1"/>
                </a:solidFill>
              </a:rPr>
              <a:t>Choorna – 1 to 2 gm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Kalpa : </a:t>
            </a:r>
          </a:p>
          <a:p>
            <a:r>
              <a:rPr lang="en-GB">
                <a:solidFill>
                  <a:schemeClr val="tx1"/>
                </a:solidFill>
              </a:rPr>
              <a:t>Chyavanprashavaleha</a:t>
            </a:r>
          </a:p>
          <a:p>
            <a:r>
              <a:rPr lang="en-GB">
                <a:solidFill>
                  <a:schemeClr val="tx1"/>
                </a:solidFill>
              </a:rPr>
              <a:t>Dhatreyavaleha</a:t>
            </a:r>
          </a:p>
          <a:p>
            <a:r>
              <a:rPr lang="en-GB">
                <a:solidFill>
                  <a:schemeClr val="tx1"/>
                </a:solidFill>
              </a:rPr>
              <a:t>Amalakyadi choorna , etc 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D62FAE-D8D1-5048-9C81-ABFA0CA2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81" y="2325584"/>
            <a:ext cx="2318861" cy="309528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4AE6FA8-A281-D041-B640-D1DC879F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13" y="2430483"/>
            <a:ext cx="2927458" cy="28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12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28DFA-ECB2-C240-8DB7-0F9C9D6F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F0B4-B36C-A046-BA9F-B206E93E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Amayika prayoga : </a:t>
            </a:r>
          </a:p>
          <a:p>
            <a:r>
              <a:rPr lang="en-GB">
                <a:solidFill>
                  <a:schemeClr val="tx1"/>
                </a:solidFill>
              </a:rPr>
              <a:t>Fresh amalaki juice is indicated alongwith jeeraka powder and sugarcandy in amlapitta.</a:t>
            </a:r>
          </a:p>
          <a:p>
            <a:r>
              <a:rPr lang="en-GB">
                <a:solidFill>
                  <a:schemeClr val="tx1"/>
                </a:solidFill>
              </a:rPr>
              <a:t>Amalaki juice and ghee should be given together for shukravriddhi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Chemical composition : </a:t>
            </a:r>
          </a:p>
          <a:p>
            <a:r>
              <a:rPr lang="en-GB">
                <a:solidFill>
                  <a:schemeClr val="tx1"/>
                </a:solidFill>
              </a:rPr>
              <a:t>Gallic acid </a:t>
            </a:r>
          </a:p>
          <a:p>
            <a:r>
              <a:rPr lang="en-GB">
                <a:solidFill>
                  <a:schemeClr val="tx1"/>
                </a:solidFill>
              </a:rPr>
              <a:t>Tannic acid </a:t>
            </a:r>
          </a:p>
          <a:p>
            <a:r>
              <a:rPr lang="en-GB">
                <a:solidFill>
                  <a:schemeClr val="tx1"/>
                </a:solidFill>
              </a:rPr>
              <a:t>Sugar , albumin ,calcium </a:t>
            </a:r>
          </a:p>
          <a:p>
            <a:r>
              <a:rPr lang="en-GB">
                <a:solidFill>
                  <a:schemeClr val="tx1"/>
                </a:solidFill>
              </a:rPr>
              <a:t>Plenty of vitamin C , which is heat resistant 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2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0492E-0162-CE4D-8E31-D1719FB9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/>
              <a:t>AMALAKI</a:t>
            </a:r>
            <a:r>
              <a:rPr lang="en-GB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E33F17-9AB9-A84F-8DAD-CEA56FA0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Gana : </a:t>
            </a:r>
          </a:p>
          <a:p>
            <a:r>
              <a:rPr lang="en-GB">
                <a:solidFill>
                  <a:schemeClr val="tx1"/>
                </a:solidFill>
              </a:rPr>
              <a:t>Vayasthapana .</a:t>
            </a:r>
          </a:p>
          <a:p>
            <a:r>
              <a:rPr lang="en-GB">
                <a:solidFill>
                  <a:schemeClr val="tx1"/>
                </a:solidFill>
              </a:rPr>
              <a:t>Rasayana .</a:t>
            </a:r>
          </a:p>
          <a:p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Family :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Eranda Kula . ( Ephorbiaceae )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Latin Name :</a:t>
            </a:r>
          </a:p>
          <a:p>
            <a:r>
              <a:rPr lang="en-GB">
                <a:solidFill>
                  <a:schemeClr val="tx1"/>
                </a:solidFill>
              </a:rPr>
              <a:t>Emblica officinalis  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571CE69-8050-FE42-BE19-10A7B878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2133600"/>
            <a:ext cx="4031220" cy="34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67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A814D-1621-7445-911B-27241A27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5CB28F-17EB-5047-85BE-99D064747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Synonyms :</a:t>
            </a:r>
          </a:p>
          <a:p>
            <a:r>
              <a:rPr lang="en-GB">
                <a:solidFill>
                  <a:schemeClr val="tx1"/>
                </a:solidFill>
              </a:rPr>
              <a:t>Dhatree</a:t>
            </a:r>
          </a:p>
          <a:p>
            <a:r>
              <a:rPr lang="en-GB">
                <a:solidFill>
                  <a:schemeClr val="tx1"/>
                </a:solidFill>
              </a:rPr>
              <a:t>Shriphala</a:t>
            </a:r>
          </a:p>
          <a:p>
            <a:r>
              <a:rPr lang="en-GB">
                <a:solidFill>
                  <a:schemeClr val="tx1"/>
                </a:solidFill>
              </a:rPr>
              <a:t>Amrita</a:t>
            </a:r>
          </a:p>
          <a:p>
            <a:r>
              <a:rPr lang="en-GB">
                <a:solidFill>
                  <a:schemeClr val="tx1"/>
                </a:solidFill>
              </a:rPr>
              <a:t>Shiva , etc .</a:t>
            </a:r>
          </a:p>
          <a:p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Regional Names : </a:t>
            </a:r>
          </a:p>
          <a:p>
            <a:r>
              <a:rPr lang="en-GB">
                <a:solidFill>
                  <a:schemeClr val="tx1"/>
                </a:solidFill>
              </a:rPr>
              <a:t>Marathi – Avala</a:t>
            </a:r>
          </a:p>
          <a:p>
            <a:r>
              <a:rPr lang="en-GB">
                <a:solidFill>
                  <a:schemeClr val="tx1"/>
                </a:solidFill>
              </a:rPr>
              <a:t>Hindi – Amla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088D7B4-6593-1742-BFA6-248BDA0D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54" y="2517049"/>
            <a:ext cx="3925393" cy="28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1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86C4B-17A9-7044-821F-D8A82D41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28011-A9E7-9C40-9811-25D0DC7D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96" y="200793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u="sng">
                <a:solidFill>
                  <a:schemeClr val="accent1"/>
                </a:solidFill>
              </a:rPr>
              <a:t>Morphology</a:t>
            </a:r>
            <a:r>
              <a:rPr lang="en-GB"/>
              <a:t> : </a:t>
            </a:r>
          </a:p>
          <a:p>
            <a:pPr marL="0" indent="0">
              <a:buNone/>
            </a:pPr>
            <a:r>
              <a:rPr lang="en-GB"/>
              <a:t>A medium sized tree about 8 to 10 metres tall .</a:t>
            </a:r>
          </a:p>
          <a:p>
            <a:pPr marL="0" indent="0">
              <a:buNone/>
            </a:pPr>
            <a:r>
              <a:rPr lang="en-GB"/>
              <a:t>Stembark is greenish black , </a:t>
            </a:r>
          </a:p>
          <a:p>
            <a:pPr marL="0" indent="0">
              <a:buNone/>
            </a:pPr>
            <a:r>
              <a:rPr lang="en-GB"/>
              <a:t>thin leaf  , oblong , resembling that of chincha , but smaller and thinner .</a:t>
            </a: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Flower</a:t>
            </a:r>
            <a:r>
              <a:rPr lang="en-GB"/>
              <a:t> – longer flower stalk .</a:t>
            </a: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Fruit</a:t>
            </a:r>
            <a:r>
              <a:rPr lang="en-GB"/>
              <a:t> – rounded , 1 to 2.5 cm , diameter , fleshy , greenish yellow when raw and reddish yellow when ripe . There are six vertical lines on the fruit .</a:t>
            </a: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Seeds</a:t>
            </a:r>
            <a:r>
              <a:rPr lang="en-GB"/>
              <a:t> – with six edges , hard .</a:t>
            </a:r>
          </a:p>
          <a:p>
            <a:pPr marL="0" indent="0">
              <a:buNone/>
            </a:pPr>
            <a:r>
              <a:rPr lang="en-GB"/>
              <a:t>Big berrys are even 50 to 60 gm in weight .</a:t>
            </a:r>
          </a:p>
        </p:txBody>
      </p:sp>
    </p:spTree>
    <p:extLst>
      <p:ext uri="{BB962C8B-B14F-4D97-AF65-F5344CB8AC3E}">
        <p14:creationId xmlns:p14="http://schemas.microsoft.com/office/powerpoint/2010/main" xmlns="" val="20704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B3970-C7F9-804C-B278-AA10C815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0D8107C-E04A-0E4A-B8BA-17482489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70" y="680480"/>
            <a:ext cx="3480036" cy="250691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BCF7241-8DE6-EF47-827D-215E41CD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6" y="3277776"/>
            <a:ext cx="3480036" cy="294514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D04BF05-B6D7-3641-9AB6-022055552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503" y="680480"/>
            <a:ext cx="4016993" cy="254781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D24E0B8-8D56-2647-BE87-5D56FC256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05" y="3648880"/>
            <a:ext cx="4016993" cy="258501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C1E06E4-373F-2146-9B05-B4CBF7BF5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585" y="688709"/>
            <a:ext cx="3231390" cy="54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49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62EFB-1449-AB42-9A32-215696AA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66F54-89FA-8141-8E11-F5901CBA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81" y="19780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u="sng">
                <a:solidFill>
                  <a:schemeClr val="accent1"/>
                </a:solidFill>
              </a:rPr>
              <a:t>Habitat</a:t>
            </a:r>
            <a:r>
              <a:rPr lang="en-GB" u="sng"/>
              <a:t> </a:t>
            </a:r>
            <a:r>
              <a:rPr lang="en-GB"/>
              <a:t> : </a:t>
            </a:r>
          </a:p>
          <a:p>
            <a:pPr marL="0" indent="0">
              <a:buNone/>
            </a:pPr>
            <a:r>
              <a:rPr lang="en-GB"/>
              <a:t>All over India upto 1500 meters of height .</a:t>
            </a:r>
          </a:p>
          <a:p>
            <a:pPr marL="0" indent="0">
              <a:buNone/>
            </a:pPr>
            <a:r>
              <a:rPr lang="en-GB" u="sng">
                <a:solidFill>
                  <a:schemeClr val="accent1"/>
                </a:solidFill>
              </a:rPr>
              <a:t>Upayuktanga</a:t>
            </a:r>
            <a:r>
              <a:rPr lang="en-GB" u="sng"/>
              <a:t> </a:t>
            </a:r>
            <a:r>
              <a:rPr lang="en-GB"/>
              <a:t>: </a:t>
            </a:r>
            <a:endParaRPr lang="en-GB" u="sng"/>
          </a:p>
          <a:p>
            <a:pPr marL="0" indent="0">
              <a:buNone/>
            </a:pPr>
            <a:r>
              <a:rPr lang="en-GB"/>
              <a:t>Fruit .</a:t>
            </a:r>
            <a:endParaRPr lang="en-GB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u="sng">
                <a:solidFill>
                  <a:schemeClr val="accent1"/>
                </a:solidFill>
              </a:rPr>
              <a:t>Attributes</a:t>
            </a:r>
            <a:r>
              <a:rPr lang="en-GB" u="sng"/>
              <a:t> </a:t>
            </a:r>
            <a:r>
              <a:rPr lang="en-GB"/>
              <a:t>: </a:t>
            </a:r>
          </a:p>
          <a:p>
            <a:pPr marL="0" indent="0">
              <a:buNone/>
            </a:pPr>
            <a:r>
              <a:rPr lang="en-GB"/>
              <a:t>Rasa – Five except  lavana . Amla is main </a:t>
            </a:r>
          </a:p>
          <a:p>
            <a:pPr marL="0" indent="0">
              <a:buNone/>
            </a:pPr>
            <a:r>
              <a:rPr lang="en-GB"/>
              <a:t>Vipaka – madhura </a:t>
            </a:r>
          </a:p>
          <a:p>
            <a:pPr marL="0" indent="0">
              <a:buNone/>
            </a:pPr>
            <a:r>
              <a:rPr lang="en-GB"/>
              <a:t>Veerya – sheeta </a:t>
            </a:r>
          </a:p>
          <a:p>
            <a:pPr marL="0" indent="0">
              <a:buNone/>
            </a:pPr>
            <a:r>
              <a:rPr lang="en-GB"/>
              <a:t>Gunas – Laghu , rooksha .</a:t>
            </a:r>
          </a:p>
        </p:txBody>
      </p:sp>
    </p:spTree>
    <p:extLst>
      <p:ext uri="{BB962C8B-B14F-4D97-AF65-F5344CB8AC3E}">
        <p14:creationId xmlns:p14="http://schemas.microsoft.com/office/powerpoint/2010/main" xmlns="" val="275099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9E556-6DE9-A34D-8CC4-097C242E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Action and Uses :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29CCD6-9453-1C43-A09D-1F466B67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Doshaghnata –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Vataghna being amla .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Pittaghna being madhura and sheeta .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Kaphaghna being rooksha and kashaya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Local –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A paste of its svarasa is applied in daha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Hair shuould be washed with its svarasa in khalitya and palitya .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Its siddha taila acts as keshya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06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9C584-1B35-4E4E-A9E2-AD3647FA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2B1E4-FAE3-2D4E-83FF-62FAF18F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Internal : </a:t>
            </a:r>
          </a:p>
          <a:p>
            <a:r>
              <a:rPr lang="en-GB">
                <a:solidFill>
                  <a:schemeClr val="tx1"/>
                </a:solidFill>
              </a:rPr>
              <a:t>Anna and Pureeshavaha –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Used in – aruchi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                 agnimandya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                 and diseases of yakrit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                 It eliminates shirashoola as well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9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93CA5-A3C5-E249-BCEA-3A0A0D1D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70AC7-3C52-A747-93FE-5BF45BAD9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Rasa – Raktavaha : </a:t>
            </a:r>
          </a:p>
          <a:p>
            <a:r>
              <a:rPr lang="en-GB">
                <a:solidFill>
                  <a:schemeClr val="tx1"/>
                </a:solidFill>
              </a:rPr>
              <a:t>Jvara – it is useful in pittanubandhi jvara being sheeta.</a:t>
            </a:r>
          </a:p>
          <a:p>
            <a:r>
              <a:rPr lang="en-GB">
                <a:solidFill>
                  <a:schemeClr val="tx1"/>
                </a:solidFill>
              </a:rPr>
              <a:t>It pacifies all the three doshas residing with rasa and increases strength of dhatus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Medovaha : </a:t>
            </a:r>
          </a:p>
          <a:p>
            <a:r>
              <a:rPr lang="en-GB">
                <a:solidFill>
                  <a:schemeClr val="tx1"/>
                </a:solidFill>
              </a:rPr>
              <a:t>Prameha – it digests kleda and excretes it through basti 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Majavaha :</a:t>
            </a:r>
          </a:p>
          <a:p>
            <a:r>
              <a:rPr lang="en-GB">
                <a:solidFill>
                  <a:schemeClr val="tx1"/>
                </a:solidFill>
              </a:rPr>
              <a:t>It is medhya and balya to vatavahinis and increases strength of jyanendriyas 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1285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Slide 1</vt:lpstr>
      <vt:lpstr>AMALAKI </vt:lpstr>
      <vt:lpstr>Slide 3</vt:lpstr>
      <vt:lpstr>Slide 4</vt:lpstr>
      <vt:lpstr>Slide 5</vt:lpstr>
      <vt:lpstr>Slide 6</vt:lpstr>
      <vt:lpstr>Action and Uses : 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AMALAKI</dc:title>
  <dc:creator>919823746019</dc:creator>
  <cp:lastModifiedBy>SUMEDH</cp:lastModifiedBy>
  <cp:revision>5</cp:revision>
  <dcterms:created xsi:type="dcterms:W3CDTF">2021-06-04T14:03:44Z</dcterms:created>
  <dcterms:modified xsi:type="dcterms:W3CDTF">2023-04-06T05:14:11Z</dcterms:modified>
</cp:coreProperties>
</file>