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5" r:id="rId4"/>
    <p:sldId id="258" r:id="rId5"/>
    <p:sldId id="259" r:id="rId6"/>
    <p:sldId id="260" r:id="rId7"/>
    <p:sldId id="261" r:id="rId8"/>
    <p:sldId id="262" r:id="rId9"/>
    <p:sldId id="271" r:id="rId10"/>
    <p:sldId id="272" r:id="rId11"/>
    <p:sldId id="273" r:id="rId12"/>
    <p:sldId id="274" r:id="rId13"/>
    <p:sldId id="280" r:id="rId14"/>
    <p:sldId id="278" r:id="rId15"/>
    <p:sldId id="277" r:id="rId16"/>
    <p:sldId id="263" r:id="rId17"/>
    <p:sldId id="264" r:id="rId18"/>
    <p:sldId id="265" r:id="rId19"/>
    <p:sldId id="266" r:id="rId20"/>
    <p:sldId id="267" r:id="rId21"/>
    <p:sldId id="268" r:id="rId22"/>
    <p:sldId id="279" r:id="rId23"/>
    <p:sldId id="270" r:id="rId24"/>
    <p:sldId id="281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59" autoAdjust="0"/>
    <p:restoredTop sz="86441" autoAdjust="0"/>
  </p:normalViewPr>
  <p:slideViewPr>
    <p:cSldViewPr>
      <p:cViewPr>
        <p:scale>
          <a:sx n="70" d="100"/>
          <a:sy n="70" d="100"/>
        </p:scale>
        <p:origin x="-115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7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56D6E1F-7E31-4642-8D6E-F932DEDBBD72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27447DF-B737-4273-966F-CB585A0DB0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6D6E1F-7E31-4642-8D6E-F932DEDBBD72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7447DF-B737-4273-966F-CB585A0DB0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6D6E1F-7E31-4642-8D6E-F932DEDBBD72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7447DF-B737-4273-966F-CB585A0DB0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6D6E1F-7E31-4642-8D6E-F932DEDBBD72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7447DF-B737-4273-966F-CB585A0DB0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6D6E1F-7E31-4642-8D6E-F932DEDBBD72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7447DF-B737-4273-966F-CB585A0DB0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6D6E1F-7E31-4642-8D6E-F932DEDBBD72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7447DF-B737-4273-966F-CB585A0DB0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6D6E1F-7E31-4642-8D6E-F932DEDBBD72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7447DF-B737-4273-966F-CB585A0DB0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6D6E1F-7E31-4642-8D6E-F932DEDBBD72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7447DF-B737-4273-966F-CB585A0DB0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6D6E1F-7E31-4642-8D6E-F932DEDBBD72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7447DF-B737-4273-966F-CB585A0DB0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56D6E1F-7E31-4642-8D6E-F932DEDBBD72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7447DF-B737-4273-966F-CB585A0DB0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56D6E1F-7E31-4642-8D6E-F932DEDBBD72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27447DF-B737-4273-966F-CB585A0DB0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56D6E1F-7E31-4642-8D6E-F932DEDBBD72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27447DF-B737-4273-966F-CB585A0DB0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990599"/>
          </a:xfrm>
        </p:spPr>
        <p:txBody>
          <a:bodyPr>
            <a:normAutofit fontScale="90000"/>
          </a:bodyPr>
          <a:lstStyle/>
          <a:p>
            <a:pPr algn="l"/>
            <a:r>
              <a:rPr lang="en-US" sz="7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COMA</a:t>
            </a:r>
            <a:endParaRPr lang="en-US" sz="72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8001000" cy="1341393"/>
          </a:xfrm>
        </p:spPr>
        <p:txBody>
          <a:bodyPr>
            <a:normAutofit/>
          </a:bodyPr>
          <a:lstStyle/>
          <a:p>
            <a:r>
              <a:rPr lang="en-US" sz="2200" b="1" dirty="0" smtClean="0">
                <a:solidFill>
                  <a:srgbClr val="00B05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DR SANDESH .P. GOJE</a:t>
            </a:r>
          </a:p>
          <a:p>
            <a:r>
              <a:rPr lang="en-US" sz="2200" b="1" dirty="0" smtClean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ASSISTANT  PROF ( KAYACHIKITSA ) </a:t>
            </a:r>
          </a:p>
          <a:p>
            <a:r>
              <a:rPr lang="en-US" sz="2200" b="1" dirty="0" smtClean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SVAMC&amp;H , CHANDRAPUR</a:t>
            </a:r>
            <a:r>
              <a:rPr lang="en-US" dirty="0" smtClean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.</a:t>
            </a:r>
          </a:p>
          <a:p>
            <a:endParaRPr lang="en-US" dirty="0"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Divergent </a:t>
            </a:r>
            <a:r>
              <a:rPr lang="en-IN" smtClean="0">
                <a:latin typeface="Times New Roman" pitchFamily="18" charset="0"/>
                <a:cs typeface="Times New Roman" pitchFamily="18" charset="0"/>
              </a:rPr>
              <a:t>eye sign 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 descr="Supranuclear control of gaze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447800"/>
            <a:ext cx="84582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Dilated pupils 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 descr="Mydriasis: Causes and treatment for dilated pupils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066800"/>
            <a:ext cx="8610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-8206897" y="-1803908"/>
            <a:ext cx="25798909" cy="12649939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Sunset sign 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Medi Photos: Appearance of Sunset sign in infant eyes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524000"/>
            <a:ext cx="8153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ecorticate Rigidity:Abnormal Flexor Response – BLOGS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9600" y="381000"/>
            <a:ext cx="8001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 fontScale="70000" lnSpcReduction="20000"/>
          </a:bodyPr>
          <a:lstStyle/>
          <a:p>
            <a:pPr lvl="0">
              <a:buFont typeface="Wingdings" pitchFamily="2" charset="2"/>
              <a:buChar char="v"/>
            </a:pP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Eye opening response 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Spontaneous 		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4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loud noise /voice 			3</a:t>
            </a:r>
          </a:p>
          <a:p>
            <a:pPr lvl="0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response to pain 			2 </a:t>
            </a:r>
          </a:p>
          <a:p>
            <a:pPr lvl="0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 response 				1</a:t>
            </a:r>
          </a:p>
          <a:p>
            <a:pPr lvl="0">
              <a:buFont typeface="Wingdings" pitchFamily="2" charset="2"/>
              <a:buChar char="v"/>
            </a:pP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Motor response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Obeys commands 			6</a:t>
            </a:r>
          </a:p>
          <a:p>
            <a:pPr lvl="0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Localizes pain 		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5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Flexion/withdrawal to pain 		4</a:t>
            </a:r>
          </a:p>
          <a:p>
            <a:pPr lvl="0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Flexion posturing 			3</a:t>
            </a:r>
          </a:p>
          <a:p>
            <a:pPr lvl="0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Extension posturing			2</a:t>
            </a:r>
          </a:p>
          <a:p>
            <a:pPr lvl="0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 verbal response 			1</a:t>
            </a:r>
          </a:p>
          <a:p>
            <a:pPr lvl="0">
              <a:buFont typeface="Wingdings" pitchFamily="2" charset="2"/>
              <a:buChar char="v"/>
            </a:pP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Verbal response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Oriented				5</a:t>
            </a:r>
          </a:p>
          <a:p>
            <a:pPr lvl="0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Confused/disoriented 	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4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Inappropriate words 			3</a:t>
            </a:r>
          </a:p>
          <a:p>
            <a:pPr lvl="0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Incomprehensible words 		2</a:t>
            </a:r>
          </a:p>
          <a:p>
            <a:pPr lvl="0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 response 				1 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Glass glow coma scale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Grade 0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fully conscious</a:t>
            </a:r>
          </a:p>
          <a:p>
            <a:pPr>
              <a:lnSpc>
                <a:spcPct val="12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Grade 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	drowsy, but responds to verbal             commands</a:t>
            </a:r>
          </a:p>
          <a:p>
            <a:pPr>
              <a:lnSpc>
                <a:spcPct val="11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Grade 2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unconscious, but responds to minimal pain stimulus</a:t>
            </a:r>
          </a:p>
          <a:p>
            <a:pPr>
              <a:lnSpc>
                <a:spcPct val="11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Grade 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: unconscious, but responds to strong pain stimulus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Grade 4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: unconscious with no response to pain 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Severity of coma 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Raised intracranial pressure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:-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Normal ICT-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2-15mm of Hg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Raised in SOL, headache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vomiting,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papilloedema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bradycardia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hypertension,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chynes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-stokes respiration yawning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hiccuping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Herniation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syndromes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:-</a:t>
            </a:r>
          </a:p>
          <a:p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Uncal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herniation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:- Intracranial Lesion in temporal lobe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lateral cranial vault. Compression of midbrain,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oculomotor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nerve and posterior cerebral artery. </a:t>
            </a:r>
          </a:p>
          <a:p>
            <a:pPr>
              <a:buNone/>
            </a:pPr>
            <a:endParaRPr lang="en-US" sz="1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Transtentorial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herniation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:- Lesion in frontal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pariatal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temporal lobe, midbrain is displaced.  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143000"/>
            <a:ext cx="8610600" cy="5257800"/>
          </a:xfrm>
        </p:spPr>
        <p:txBody>
          <a:bodyPr>
            <a:normAutofit fontScale="92500"/>
          </a:bodyPr>
          <a:lstStyle/>
          <a:p>
            <a:pPr lvl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		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Late causes (by which coma develops  late):-</a:t>
            </a:r>
            <a:endParaRPr lang="en-US" u="sng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Cerebral anemia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(cardiac failure, hypotension,  hypoxia, etc..)</a:t>
            </a:r>
          </a:p>
          <a:p>
            <a:pPr lvl="0"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Severe systemic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infections ,septicemia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typhoid,  cholera, </a:t>
            </a:r>
          </a:p>
          <a:p>
            <a:pPr lv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pneumonia, malaria, Weil’s disease). </a:t>
            </a:r>
          </a:p>
          <a:p>
            <a:pPr lvl="0"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Toxic (arsenic, lead, milk alkali syndrome, drugs). </a:t>
            </a:r>
          </a:p>
          <a:p>
            <a:pPr lvl="0"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Infections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meningitis, encephalitis, </a:t>
            </a:r>
          </a:p>
          <a:p>
            <a:pPr lv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cerebral abscess, GPI,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trypaosomiasis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0">
              <a:buFont typeface="Wingdings" pitchFamily="2" charset="2"/>
              <a:buChar char="§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Cerebral tumors</a:t>
            </a:r>
          </a:p>
          <a:p>
            <a:pPr lvl="0">
              <a:buFont typeface="Wingdings" pitchFamily="2" charset="2"/>
              <a:buChar char="§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Metabolic causes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(diabetes, uremia, hypoglycemia, </a:t>
            </a:r>
          </a:p>
          <a:p>
            <a:pPr lv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uremia, hepatic encephalopathy, electrolyte   disturbances. </a:t>
            </a:r>
          </a:p>
          <a:p>
            <a:pPr lv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Addison’s disease, hypothyroidism, hypothermia). 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Causes of Coma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248400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B.	 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Early causes (by which coma develops  early) </a:t>
            </a:r>
            <a:endParaRPr lang="en-US" u="sng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Miscellaneous (heat stroke, caisson’s disease, extreme </a:t>
            </a:r>
          </a:p>
          <a:p>
            <a:pPr lv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cold).</a:t>
            </a:r>
          </a:p>
          <a:p>
            <a:pPr lvl="0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Supratentorial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	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Extra cerebral- </a:t>
            </a:r>
          </a:p>
          <a:p>
            <a:pPr marL="624078" indent="-514350">
              <a:buFont typeface="+mj-lt"/>
              <a:buAutoNum type="alphaU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Head injury (concussion, confusion, epidural or subdural hematoma) </a:t>
            </a:r>
          </a:p>
          <a:p>
            <a:pPr marL="624078" indent="-514350">
              <a:buFont typeface="+mj-lt"/>
              <a:buAutoNum type="alphaU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subarachnoid hemorrhage</a:t>
            </a:r>
          </a:p>
          <a:p>
            <a:pPr marL="624078" indent="-514350">
              <a:buFont typeface="+mj-lt"/>
              <a:buAutoNum type="alphaU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meningitis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	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Intra cerebral- </a:t>
            </a:r>
          </a:p>
          <a:p>
            <a:pPr marL="624078" indent="-514350">
              <a:buFont typeface="+mj-lt"/>
              <a:buAutoNum type="alphaUcPeriod"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Cerebro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-vascular accident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(thrombosis, embolism, hemorrhage, venous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thrombo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-phlebitis)</a:t>
            </a:r>
          </a:p>
          <a:p>
            <a:pPr marL="624078" indent="-514350">
              <a:buFont typeface="+mj-lt"/>
              <a:buAutoNum type="alphaU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Encephalitis </a:t>
            </a:r>
          </a:p>
          <a:p>
            <a:pPr marL="624078" indent="-514350">
              <a:buFont typeface="+mj-lt"/>
              <a:buAutoNum type="alphaU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 (neoplasm, abscess)</a:t>
            </a:r>
          </a:p>
          <a:p>
            <a:pPr marL="624078" indent="-514350">
              <a:buFont typeface="+mj-lt"/>
              <a:buAutoNum type="alphaU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pituitary apoplexy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Subtentorial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624078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Pontine, midbrain or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cerebellar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hemorrhage.</a:t>
            </a:r>
          </a:p>
          <a:p>
            <a:pPr marL="624078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Basilar artery occlusion </a:t>
            </a:r>
          </a:p>
          <a:p>
            <a:pPr lvl="0">
              <a:lnSpc>
                <a:spcPct val="150000"/>
              </a:lnSpc>
            </a:pP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Cardiac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(stokes-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adams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syndrome, hypertensive encephalopathy)</a:t>
            </a:r>
          </a:p>
          <a:p>
            <a:pPr lvl="0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Post – epileptic</a:t>
            </a:r>
          </a:p>
          <a:p>
            <a:pPr lvl="0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Metabolic(as above)</a:t>
            </a:r>
          </a:p>
          <a:p>
            <a:pPr lvl="0">
              <a:lnSpc>
                <a:spcPct val="150000"/>
              </a:lnSpc>
            </a:pP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Toxic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(barbiturates, alcohol, opium, heroin, kerosene etc.)</a:t>
            </a:r>
          </a:p>
          <a:p>
            <a:pPr>
              <a:lnSpc>
                <a:spcPct val="150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48768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Coma has been defined as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absence of any psychologically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understandable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response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external stimuli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inner need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Coma is a state where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consciousness is altered severely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there may be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depressed brain function.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Coma is a state of alter consciousness from which a person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cannot aroused easily. </a:t>
            </a:r>
          </a:p>
          <a:p>
            <a:pPr algn="ctr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Presentation of coma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		Altered physiological function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II		Raised intracranial tension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III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Herniations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syndromes 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pPr algn="ctr"/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COMA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5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brain plain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&amp; contrast 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5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brain plain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&amp;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contrast 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5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CSF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microscopic 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5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KFT,LFT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parameters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Sr.urea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Sr.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creatinine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Na+, K+) 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5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CBC, LFT, ABG, ESR, Sr. Ca.</a:t>
            </a:r>
            <a:endParaRPr lang="en-IN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CXR-PA View.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Investigation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v"/>
            </a:pP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Physical examination of comatose patients 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Level and severity of coma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Any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focal deficits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hemiparasis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weakness, convulsions)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Check for pupils size and response to light stimuli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Motor response 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Check for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respiration pattern </a:t>
            </a:r>
            <a:endParaRPr lang="en-IN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Check for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breathing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(sluggish, slow, rapid etc.)  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Check for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oculocephalic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oculovestibular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reflexes </a:t>
            </a:r>
            <a:endParaRPr lang="en-IN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Complete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systemic examination </a:t>
            </a:r>
            <a:endParaRPr lang="en-IN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Check for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acidotic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breathing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e.g. DM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acidosis, uremic encephalopathy 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Check for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cyanosis</a:t>
            </a:r>
            <a:endParaRPr lang="en-IN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Treatment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dirty="0" smtClean="0">
                <a:latin typeface="Times New Roman" pitchFamily="18" charset="0"/>
                <a:cs typeface="Times New Roman" pitchFamily="18" charset="0"/>
              </a:rPr>
            </a:b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990600"/>
            <a:ext cx="8382000" cy="57150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Maintain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ABCD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TPR BP check, SPO2 </a:t>
            </a: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Bed side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RBS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glucometer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Insert central line </a:t>
            </a: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Diagnose underline causes as early as possible </a:t>
            </a: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Adopt appropriate specific treatment most earlier. </a:t>
            </a: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E.g. if patient is diabetic then starts hypertonic glucose without waiting for reports. Clean oral cavity by glycerin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borack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3 times/day.</a:t>
            </a:r>
          </a:p>
          <a:p>
            <a:pPr lvl="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Do suction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repeated interval  </a:t>
            </a:r>
          </a:p>
          <a:p>
            <a:pPr lvl="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Urine cauterization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(condom, Foley's) </a:t>
            </a: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Daily catheter care by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betadine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savlon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Bladder exercises   given after few days to regain a loss of stone 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……..Treatment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457200"/>
            <a:ext cx="8610600" cy="624840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Bowel care:- </a:t>
            </a:r>
            <a:endParaRPr lang="en-IN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constitution,  using saline enema alternate day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Use of diaper 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Peri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anal and genital region care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daily basis by using antiseptic dusting powders 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Eyes and skin care:- </a:t>
            </a:r>
            <a:endParaRPr lang="en-IN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Use antibiotic and lubricant eye drop daily 3-4 times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avoid bed sore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patient bed sheet, cushion is properly maintain, clean and hygiene. 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Water bed or air bed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should be use 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Turn the positions of patients every 2-3 hours 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Dressing of sore by using H2O2,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salvon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betadine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antiseptic cream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Passive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physio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therapy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should be done daily to avoid stiffness  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Nikethamide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coramin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–respiratory stimulants)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Vasopressors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use.</a:t>
            </a:r>
            <a:endParaRPr lang="en-IN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IV fluids (isotonic and hypertonic saline) 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Ryle’s tube feeding (daily 1500-2000 calories 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Milk, juices, vegetable soups, rice kanji, water, sugar, coconut water etc. 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Treating the primary cause of coma. 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IN" sz="88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en-IN" sz="8800" dirty="0" smtClean="0">
                <a:latin typeface="Times New Roman" pitchFamily="18" charset="0"/>
                <a:cs typeface="Times New Roman" pitchFamily="18" charset="0"/>
              </a:rPr>
              <a:t>…Thanks</a:t>
            </a:r>
            <a:endParaRPr lang="en-IN" sz="8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Comatose patient 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 descr="While you were sleeping: Nurse falls in love with patient in coma ...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990600"/>
            <a:ext cx="8686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562600"/>
          </a:xfrm>
        </p:spPr>
        <p:txBody>
          <a:bodyPr>
            <a:normAutofit fontScale="85000" lnSpcReduction="10000"/>
          </a:bodyPr>
          <a:lstStyle/>
          <a:p>
            <a:pPr marL="624078" lvl="0" indent="-514350">
              <a:buFont typeface="+mj-lt"/>
              <a:buAutoNum type="alphaUcPeriod"/>
            </a:pP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State of consciousness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:-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Awareness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responsiveness of </a:t>
            </a:r>
          </a:p>
          <a:p>
            <a:pPr marL="624078" lvl="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Individual minds to himself, the environment and impressions made by </a:t>
            </a:r>
          </a:p>
          <a:p>
            <a:pPr marL="624078" lvl="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his senses.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Confusion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Mild lowering of level of consciousness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impaired </a:t>
            </a:r>
          </a:p>
          <a:p>
            <a:pPr lv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capacity to think clearly as well as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respond slowly to the verbal stimuli </a:t>
            </a:r>
          </a:p>
          <a:p>
            <a:pPr lv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by remembrance of the questions. </a:t>
            </a:r>
          </a:p>
          <a:p>
            <a:pPr lvl="0">
              <a:buFont typeface="Wingdings" pitchFamily="2" charset="2"/>
              <a:buChar char="§"/>
            </a:pP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Fugue state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Disturbance in consciousness for several days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during </a:t>
            </a:r>
          </a:p>
          <a:p>
            <a:pPr lv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those period patients performs various acts. But while when he/she </a:t>
            </a:r>
          </a:p>
          <a:p>
            <a:pPr lv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become consciousness,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fails to remember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action carried out during </a:t>
            </a:r>
          </a:p>
          <a:p>
            <a:pPr lv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that period. </a:t>
            </a:r>
          </a:p>
          <a:p>
            <a:pPr lvl="0">
              <a:buFont typeface="Wingdings" pitchFamily="2" charset="2"/>
              <a:buChar char="§"/>
            </a:pP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Syncope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Impaired circulation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partial or transient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suspension of </a:t>
            </a:r>
          </a:p>
          <a:p>
            <a:pPr lv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consciousness,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shallow respiration impaired circulation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pallor, </a:t>
            </a:r>
          </a:p>
          <a:p>
            <a:pPr lv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perspiration and cold skin.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>
            <a:normAutofit/>
          </a:bodyPr>
          <a:lstStyle/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Altered physiological function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228600"/>
            <a:ext cx="8686800" cy="6477000"/>
          </a:xfrm>
        </p:spPr>
        <p:txBody>
          <a:bodyPr>
            <a:normAutofit/>
          </a:bodyPr>
          <a:lstStyle/>
          <a:p>
            <a:pPr lvl="0"/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Lethargy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:- Drowsiness , prolonged sleep. He appears to</a:t>
            </a:r>
          </a:p>
          <a:p>
            <a:pPr lvl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incomplete possession of his senses but goes back to sleep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as soon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as the stimulation is removed. </a:t>
            </a:r>
          </a:p>
          <a:p>
            <a:pPr lvl="0"/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Stupor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:-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Disturbed consciousness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from which the patients can be aroused. </a:t>
            </a:r>
          </a:p>
          <a:p>
            <a:pPr lvl="0"/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Altered mental status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:- It is a continuum and includes </a:t>
            </a:r>
          </a:p>
          <a:p>
            <a:pPr lvl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any state where the level of consciousness is altered. </a:t>
            </a:r>
          </a:p>
          <a:p>
            <a:pPr lvl="0"/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Delirium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:-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Confusion disorders perception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and loss of </a:t>
            </a:r>
          </a:p>
          <a:p>
            <a:pPr lvl="0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attention, disorientation in time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hyperkinesias.</a:t>
            </a:r>
          </a:p>
          <a:p>
            <a:pPr lvl="0"/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Coma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:-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Complete loss of consciousness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patient not </a:t>
            </a:r>
          </a:p>
          <a:p>
            <a:pPr lvl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responding to painful stimuli, all reflexes e.g. corneal, </a:t>
            </a:r>
          </a:p>
          <a:p>
            <a:pPr lvl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light, cough, swallowing, are lost.  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304800"/>
            <a:ext cx="8534400" cy="6096000"/>
          </a:xfrm>
        </p:spPr>
        <p:txBody>
          <a:bodyPr>
            <a:normAutofit/>
          </a:bodyPr>
          <a:lstStyle/>
          <a:p>
            <a:pPr marL="624078" indent="-514350">
              <a:lnSpc>
                <a:spcPct val="150000"/>
              </a:lnSpc>
              <a:buAutoNum type="alphaUcPeriod" startAt="2"/>
            </a:pP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Pupils:-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Pupilary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reaction helps to differentiate </a:t>
            </a:r>
          </a:p>
          <a:p>
            <a:pPr marL="624078" indent="-514350">
              <a:lnSpc>
                <a:spcPct val="15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structural from metabolic causes of coma. </a:t>
            </a:r>
          </a:p>
          <a:p>
            <a:pPr lvl="0">
              <a:lnSpc>
                <a:spcPct val="150000"/>
              </a:lnSpc>
            </a:pP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Absence of light reflexes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suggest structural lesion, </a:t>
            </a:r>
          </a:p>
          <a:p>
            <a:pPr lvl="0">
              <a:lnSpc>
                <a:spcPct val="15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asphyxia, hypothermia and under influence of drugs like </a:t>
            </a:r>
          </a:p>
          <a:p>
            <a:pPr lvl="0">
              <a:lnSpc>
                <a:spcPct val="15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barbiturates, atropine etc. </a:t>
            </a:r>
          </a:p>
          <a:p>
            <a:pPr lvl="0">
              <a:lnSpc>
                <a:spcPct val="150000"/>
              </a:lnSpc>
            </a:pP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Fixed and dilated pupils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mydriatic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drops, trauma </a:t>
            </a:r>
          </a:p>
          <a:p>
            <a:pPr lvl="0">
              <a:lnSpc>
                <a:spcPct val="150000"/>
              </a:lnSpc>
            </a:pPr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Hippus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(rhythmic constriction and dilatation of pupils):-</a:t>
            </a:r>
          </a:p>
          <a:p>
            <a:pPr lvl="0">
              <a:lnSpc>
                <a:spcPct val="15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due to mid-brain damage</a:t>
            </a:r>
          </a:p>
          <a:p>
            <a:pPr lvl="0">
              <a:lnSpc>
                <a:spcPct val="150000"/>
              </a:lnSpc>
            </a:pP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Irregular pup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ils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:- e.g. trauma or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mydriatic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etc. </a:t>
            </a:r>
          </a:p>
          <a:p>
            <a:pPr>
              <a:lnSpc>
                <a:spcPct val="150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457200"/>
            <a:ext cx="8382000" cy="6019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		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Respiratory pattern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:-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50000"/>
              </a:lnSpc>
            </a:pPr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Cheyne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-stokes respiration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:- e.g. hypertensive </a:t>
            </a:r>
          </a:p>
          <a:p>
            <a:pPr lvl="0">
              <a:lnSpc>
                <a:spcPct val="15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encephalopathy, metabolic diseases,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transtentorial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>
              <a:lnSpc>
                <a:spcPct val="150000"/>
              </a:lnSpc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herniation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status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asthamaticus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etc. </a:t>
            </a:r>
          </a:p>
          <a:p>
            <a:pPr lvl="0">
              <a:lnSpc>
                <a:spcPct val="150000"/>
              </a:lnSpc>
            </a:pP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Hyperventilation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:- e.g. hypoxia, acidosis,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salicylate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>
              <a:lnSpc>
                <a:spcPct val="15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poisoning,  meningitis, encephalitis, brain access etc. </a:t>
            </a:r>
          </a:p>
          <a:p>
            <a:pPr lvl="0">
              <a:lnSpc>
                <a:spcPct val="150000"/>
              </a:lnSpc>
            </a:pP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Hypoventilation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:- e.g. </a:t>
            </a:r>
            <a:r>
              <a:rPr lang="en-US" cap="all" dirty="0" smtClean="0">
                <a:latin typeface="Times New Roman" pitchFamily="18" charset="0"/>
                <a:cs typeface="Times New Roman" pitchFamily="18" charset="0"/>
              </a:rPr>
              <a:t>ARDS,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sedative-narcotic over </a:t>
            </a:r>
          </a:p>
          <a:p>
            <a:pPr lvl="0">
              <a:lnSpc>
                <a:spcPct val="15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dosage, brain stem compression </a:t>
            </a:r>
          </a:p>
          <a:p>
            <a:pPr lvl="0">
              <a:lnSpc>
                <a:spcPct val="150000"/>
              </a:lnSpc>
            </a:pP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Ataxic breathing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:-e.g. medulla compression, lesion in</a:t>
            </a:r>
          </a:p>
          <a:p>
            <a:pPr lvl="0">
              <a:lnSpc>
                <a:spcPct val="15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brain,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herniation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52400"/>
            <a:ext cx="8763000" cy="6705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		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Eye movement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:-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Dolls eye movements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:- E.g. hypoglycemia, hepatic</a:t>
            </a:r>
          </a:p>
          <a:p>
            <a:pPr lv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encephalopathy, metabolic coma. </a:t>
            </a:r>
          </a:p>
          <a:p>
            <a:pPr lvl="0"/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Ocular bobbing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:- e.g. primary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pontine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hemorrhage. </a:t>
            </a:r>
          </a:p>
          <a:p>
            <a:pPr lvl="0"/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Sundown deviation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:- e.g. mid-brain compression. </a:t>
            </a:r>
          </a:p>
          <a:p>
            <a:pPr lvl="0"/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Conjugate gaze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e.g.pontine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lesion.</a:t>
            </a:r>
          </a:p>
          <a:p>
            <a:pPr lvl="0"/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Corneal reflex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:- e.g. absent in brainstem lesion, or death. </a:t>
            </a:r>
          </a:p>
          <a:p>
            <a:pPr lvl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		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Motor response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:-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Decorticate posture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(flexion of all extremities) </a:t>
            </a:r>
          </a:p>
          <a:p>
            <a:pPr lvl="0"/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Decerebrate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posture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(extension of all extremities) </a:t>
            </a:r>
          </a:p>
          <a:p>
            <a:pPr lvl="0"/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Triple flexion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(extension of upper extremities and flexion </a:t>
            </a:r>
          </a:p>
          <a:p>
            <a:pPr lv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lower extremities)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Doll’s eye sign 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 descr="Reflex Eye Movements (Doll's Eyes and Caloric Testing) | SpringerLink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2000" y="1481138"/>
            <a:ext cx="7772399" cy="2633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Passive examination of the ocular movements: this manoeuvre tests ...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4267200"/>
            <a:ext cx="6629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206</TotalTime>
  <Words>700</Words>
  <Application>Microsoft Office PowerPoint</Application>
  <PresentationFormat>On-screen Show (4:3)</PresentationFormat>
  <Paragraphs>194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Concourse</vt:lpstr>
      <vt:lpstr>COMA</vt:lpstr>
      <vt:lpstr>COMA</vt:lpstr>
      <vt:lpstr>Comatose patient </vt:lpstr>
      <vt:lpstr>Altered physiological function</vt:lpstr>
      <vt:lpstr>Slide 5</vt:lpstr>
      <vt:lpstr>Slide 6</vt:lpstr>
      <vt:lpstr>Slide 7</vt:lpstr>
      <vt:lpstr>Slide 8</vt:lpstr>
      <vt:lpstr>Doll’s eye sign </vt:lpstr>
      <vt:lpstr>Divergent eye sign </vt:lpstr>
      <vt:lpstr>Dilated pupils </vt:lpstr>
      <vt:lpstr>Sunset sign </vt:lpstr>
      <vt:lpstr>Slide 13</vt:lpstr>
      <vt:lpstr>Glass glow coma scale </vt:lpstr>
      <vt:lpstr>Severity of coma </vt:lpstr>
      <vt:lpstr>Slide 16</vt:lpstr>
      <vt:lpstr>Causes of Coma </vt:lpstr>
      <vt:lpstr>Slide 18</vt:lpstr>
      <vt:lpstr>Slide 19</vt:lpstr>
      <vt:lpstr>Investigation</vt:lpstr>
      <vt:lpstr>Treatment </vt:lpstr>
      <vt:lpstr>……..Treatment</vt:lpstr>
      <vt:lpstr>Slide 23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COMA</dc:title>
  <dc:creator>Server</dc:creator>
  <cp:lastModifiedBy>hp</cp:lastModifiedBy>
  <cp:revision>117</cp:revision>
  <dcterms:created xsi:type="dcterms:W3CDTF">2020-05-14T10:32:24Z</dcterms:created>
  <dcterms:modified xsi:type="dcterms:W3CDTF">2021-02-22T06:08:45Z</dcterms:modified>
</cp:coreProperties>
</file>