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1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4" r:id="rId47"/>
    <p:sldId id="302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7" r:id="rId57"/>
    <p:sldId id="313" r:id="rId58"/>
    <p:sldId id="318" r:id="rId59"/>
    <p:sldId id="314" r:id="rId60"/>
    <p:sldId id="31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E83796-5596-4499-AE72-DC696BD0859C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B6FF6E-B0A4-4D91-A297-F4C0E2D17D7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mtClean="0"/>
              <a:t>MICRONUTRIENTS – HEALTH &amp; DISEASES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Kiran</a:t>
            </a:r>
            <a:r>
              <a:rPr lang="en-IN" dirty="0" smtClean="0"/>
              <a:t> </a:t>
            </a:r>
            <a:r>
              <a:rPr lang="en-IN" dirty="0" err="1" smtClean="0"/>
              <a:t>Nandeshwar</a:t>
            </a:r>
            <a:endParaRPr lang="en-IN" dirty="0" smtClean="0"/>
          </a:p>
          <a:p>
            <a:r>
              <a:rPr lang="en-IN" smtClean="0"/>
              <a:t>MD Kaumarbhritya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Mild beriberi</a:t>
            </a:r>
            <a:r>
              <a:rPr lang="en-IN" dirty="0" smtClean="0"/>
              <a:t>: 5mg/day IV BD</a:t>
            </a:r>
          </a:p>
          <a:p>
            <a:endParaRPr lang="en-IN" dirty="0" smtClean="0"/>
          </a:p>
          <a:p>
            <a:r>
              <a:rPr lang="en-IN" b="1" dirty="0" smtClean="0"/>
              <a:t>Severe form</a:t>
            </a:r>
            <a:r>
              <a:rPr lang="en-IN" dirty="0" smtClean="0"/>
              <a:t>: 10 mg/day IV BD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RIBOFLAVIN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REQUIREMENT</a:t>
            </a:r>
            <a:r>
              <a:rPr lang="en-IN" dirty="0" smtClean="0"/>
              <a:t>:</a:t>
            </a:r>
          </a:p>
          <a:p>
            <a:r>
              <a:rPr lang="en-IN" dirty="0" smtClean="0"/>
              <a:t> 0.4mg/1000kal – infants</a:t>
            </a:r>
          </a:p>
          <a:p>
            <a:r>
              <a:rPr lang="en-IN" dirty="0" smtClean="0"/>
              <a:t>0.8-1.2mg/1000kcal - children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Deficiency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Due to inadequate intake or </a:t>
            </a:r>
            <a:r>
              <a:rPr lang="en-IN" dirty="0" err="1" smtClean="0"/>
              <a:t>malabsorption</a:t>
            </a:r>
            <a:endParaRPr lang="en-IN" dirty="0" smtClean="0"/>
          </a:p>
          <a:p>
            <a:r>
              <a:rPr lang="en-IN" dirty="0" smtClean="0"/>
              <a:t>Term used: </a:t>
            </a:r>
            <a:r>
              <a:rPr lang="en-IN" b="1" dirty="0" smtClean="0"/>
              <a:t>ARBOFLAVINOSIS </a:t>
            </a:r>
          </a:p>
          <a:p>
            <a:endParaRPr lang="en-IN" dirty="0" smtClean="0"/>
          </a:p>
          <a:p>
            <a:r>
              <a:rPr lang="en-IN" dirty="0" smtClean="0"/>
              <a:t>Photophobia</a:t>
            </a:r>
          </a:p>
          <a:p>
            <a:r>
              <a:rPr lang="en-IN" dirty="0" smtClean="0"/>
              <a:t>Corneal vascularisation</a:t>
            </a:r>
          </a:p>
          <a:p>
            <a:r>
              <a:rPr lang="en-IN" dirty="0" smtClean="0"/>
              <a:t>Cataract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Glossitis</a:t>
            </a:r>
            <a:endParaRPr lang="en-IN" dirty="0" smtClean="0"/>
          </a:p>
          <a:p>
            <a:r>
              <a:rPr lang="en-IN" dirty="0" smtClean="0"/>
              <a:t>Angular </a:t>
            </a:r>
            <a:r>
              <a:rPr lang="en-IN" dirty="0" err="1" smtClean="0"/>
              <a:t>stomatitis</a:t>
            </a:r>
            <a:endParaRPr lang="en-IN" dirty="0" smtClean="0"/>
          </a:p>
          <a:p>
            <a:r>
              <a:rPr lang="en-IN" dirty="0" err="1" smtClean="0"/>
              <a:t>Seborrheic</a:t>
            </a:r>
            <a:r>
              <a:rPr lang="en-IN" dirty="0" smtClean="0"/>
              <a:t> dermatitis</a:t>
            </a:r>
          </a:p>
          <a:p>
            <a:r>
              <a:rPr lang="en-IN" dirty="0" smtClean="0"/>
              <a:t>Magenta tongue</a:t>
            </a:r>
          </a:p>
          <a:p>
            <a:r>
              <a:rPr lang="en-IN" dirty="0" smtClean="0"/>
              <a:t>Sore throat</a:t>
            </a:r>
          </a:p>
          <a:p>
            <a:endParaRPr lang="en-IN" dirty="0" smtClean="0"/>
          </a:p>
          <a:p>
            <a:r>
              <a:rPr lang="en-IN" dirty="0" err="1" smtClean="0"/>
              <a:t>Normocytic</a:t>
            </a:r>
            <a:r>
              <a:rPr lang="en-IN" dirty="0" smtClean="0"/>
              <a:t> </a:t>
            </a:r>
            <a:r>
              <a:rPr lang="en-IN" dirty="0" err="1" smtClean="0"/>
              <a:t>normochromic</a:t>
            </a:r>
            <a:r>
              <a:rPr lang="en-IN" dirty="0" smtClean="0"/>
              <a:t> anaemia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Magenta tongue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418556"/>
            <a:ext cx="4572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Characteristic lesions of beriberi</a:t>
            </a:r>
          </a:p>
          <a:p>
            <a:r>
              <a:rPr lang="en-IN" dirty="0" smtClean="0"/>
              <a:t>Always associated with other vitamin B deficiencies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Lab 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24 hr urinary excretion of riboflavin </a:t>
            </a:r>
          </a:p>
          <a:p>
            <a:r>
              <a:rPr lang="en-IN" dirty="0" smtClean="0"/>
              <a:t>Less than 10% of intake in 24hr - deficiency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Children - 1mg TDS</a:t>
            </a:r>
          </a:p>
          <a:p>
            <a:r>
              <a:rPr lang="en-IN" dirty="0" smtClean="0"/>
              <a:t>Infants – 0.5mg BD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NIACIN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Two forms</a:t>
            </a:r>
            <a:r>
              <a:rPr lang="en-IN" dirty="0" smtClean="0"/>
              <a:t>: nicotinic acid &amp; </a:t>
            </a:r>
            <a:r>
              <a:rPr lang="en-IN" dirty="0" err="1" smtClean="0"/>
              <a:t>nicotinamide</a:t>
            </a:r>
            <a:endParaRPr lang="en-IN" dirty="0" smtClean="0"/>
          </a:p>
          <a:p>
            <a:r>
              <a:rPr lang="en-IN" dirty="0" smtClean="0"/>
              <a:t>Source : milk, cereals, leafy vegetables, fish, tea , coffee</a:t>
            </a:r>
          </a:p>
          <a:p>
            <a:r>
              <a:rPr lang="en-IN" dirty="0" smtClean="0"/>
              <a:t>Resistant to heating</a:t>
            </a:r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Deficiency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Due to maize dependency</a:t>
            </a:r>
          </a:p>
          <a:p>
            <a:r>
              <a:rPr lang="en-IN" dirty="0" smtClean="0"/>
              <a:t>Deficiency of nicotinic acid or its precursor tryptophan </a:t>
            </a:r>
          </a:p>
          <a:p>
            <a:r>
              <a:rPr lang="en-IN" dirty="0" smtClean="0"/>
              <a:t>Leads to the disease </a:t>
            </a:r>
            <a:r>
              <a:rPr lang="en-IN" b="1" dirty="0" smtClean="0"/>
              <a:t>PELLAGRA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WATER SOLUBLE VITAMINS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Thiamine (</a:t>
            </a:r>
            <a:r>
              <a:rPr lang="en-IN" dirty="0" err="1" smtClean="0"/>
              <a:t>vit</a:t>
            </a:r>
            <a:r>
              <a:rPr lang="en-IN" dirty="0" smtClean="0"/>
              <a:t> B1)</a:t>
            </a:r>
          </a:p>
          <a:p>
            <a:r>
              <a:rPr lang="en-IN" dirty="0" smtClean="0"/>
              <a:t>Riboflavin (</a:t>
            </a:r>
            <a:r>
              <a:rPr lang="en-IN" dirty="0" err="1" smtClean="0"/>
              <a:t>vit</a:t>
            </a:r>
            <a:r>
              <a:rPr lang="en-IN" dirty="0" smtClean="0"/>
              <a:t>. B2)</a:t>
            </a:r>
          </a:p>
          <a:p>
            <a:r>
              <a:rPr lang="en-IN" dirty="0" smtClean="0"/>
              <a:t>Niacin (</a:t>
            </a:r>
            <a:r>
              <a:rPr lang="en-IN" dirty="0" err="1" smtClean="0"/>
              <a:t>vit</a:t>
            </a:r>
            <a:r>
              <a:rPr lang="en-IN" dirty="0" smtClean="0"/>
              <a:t>. B3)</a:t>
            </a:r>
          </a:p>
          <a:p>
            <a:r>
              <a:rPr lang="en-IN" dirty="0" err="1" smtClean="0"/>
              <a:t>Pyridoxin</a:t>
            </a:r>
            <a:r>
              <a:rPr lang="en-IN" dirty="0" smtClean="0"/>
              <a:t> (</a:t>
            </a:r>
            <a:r>
              <a:rPr lang="en-IN" dirty="0" err="1" smtClean="0"/>
              <a:t>vit</a:t>
            </a:r>
            <a:r>
              <a:rPr lang="en-IN" dirty="0" smtClean="0"/>
              <a:t>. B6)</a:t>
            </a:r>
          </a:p>
          <a:p>
            <a:r>
              <a:rPr lang="en-IN" dirty="0" err="1" smtClean="0"/>
              <a:t>Cobalamine</a:t>
            </a:r>
            <a:r>
              <a:rPr lang="en-IN" dirty="0" smtClean="0"/>
              <a:t> (</a:t>
            </a:r>
            <a:r>
              <a:rPr lang="en-IN" dirty="0" err="1" smtClean="0"/>
              <a:t>vit</a:t>
            </a:r>
            <a:r>
              <a:rPr lang="en-IN" dirty="0" smtClean="0"/>
              <a:t>. B12)</a:t>
            </a:r>
          </a:p>
          <a:p>
            <a:r>
              <a:rPr lang="en-IN" dirty="0" smtClean="0"/>
              <a:t>Folic acid (</a:t>
            </a:r>
            <a:r>
              <a:rPr lang="en-IN" dirty="0" err="1" smtClean="0"/>
              <a:t>ptroylglutamic</a:t>
            </a:r>
            <a:r>
              <a:rPr lang="en-IN" dirty="0" smtClean="0"/>
              <a:t> acid)</a:t>
            </a:r>
          </a:p>
          <a:p>
            <a:r>
              <a:rPr lang="en-IN" dirty="0" smtClean="0"/>
              <a:t>Biotin</a:t>
            </a:r>
          </a:p>
          <a:p>
            <a:r>
              <a:rPr lang="en-IN" dirty="0" err="1" smtClean="0"/>
              <a:t>Pantothenic</a:t>
            </a:r>
            <a:r>
              <a:rPr lang="en-IN" dirty="0" smtClean="0"/>
              <a:t> acid</a:t>
            </a:r>
          </a:p>
          <a:p>
            <a:r>
              <a:rPr lang="en-IN" dirty="0" smtClean="0"/>
              <a:t>Vitamin C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PELLAGRA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Dermatitis</a:t>
            </a:r>
          </a:p>
          <a:p>
            <a:r>
              <a:rPr lang="en-IN" dirty="0" err="1" smtClean="0"/>
              <a:t>Diarrhea</a:t>
            </a:r>
            <a:endParaRPr lang="en-IN" dirty="0" smtClean="0"/>
          </a:p>
          <a:p>
            <a:r>
              <a:rPr lang="en-IN" dirty="0" smtClean="0"/>
              <a:t>Dementia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Dermatitis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Pigmented rash aggravated by sunlight</a:t>
            </a:r>
          </a:p>
          <a:p>
            <a:endParaRPr lang="en-IN" dirty="0" smtClean="0"/>
          </a:p>
          <a:p>
            <a:r>
              <a:rPr lang="en-IN" dirty="0" smtClean="0"/>
              <a:t>Progresses to </a:t>
            </a:r>
            <a:r>
              <a:rPr lang="en-IN" dirty="0" err="1" smtClean="0"/>
              <a:t>vesiculation</a:t>
            </a:r>
            <a:r>
              <a:rPr lang="en-IN" dirty="0" smtClean="0"/>
              <a:t>, ulceration and secondary infection</a:t>
            </a:r>
          </a:p>
          <a:p>
            <a:endParaRPr lang="en-IN" dirty="0" smtClean="0"/>
          </a:p>
          <a:p>
            <a:r>
              <a:rPr lang="en-IN" dirty="0" err="1" smtClean="0"/>
              <a:t>Erythema</a:t>
            </a:r>
            <a:r>
              <a:rPr lang="en-IN" dirty="0" smtClean="0"/>
              <a:t>- roughening and </a:t>
            </a:r>
            <a:r>
              <a:rPr lang="en-IN" dirty="0" err="1" smtClean="0"/>
              <a:t>keratosis</a:t>
            </a:r>
            <a:r>
              <a:rPr lang="en-IN" dirty="0" smtClean="0"/>
              <a:t> with scaling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Dementia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Apathy</a:t>
            </a:r>
          </a:p>
          <a:p>
            <a:r>
              <a:rPr lang="en-IN" dirty="0" smtClean="0"/>
              <a:t>Headache</a:t>
            </a:r>
          </a:p>
          <a:p>
            <a:r>
              <a:rPr lang="en-IN" dirty="0" smtClean="0"/>
              <a:t>Loss of memory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Diarrhea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GIT symptoms precedes skin manifestation</a:t>
            </a:r>
          </a:p>
          <a:p>
            <a:r>
              <a:rPr lang="en-IN" dirty="0" err="1" smtClean="0"/>
              <a:t>Glossitis</a:t>
            </a:r>
            <a:r>
              <a:rPr lang="en-IN" dirty="0" smtClean="0"/>
              <a:t>, atrophy of papillae of tongue with gastritis</a:t>
            </a:r>
          </a:p>
          <a:p>
            <a:r>
              <a:rPr lang="en-IN" dirty="0" smtClean="0"/>
              <a:t>Acute inflammation of small intestine and colon</a:t>
            </a:r>
          </a:p>
          <a:p>
            <a:r>
              <a:rPr lang="en-IN" dirty="0" smtClean="0"/>
              <a:t>Failure to thrive </a:t>
            </a:r>
          </a:p>
          <a:p>
            <a:r>
              <a:rPr lang="en-IN" dirty="0" smtClean="0"/>
              <a:t>IBS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 : investigation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24 hr urinary excretion of </a:t>
            </a:r>
            <a:r>
              <a:rPr lang="en-IN" b="1" dirty="0" smtClean="0"/>
              <a:t>N¹methylnicotinamide</a:t>
            </a:r>
          </a:p>
          <a:p>
            <a:endParaRPr lang="en-IN" b="1" dirty="0" smtClean="0"/>
          </a:p>
          <a:p>
            <a:r>
              <a:rPr lang="en-IN" b="1" dirty="0" smtClean="0"/>
              <a:t>Normal </a:t>
            </a:r>
            <a:r>
              <a:rPr lang="en-IN" dirty="0" smtClean="0"/>
              <a:t>– 4-6mg/day</a:t>
            </a:r>
          </a:p>
          <a:p>
            <a:r>
              <a:rPr lang="en-IN" b="1" dirty="0" smtClean="0"/>
              <a:t>Deficiency</a:t>
            </a:r>
            <a:r>
              <a:rPr lang="en-IN" dirty="0" smtClean="0"/>
              <a:t> &lt;3mg/day</a:t>
            </a:r>
          </a:p>
          <a:p>
            <a:r>
              <a:rPr lang="en-IN" b="1" dirty="0" smtClean="0"/>
              <a:t>Pellagra</a:t>
            </a:r>
            <a:r>
              <a:rPr lang="en-IN" dirty="0" smtClean="0"/>
              <a:t>- 0.5-0.8mg/day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Daily dose of treatment is about 10 times of recommended dietary intake</a:t>
            </a:r>
          </a:p>
          <a:p>
            <a:r>
              <a:rPr lang="en-IN" dirty="0" err="1" smtClean="0"/>
              <a:t>Nicotinamide</a:t>
            </a:r>
            <a:r>
              <a:rPr lang="en-IN" dirty="0" smtClean="0"/>
              <a:t> given orally</a:t>
            </a:r>
          </a:p>
          <a:p>
            <a:endParaRPr lang="en-IN" dirty="0" smtClean="0"/>
          </a:p>
          <a:p>
            <a:r>
              <a:rPr lang="en-IN" b="1" dirty="0" smtClean="0"/>
              <a:t>PREVENTION</a:t>
            </a:r>
          </a:p>
          <a:p>
            <a:r>
              <a:rPr lang="en-IN" dirty="0" smtClean="0"/>
              <a:t>Adequate protein diet containing tryptophan &amp; niacin rich food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PYRIDOXINE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FUNCTIONS</a:t>
            </a:r>
          </a:p>
          <a:p>
            <a:r>
              <a:rPr lang="en-IN" dirty="0" smtClean="0"/>
              <a:t>Food assimilation</a:t>
            </a:r>
          </a:p>
          <a:p>
            <a:r>
              <a:rPr lang="en-IN" dirty="0" smtClean="0"/>
              <a:t>Protein and essential fatty acid metabolism</a:t>
            </a:r>
          </a:p>
          <a:p>
            <a:r>
              <a:rPr lang="en-IN" dirty="0" smtClean="0"/>
              <a:t>Production of antibodies against bacterial disease</a:t>
            </a:r>
          </a:p>
          <a:p>
            <a:r>
              <a:rPr lang="en-IN" dirty="0" smtClean="0"/>
              <a:t>Decreases formation of </a:t>
            </a:r>
            <a:r>
              <a:rPr lang="en-IN" dirty="0" err="1" smtClean="0"/>
              <a:t>homocysteine</a:t>
            </a:r>
            <a:endParaRPr lang="en-IN" dirty="0" smtClean="0"/>
          </a:p>
          <a:p>
            <a:r>
              <a:rPr lang="en-IN" dirty="0" smtClean="0"/>
              <a:t>Absorption of </a:t>
            </a:r>
            <a:r>
              <a:rPr lang="en-IN" dirty="0" err="1" smtClean="0"/>
              <a:t>vit</a:t>
            </a:r>
            <a:r>
              <a:rPr lang="en-IN" dirty="0" smtClean="0"/>
              <a:t> B12</a:t>
            </a:r>
          </a:p>
          <a:p>
            <a:r>
              <a:rPr lang="en-IN" dirty="0" smtClean="0"/>
              <a:t>Production of </a:t>
            </a:r>
            <a:r>
              <a:rPr lang="en-IN" dirty="0" err="1" smtClean="0"/>
              <a:t>neurotransmittors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Source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Yeast</a:t>
            </a:r>
          </a:p>
          <a:p>
            <a:r>
              <a:rPr lang="en-IN" dirty="0" smtClean="0"/>
              <a:t>Sunflower seeds</a:t>
            </a:r>
          </a:p>
          <a:p>
            <a:r>
              <a:rPr lang="en-IN" dirty="0" smtClean="0"/>
              <a:t>Wheat germ</a:t>
            </a:r>
          </a:p>
          <a:p>
            <a:r>
              <a:rPr lang="en-IN" dirty="0" err="1" smtClean="0"/>
              <a:t>Soyabeans</a:t>
            </a:r>
            <a:endParaRPr lang="en-IN" dirty="0" smtClean="0"/>
          </a:p>
          <a:p>
            <a:r>
              <a:rPr lang="en-IN" dirty="0" smtClean="0"/>
              <a:t>walnuts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Deficiency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Anemia</a:t>
            </a:r>
            <a:endParaRPr lang="en-IN" dirty="0" smtClean="0"/>
          </a:p>
          <a:p>
            <a:r>
              <a:rPr lang="en-IN" dirty="0" smtClean="0"/>
              <a:t>Neuropathy</a:t>
            </a:r>
          </a:p>
          <a:p>
            <a:r>
              <a:rPr lang="en-IN" dirty="0" smtClean="0"/>
              <a:t>Seizures</a:t>
            </a:r>
          </a:p>
          <a:p>
            <a:r>
              <a:rPr lang="en-IN" dirty="0" smtClean="0"/>
              <a:t>Skin problem</a:t>
            </a:r>
          </a:p>
          <a:p>
            <a:r>
              <a:rPr lang="en-IN" dirty="0" smtClean="0"/>
              <a:t>Mouth sores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Patient INH treatment</a:t>
            </a:r>
          </a:p>
          <a:p>
            <a:r>
              <a:rPr lang="en-IN" dirty="0" smtClean="0"/>
              <a:t>Pyridoxine 10-50mg /kg/day</a:t>
            </a:r>
          </a:p>
          <a:p>
            <a:r>
              <a:rPr lang="en-IN" dirty="0" smtClean="0"/>
              <a:t>Prevent peripheral neuropathy and other neurological effects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Thiamine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DAILY REQUIREMENT</a:t>
            </a:r>
            <a:r>
              <a:rPr lang="en-IN" dirty="0" smtClean="0"/>
              <a:t>: 0.4 mg/1000kcal of carbohydrate intake</a:t>
            </a:r>
          </a:p>
          <a:p>
            <a:endParaRPr lang="en-IN" dirty="0" smtClean="0"/>
          </a:p>
          <a:p>
            <a:r>
              <a:rPr lang="en-IN" b="1" dirty="0" smtClean="0"/>
              <a:t>SOURCE</a:t>
            </a:r>
            <a:r>
              <a:rPr lang="en-IN" dirty="0" smtClean="0"/>
              <a:t>: unrefined and fortified cereal grains, enriched </a:t>
            </a:r>
            <a:r>
              <a:rPr lang="en-IN" dirty="0" err="1" smtClean="0"/>
              <a:t>backery</a:t>
            </a:r>
            <a:r>
              <a:rPr lang="en-IN" dirty="0" smtClean="0"/>
              <a:t> products, organ meats.</a:t>
            </a:r>
          </a:p>
          <a:p>
            <a:r>
              <a:rPr lang="en-IN" dirty="0" smtClean="0"/>
              <a:t>Sensitivity to heat, </a:t>
            </a:r>
            <a:r>
              <a:rPr lang="en-IN" dirty="0" err="1" smtClean="0"/>
              <a:t>sulfites</a:t>
            </a:r>
            <a:r>
              <a:rPr lang="en-IN" dirty="0" smtClean="0"/>
              <a:t>, pasteurization &amp; sterilization.</a:t>
            </a:r>
          </a:p>
          <a:p>
            <a:endParaRPr lang="en-IN" dirty="0" smtClean="0"/>
          </a:p>
          <a:p>
            <a:r>
              <a:rPr lang="en-IN" b="1" dirty="0" smtClean="0"/>
              <a:t>DEFICIENCY</a:t>
            </a:r>
            <a:r>
              <a:rPr lang="en-IN" dirty="0" smtClean="0"/>
              <a:t>: who consume diets based on polished 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COBALAMINE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Most </a:t>
            </a:r>
            <a:r>
              <a:rPr lang="en-IN" dirty="0" err="1" smtClean="0"/>
              <a:t>commanly</a:t>
            </a:r>
            <a:r>
              <a:rPr lang="en-IN" dirty="0" smtClean="0"/>
              <a:t> available form- </a:t>
            </a:r>
            <a:r>
              <a:rPr lang="en-IN" dirty="0" err="1" smtClean="0"/>
              <a:t>cyanocobalaime</a:t>
            </a:r>
            <a:endParaRPr lang="en-IN" dirty="0" smtClean="0"/>
          </a:p>
          <a:p>
            <a:r>
              <a:rPr lang="en-IN" dirty="0" smtClean="0"/>
              <a:t>Active form- </a:t>
            </a:r>
            <a:r>
              <a:rPr lang="en-IN" dirty="0" err="1" smtClean="0"/>
              <a:t>methylcobalamine</a:t>
            </a:r>
            <a:r>
              <a:rPr lang="en-IN" dirty="0" smtClean="0"/>
              <a:t> &amp; 5-deoxyadenosylcobalamine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Normal functioning of brain and CNS </a:t>
            </a:r>
          </a:p>
          <a:p>
            <a:r>
              <a:rPr lang="en-IN" dirty="0" smtClean="0"/>
              <a:t>Formation of RBC </a:t>
            </a:r>
          </a:p>
          <a:p>
            <a:r>
              <a:rPr lang="en-IN" dirty="0" smtClean="0"/>
              <a:t>Helps in formation of </a:t>
            </a:r>
            <a:r>
              <a:rPr lang="en-IN" dirty="0" err="1" smtClean="0"/>
              <a:t>tetrahydrofolate</a:t>
            </a:r>
            <a:r>
              <a:rPr lang="en-IN" dirty="0" smtClean="0"/>
              <a:t> from methyl </a:t>
            </a:r>
            <a:r>
              <a:rPr lang="en-IN" dirty="0" err="1" smtClean="0"/>
              <a:t>folate</a:t>
            </a:r>
            <a:endParaRPr lang="en-IN" dirty="0" smtClean="0"/>
          </a:p>
          <a:p>
            <a:r>
              <a:rPr lang="en-IN" dirty="0" smtClean="0"/>
              <a:t>Hence deficiency of </a:t>
            </a:r>
            <a:r>
              <a:rPr lang="en-IN" dirty="0" err="1" smtClean="0"/>
              <a:t>vit</a:t>
            </a:r>
            <a:r>
              <a:rPr lang="en-IN" dirty="0" smtClean="0"/>
              <a:t> B12 – blocks above reaction- traps </a:t>
            </a:r>
            <a:r>
              <a:rPr lang="en-IN" dirty="0" err="1" smtClean="0"/>
              <a:t>folate</a:t>
            </a:r>
            <a:r>
              <a:rPr lang="en-IN" dirty="0" smtClean="0"/>
              <a:t> in inactive methyl form- </a:t>
            </a:r>
            <a:r>
              <a:rPr lang="en-IN" dirty="0" err="1" smtClean="0"/>
              <a:t>folate</a:t>
            </a:r>
            <a:r>
              <a:rPr lang="en-IN" dirty="0" smtClean="0"/>
              <a:t> deficiency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Source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Only produced by microorganisms</a:t>
            </a:r>
          </a:p>
          <a:p>
            <a:r>
              <a:rPr lang="en-IN" dirty="0" smtClean="0"/>
              <a:t>Liver, kidney, heart, muscle meat</a:t>
            </a:r>
          </a:p>
          <a:p>
            <a:r>
              <a:rPr lang="en-IN" dirty="0" smtClean="0"/>
              <a:t>Clams and </a:t>
            </a:r>
            <a:r>
              <a:rPr lang="en-IN" dirty="0" err="1" smtClean="0"/>
              <a:t>oyesters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absorption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Intrinsic factors- secreted by parietal cells</a:t>
            </a:r>
          </a:p>
          <a:p>
            <a:r>
              <a:rPr lang="en-IN" dirty="0" smtClean="0"/>
              <a:t>Destruction or absence of these glycoprotein </a:t>
            </a:r>
          </a:p>
          <a:p>
            <a:r>
              <a:rPr lang="en-IN" dirty="0" smtClean="0"/>
              <a:t>Pernicious </a:t>
            </a:r>
            <a:r>
              <a:rPr lang="en-IN" dirty="0" err="1" smtClean="0"/>
              <a:t>anemia</a:t>
            </a:r>
            <a:r>
              <a:rPr lang="en-IN" dirty="0" smtClean="0"/>
              <a:t>- inability to absorb ingested </a:t>
            </a:r>
            <a:r>
              <a:rPr lang="en-IN" dirty="0" err="1" smtClean="0"/>
              <a:t>vit</a:t>
            </a:r>
            <a:r>
              <a:rPr lang="en-IN" dirty="0" smtClean="0"/>
              <a:t> B12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requirement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Infants- 0.3 µg/day</a:t>
            </a:r>
          </a:p>
          <a:p>
            <a:r>
              <a:rPr lang="en-IN" dirty="0" smtClean="0"/>
              <a:t>Children- 0.5- 1.5 µg/day</a:t>
            </a:r>
          </a:p>
          <a:p>
            <a:r>
              <a:rPr lang="en-IN" dirty="0" smtClean="0"/>
              <a:t>Adult – 2 µg/day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deficiency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Impaired absorption</a:t>
            </a:r>
          </a:p>
          <a:p>
            <a:r>
              <a:rPr lang="en-IN" dirty="0" smtClean="0"/>
              <a:t>Disease of liver or intestine</a:t>
            </a:r>
          </a:p>
          <a:p>
            <a:r>
              <a:rPr lang="en-IN" dirty="0" smtClean="0"/>
              <a:t>Strict vegetarian diet</a:t>
            </a:r>
          </a:p>
          <a:p>
            <a:endParaRPr lang="en-IN" dirty="0" smtClean="0"/>
          </a:p>
          <a:p>
            <a:r>
              <a:rPr lang="en-IN" dirty="0" err="1" smtClean="0"/>
              <a:t>Methylmalonic</a:t>
            </a:r>
            <a:r>
              <a:rPr lang="en-IN" dirty="0" smtClean="0"/>
              <a:t> </a:t>
            </a:r>
            <a:r>
              <a:rPr lang="en-IN" dirty="0" err="1" smtClean="0"/>
              <a:t>aciduria</a:t>
            </a:r>
            <a:endParaRPr lang="en-IN" dirty="0" smtClean="0"/>
          </a:p>
          <a:p>
            <a:r>
              <a:rPr lang="en-IN" dirty="0" err="1" smtClean="0"/>
              <a:t>Megaloblastic</a:t>
            </a:r>
            <a:r>
              <a:rPr lang="en-IN" dirty="0" smtClean="0"/>
              <a:t> </a:t>
            </a:r>
            <a:r>
              <a:rPr lang="en-IN" dirty="0" err="1" smtClean="0"/>
              <a:t>anemia</a:t>
            </a:r>
            <a:endParaRPr lang="en-IN" dirty="0" smtClean="0"/>
          </a:p>
          <a:p>
            <a:r>
              <a:rPr lang="en-IN" dirty="0" err="1" smtClean="0"/>
              <a:t>Neutrophil</a:t>
            </a:r>
            <a:r>
              <a:rPr lang="en-IN" dirty="0" smtClean="0"/>
              <a:t> </a:t>
            </a:r>
            <a:r>
              <a:rPr lang="en-IN" dirty="0" err="1" smtClean="0"/>
              <a:t>hypersegmentation</a:t>
            </a:r>
            <a:endParaRPr lang="en-IN" dirty="0" smtClean="0"/>
          </a:p>
          <a:p>
            <a:r>
              <a:rPr lang="en-IN" dirty="0" smtClean="0"/>
              <a:t>thrombocytopenia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Diffuse and progressive </a:t>
            </a:r>
            <a:r>
              <a:rPr lang="en-IN" dirty="0" err="1" smtClean="0"/>
              <a:t>demyelination</a:t>
            </a:r>
            <a:endParaRPr lang="en-IN" dirty="0" smtClean="0"/>
          </a:p>
          <a:p>
            <a:r>
              <a:rPr lang="en-IN" dirty="0" smtClean="0"/>
              <a:t>Begins in peripheral nerve and progresses to involve the posterior and lateral column of spinal cord and CNS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Anemia</a:t>
            </a:r>
            <a:r>
              <a:rPr lang="en-IN" dirty="0" smtClean="0"/>
              <a:t> –</a:t>
            </a:r>
            <a:r>
              <a:rPr lang="en-IN" dirty="0" err="1" smtClean="0"/>
              <a:t>Macrocytic</a:t>
            </a:r>
            <a:r>
              <a:rPr lang="en-IN" dirty="0" smtClean="0"/>
              <a:t>, nucleated RBC</a:t>
            </a:r>
          </a:p>
          <a:p>
            <a:r>
              <a:rPr lang="en-IN" dirty="0" smtClean="0"/>
              <a:t>Serum </a:t>
            </a:r>
            <a:r>
              <a:rPr lang="en-IN" dirty="0" err="1" smtClean="0"/>
              <a:t>cobalamine</a:t>
            </a:r>
            <a:r>
              <a:rPr lang="en-IN" dirty="0" smtClean="0"/>
              <a:t> level &lt; 1.1 </a:t>
            </a:r>
            <a:r>
              <a:rPr lang="en-IN" dirty="0" err="1" smtClean="0"/>
              <a:t>mmol</a:t>
            </a:r>
            <a:r>
              <a:rPr lang="en-IN" dirty="0" smtClean="0"/>
              <a:t>/L indicates negative vitamin B12 balance</a:t>
            </a:r>
          </a:p>
          <a:p>
            <a:r>
              <a:rPr lang="en-IN" dirty="0" err="1" smtClean="0"/>
              <a:t>Methylmalonic</a:t>
            </a:r>
            <a:r>
              <a:rPr lang="en-IN" dirty="0" smtClean="0"/>
              <a:t> acid increased</a:t>
            </a:r>
          </a:p>
          <a:p>
            <a:r>
              <a:rPr lang="en-IN" dirty="0" err="1" smtClean="0"/>
              <a:t>Hemocystine</a:t>
            </a:r>
            <a:r>
              <a:rPr lang="en-IN" dirty="0" smtClean="0"/>
              <a:t> increased</a:t>
            </a:r>
          </a:p>
          <a:p>
            <a:r>
              <a:rPr lang="en-IN" dirty="0" smtClean="0"/>
              <a:t>Red cells, </a:t>
            </a:r>
            <a:r>
              <a:rPr lang="en-IN" dirty="0" err="1" smtClean="0"/>
              <a:t>folate</a:t>
            </a:r>
            <a:r>
              <a:rPr lang="en-IN" dirty="0" smtClean="0"/>
              <a:t> level decreased</a:t>
            </a:r>
          </a:p>
          <a:p>
            <a:r>
              <a:rPr lang="en-IN" dirty="0" smtClean="0"/>
              <a:t>Serum LDH level elevated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Parenteral</a:t>
            </a:r>
            <a:r>
              <a:rPr lang="en-IN" dirty="0" smtClean="0"/>
              <a:t> administration of vitamin B12</a:t>
            </a:r>
          </a:p>
          <a:p>
            <a:r>
              <a:rPr lang="en-IN" dirty="0" smtClean="0"/>
              <a:t>250-1000mcg IM on alternate day for 1-2 wks</a:t>
            </a:r>
          </a:p>
          <a:p>
            <a:r>
              <a:rPr lang="en-IN" dirty="0" smtClean="0"/>
              <a:t>Then wkly until blood count is normal</a:t>
            </a:r>
          </a:p>
          <a:p>
            <a:r>
              <a:rPr lang="en-IN" dirty="0" smtClean="0"/>
              <a:t>Maintenance dose: 1000mcg/2-4 month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FOLIC ACID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FUNCTION: </a:t>
            </a:r>
          </a:p>
          <a:p>
            <a:r>
              <a:rPr lang="en-IN" dirty="0" smtClean="0"/>
              <a:t>Normal growth and maintenance of cell</a:t>
            </a:r>
          </a:p>
          <a:p>
            <a:r>
              <a:rPr lang="en-IN" dirty="0" smtClean="0"/>
              <a:t>Acts as a co-enzyme for normal DNA &amp; RNA synthesis</a:t>
            </a:r>
          </a:p>
          <a:p>
            <a:r>
              <a:rPr lang="en-IN" dirty="0" err="1" smtClean="0"/>
              <a:t>Folate</a:t>
            </a:r>
            <a:r>
              <a:rPr lang="en-IN" dirty="0" smtClean="0"/>
              <a:t> is vital for multiplication of cells within the </a:t>
            </a:r>
            <a:r>
              <a:rPr lang="en-IN" dirty="0" err="1" smtClean="0"/>
              <a:t>fetus</a:t>
            </a:r>
            <a:endParaRPr lang="en-IN" dirty="0" smtClean="0"/>
          </a:p>
          <a:p>
            <a:r>
              <a:rPr lang="en-IN" dirty="0" smtClean="0"/>
              <a:t>Folic acid with </a:t>
            </a:r>
            <a:r>
              <a:rPr lang="en-IN" dirty="0" err="1" smtClean="0"/>
              <a:t>vit</a:t>
            </a:r>
            <a:r>
              <a:rPr lang="en-IN" dirty="0" smtClean="0"/>
              <a:t> B12 converts </a:t>
            </a:r>
            <a:r>
              <a:rPr lang="en-IN" dirty="0" err="1" smtClean="0"/>
              <a:t>hemocystiene</a:t>
            </a:r>
            <a:r>
              <a:rPr lang="en-IN" dirty="0" smtClean="0"/>
              <a:t> to </a:t>
            </a:r>
            <a:r>
              <a:rPr lang="en-IN" dirty="0" err="1" smtClean="0"/>
              <a:t>methionine</a:t>
            </a:r>
            <a:r>
              <a:rPr lang="en-IN" dirty="0" smtClean="0"/>
              <a:t>- reduces blood level of </a:t>
            </a:r>
            <a:r>
              <a:rPr lang="en-IN" dirty="0" err="1" smtClean="0"/>
              <a:t>hemocystiene</a:t>
            </a:r>
            <a:r>
              <a:rPr lang="en-IN" dirty="0" smtClean="0"/>
              <a:t>- lowers risk of heart disease</a:t>
            </a:r>
          </a:p>
          <a:p>
            <a:r>
              <a:rPr lang="en-IN" dirty="0" smtClean="0"/>
              <a:t>Maintains integrity of CNS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BERIBERI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TYPES</a:t>
            </a:r>
            <a:r>
              <a:rPr lang="en-IN" dirty="0" smtClean="0"/>
              <a:t>:</a:t>
            </a:r>
          </a:p>
          <a:p>
            <a:endParaRPr lang="en-IN" dirty="0" smtClean="0"/>
          </a:p>
          <a:p>
            <a:r>
              <a:rPr lang="en-IN" dirty="0" smtClean="0"/>
              <a:t>Wet</a:t>
            </a:r>
          </a:p>
          <a:p>
            <a:r>
              <a:rPr lang="en-IN" dirty="0" smtClean="0"/>
              <a:t>Dry</a:t>
            </a:r>
          </a:p>
          <a:p>
            <a:r>
              <a:rPr lang="en-IN" dirty="0" smtClean="0"/>
              <a:t>Infantile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source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Leafy vegetables- spinach, </a:t>
            </a:r>
            <a:r>
              <a:rPr lang="en-IN" dirty="0" err="1" smtClean="0"/>
              <a:t>turpin</a:t>
            </a:r>
            <a:r>
              <a:rPr lang="en-IN" dirty="0" smtClean="0"/>
              <a:t> greens, lettuce, dried beans and peas</a:t>
            </a:r>
          </a:p>
          <a:p>
            <a:r>
              <a:rPr lang="en-IN" dirty="0" smtClean="0"/>
              <a:t>Fortified cereal products</a:t>
            </a:r>
          </a:p>
          <a:p>
            <a:r>
              <a:rPr lang="en-IN" dirty="0" smtClean="0"/>
              <a:t>Sunflower seeds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requirement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25mg in infancy</a:t>
            </a:r>
          </a:p>
          <a:p>
            <a:r>
              <a:rPr lang="en-IN" dirty="0" smtClean="0"/>
              <a:t>200mg in adolescent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deficiency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Limits cell division &amp; protein synthesis</a:t>
            </a:r>
          </a:p>
          <a:p>
            <a:r>
              <a:rPr lang="en-IN" dirty="0" smtClean="0"/>
              <a:t>Affects normal growth and repair of tissue</a:t>
            </a:r>
          </a:p>
          <a:p>
            <a:r>
              <a:rPr lang="en-IN" dirty="0" err="1" smtClean="0"/>
              <a:t>Erythropoesis</a:t>
            </a:r>
            <a:r>
              <a:rPr lang="en-IN" dirty="0" smtClean="0"/>
              <a:t> is hindered- </a:t>
            </a:r>
            <a:r>
              <a:rPr lang="en-IN" dirty="0" err="1" smtClean="0"/>
              <a:t>megaloblastic</a:t>
            </a:r>
            <a:r>
              <a:rPr lang="en-IN" dirty="0" smtClean="0"/>
              <a:t> </a:t>
            </a:r>
            <a:r>
              <a:rPr lang="en-IN" dirty="0" err="1" smtClean="0"/>
              <a:t>anemia</a:t>
            </a:r>
            <a:endParaRPr lang="en-IN" dirty="0" smtClean="0"/>
          </a:p>
          <a:p>
            <a:r>
              <a:rPr lang="en-IN" dirty="0" smtClean="0"/>
              <a:t>Impaired brain &amp; CNS function- memory problems</a:t>
            </a:r>
          </a:p>
          <a:p>
            <a:r>
              <a:rPr lang="en-IN" dirty="0" smtClean="0"/>
              <a:t>Maternal deficiency during pregnancy- neural tube defect in </a:t>
            </a:r>
            <a:r>
              <a:rPr lang="en-IN" dirty="0" err="1" smtClean="0"/>
              <a:t>fetus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0.5- 1mg/day folic acid orally for 3-4 wks</a:t>
            </a:r>
          </a:p>
          <a:p>
            <a:r>
              <a:rPr lang="en-IN" dirty="0" err="1" smtClean="0"/>
              <a:t>Periconceptional</a:t>
            </a:r>
            <a:r>
              <a:rPr lang="en-IN" dirty="0" smtClean="0"/>
              <a:t> </a:t>
            </a:r>
            <a:r>
              <a:rPr lang="en-IN" dirty="0" err="1" smtClean="0"/>
              <a:t>folate</a:t>
            </a:r>
            <a:r>
              <a:rPr lang="en-IN" dirty="0" smtClean="0"/>
              <a:t> supplement:</a:t>
            </a:r>
          </a:p>
          <a:p>
            <a:r>
              <a:rPr lang="en-IN" dirty="0" smtClean="0"/>
              <a:t>1 month before and 3 month after conception– reduces the risk of NTD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biotin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FUNCTION</a:t>
            </a:r>
          </a:p>
          <a:p>
            <a:r>
              <a:rPr lang="en-IN" dirty="0" smtClean="0"/>
              <a:t>Co-enzyme for various </a:t>
            </a:r>
            <a:r>
              <a:rPr lang="en-IN" dirty="0" err="1" smtClean="0"/>
              <a:t>carboxylation</a:t>
            </a:r>
            <a:r>
              <a:rPr lang="en-IN" dirty="0" smtClean="0"/>
              <a:t> reaction</a:t>
            </a:r>
          </a:p>
          <a:p>
            <a:r>
              <a:rPr lang="en-IN" dirty="0" err="1" smtClean="0"/>
              <a:t>Aminoacid</a:t>
            </a:r>
            <a:r>
              <a:rPr lang="en-IN" dirty="0" smtClean="0"/>
              <a:t> catabolism</a:t>
            </a:r>
          </a:p>
          <a:p>
            <a:r>
              <a:rPr lang="en-IN" dirty="0" err="1" smtClean="0"/>
              <a:t>Gluconeogenesis</a:t>
            </a:r>
            <a:endParaRPr lang="en-IN" dirty="0" smtClean="0"/>
          </a:p>
          <a:p>
            <a:r>
              <a:rPr lang="en-IN" dirty="0" smtClean="0"/>
              <a:t>Fatty acid metabolism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source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Egg yolk</a:t>
            </a:r>
          </a:p>
          <a:p>
            <a:r>
              <a:rPr lang="en-IN" dirty="0" smtClean="0"/>
              <a:t>Milk</a:t>
            </a:r>
          </a:p>
          <a:p>
            <a:r>
              <a:rPr lang="en-IN" dirty="0" smtClean="0"/>
              <a:t>Meat</a:t>
            </a:r>
          </a:p>
          <a:p>
            <a:r>
              <a:rPr lang="en-IN" dirty="0" smtClean="0"/>
              <a:t>Yeast extract</a:t>
            </a:r>
          </a:p>
          <a:p>
            <a:r>
              <a:rPr lang="en-IN" dirty="0" smtClean="0"/>
              <a:t>Generally produced by gut flora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requirement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0.15 mg biotin in multivitamin supplement for infant and children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deficiency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Individual consuming large no. Of raw eggs for several month</a:t>
            </a:r>
          </a:p>
          <a:p>
            <a:r>
              <a:rPr lang="en-IN" dirty="0" smtClean="0"/>
              <a:t>Long term parental nutrition without biotin</a:t>
            </a:r>
          </a:p>
          <a:p>
            <a:r>
              <a:rPr lang="en-IN" dirty="0" smtClean="0"/>
              <a:t>Genetic defect affecting activity of </a:t>
            </a:r>
            <a:r>
              <a:rPr lang="en-IN" dirty="0" err="1" smtClean="0"/>
              <a:t>biotinidase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deficiency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Dry scaly dermatitis</a:t>
            </a:r>
          </a:p>
          <a:p>
            <a:r>
              <a:rPr lang="en-IN" dirty="0" err="1" smtClean="0"/>
              <a:t>Seborrheic</a:t>
            </a:r>
            <a:r>
              <a:rPr lang="en-IN" dirty="0" smtClean="0"/>
              <a:t> dermatitis</a:t>
            </a:r>
          </a:p>
          <a:p>
            <a:r>
              <a:rPr lang="en-IN" dirty="0" smtClean="0"/>
              <a:t>Fine &amp; brittle hair</a:t>
            </a:r>
          </a:p>
          <a:p>
            <a:r>
              <a:rPr lang="en-IN" dirty="0" err="1" smtClean="0"/>
              <a:t>Aloepecia</a:t>
            </a:r>
            <a:endParaRPr lang="en-IN" dirty="0" smtClean="0"/>
          </a:p>
          <a:p>
            <a:r>
              <a:rPr lang="en-IN" dirty="0" smtClean="0"/>
              <a:t>Fungal infection</a:t>
            </a:r>
          </a:p>
          <a:p>
            <a:r>
              <a:rPr lang="en-IN" dirty="0" smtClean="0"/>
              <a:t>hypercholesterolemia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Oral: 2-5mg daily for 2-3 wks in mild case</a:t>
            </a:r>
          </a:p>
          <a:p>
            <a:r>
              <a:rPr lang="en-IN" dirty="0" err="1" smtClean="0"/>
              <a:t>Parenteral</a:t>
            </a:r>
            <a:r>
              <a:rPr lang="en-IN" dirty="0" smtClean="0"/>
              <a:t> biotin 200µg daily for 2-5 days in severe cases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INFANTILE BERIBERI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First 6 month of life</a:t>
            </a:r>
          </a:p>
          <a:p>
            <a:r>
              <a:rPr lang="en-IN" dirty="0" smtClean="0"/>
              <a:t>Breast milk deficient in B1</a:t>
            </a:r>
          </a:p>
          <a:p>
            <a:r>
              <a:rPr lang="en-IN" dirty="0" smtClean="0"/>
              <a:t>Rapid onset</a:t>
            </a:r>
          </a:p>
          <a:p>
            <a:r>
              <a:rPr lang="en-IN" dirty="0" smtClean="0"/>
              <a:t>Cyanosis, tachycardia, </a:t>
            </a:r>
            <a:r>
              <a:rPr lang="en-IN" dirty="0" err="1" smtClean="0"/>
              <a:t>labored</a:t>
            </a:r>
            <a:r>
              <a:rPr lang="en-IN" dirty="0" smtClean="0"/>
              <a:t> breathing.</a:t>
            </a:r>
          </a:p>
          <a:p>
            <a:r>
              <a:rPr lang="en-IN" dirty="0" smtClean="0"/>
              <a:t>Heart failure and death.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Pantothenic</a:t>
            </a:r>
            <a:r>
              <a:rPr lang="en-IN" dirty="0" smtClean="0"/>
              <a:t> acid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Essential for reaction of fatty acid, steroids and cholesterol synthesis</a:t>
            </a:r>
          </a:p>
          <a:p>
            <a:endParaRPr lang="en-IN" dirty="0" smtClean="0"/>
          </a:p>
          <a:p>
            <a:r>
              <a:rPr lang="en-IN" b="1" dirty="0" smtClean="0"/>
              <a:t>REQUIREMENT</a:t>
            </a:r>
          </a:p>
          <a:p>
            <a:r>
              <a:rPr lang="en-IN" dirty="0" smtClean="0"/>
              <a:t>Infant – 2-3 mg</a:t>
            </a:r>
          </a:p>
          <a:p>
            <a:r>
              <a:rPr lang="en-IN" dirty="0" smtClean="0"/>
              <a:t>Children- 3-5 mg</a:t>
            </a:r>
          </a:p>
          <a:p>
            <a:endParaRPr lang="en-IN" dirty="0" smtClean="0"/>
          </a:p>
          <a:p>
            <a:r>
              <a:rPr lang="en-IN" b="1" dirty="0" smtClean="0"/>
              <a:t>DEFICIENCY</a:t>
            </a:r>
          </a:p>
          <a:p>
            <a:r>
              <a:rPr lang="en-IN" dirty="0" smtClean="0"/>
              <a:t>Burning feet</a:t>
            </a:r>
          </a:p>
          <a:p>
            <a:r>
              <a:rPr lang="en-IN" dirty="0" smtClean="0"/>
              <a:t>Insomnia</a:t>
            </a:r>
          </a:p>
          <a:p>
            <a:r>
              <a:rPr lang="en-IN" dirty="0" smtClean="0"/>
              <a:t>GIT symptoms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Vitamin C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SOURCE:</a:t>
            </a:r>
          </a:p>
          <a:p>
            <a:r>
              <a:rPr lang="en-IN" dirty="0" smtClean="0"/>
              <a:t>Fruits ( berries, citrus)</a:t>
            </a:r>
          </a:p>
          <a:p>
            <a:r>
              <a:rPr lang="en-IN" dirty="0" smtClean="0"/>
              <a:t>Vegetable (cauliflower, broccoli, cabbage)</a:t>
            </a:r>
          </a:p>
          <a:p>
            <a:r>
              <a:rPr lang="en-IN" dirty="0" smtClean="0"/>
              <a:t>Lost in cooking</a:t>
            </a:r>
          </a:p>
          <a:p>
            <a:r>
              <a:rPr lang="en-IN" dirty="0" smtClean="0"/>
              <a:t>Stable in canned &amp; frozen food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requirement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Infants- 30-40 mg</a:t>
            </a:r>
          </a:p>
          <a:p>
            <a:r>
              <a:rPr lang="en-IN" dirty="0" smtClean="0"/>
              <a:t>Children- 40-70 mg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Affects immune response</a:t>
            </a:r>
          </a:p>
          <a:p>
            <a:r>
              <a:rPr lang="en-IN" dirty="0" smtClean="0"/>
              <a:t>Detoxification</a:t>
            </a:r>
          </a:p>
          <a:p>
            <a:r>
              <a:rPr lang="en-IN" dirty="0" smtClean="0"/>
              <a:t>Collagen </a:t>
            </a:r>
            <a:r>
              <a:rPr lang="en-IN" dirty="0" err="1" smtClean="0"/>
              <a:t>syntheis</a:t>
            </a:r>
            <a:endParaRPr lang="en-IN" dirty="0" smtClean="0"/>
          </a:p>
          <a:p>
            <a:r>
              <a:rPr lang="en-IN" dirty="0" smtClean="0"/>
              <a:t>Wound healing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Deficiency: scurvy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INFANCY:</a:t>
            </a:r>
            <a:r>
              <a:rPr lang="en-IN" dirty="0" smtClean="0"/>
              <a:t> unfortified &amp; heated milk</a:t>
            </a:r>
          </a:p>
          <a:p>
            <a:r>
              <a:rPr lang="en-IN" dirty="0" smtClean="0"/>
              <a:t>Disease of 6-24 month age group</a:t>
            </a:r>
          </a:p>
          <a:p>
            <a:r>
              <a:rPr lang="en-IN" dirty="0" smtClean="0"/>
              <a:t>Anorexia </a:t>
            </a:r>
          </a:p>
          <a:p>
            <a:r>
              <a:rPr lang="en-IN" dirty="0" err="1" smtClean="0"/>
              <a:t>Diarrhea</a:t>
            </a:r>
            <a:endParaRPr lang="en-IN" dirty="0" smtClean="0"/>
          </a:p>
          <a:p>
            <a:r>
              <a:rPr lang="en-IN" dirty="0" smtClean="0"/>
              <a:t>Pallor</a:t>
            </a:r>
          </a:p>
          <a:p>
            <a:r>
              <a:rPr lang="en-IN" dirty="0" smtClean="0"/>
              <a:t>Irritability</a:t>
            </a:r>
          </a:p>
          <a:p>
            <a:r>
              <a:rPr lang="en-IN" dirty="0" smtClean="0"/>
              <a:t>Increased susceptibility to infection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Pseudoparalysis</a:t>
            </a:r>
            <a:endParaRPr lang="en-IN" dirty="0" smtClean="0"/>
          </a:p>
          <a:p>
            <a:r>
              <a:rPr lang="en-IN" dirty="0" smtClean="0"/>
              <a:t>Spongy bleeding gums</a:t>
            </a:r>
          </a:p>
          <a:p>
            <a:r>
              <a:rPr lang="en-IN" dirty="0" smtClean="0"/>
              <a:t>Frog leg position</a:t>
            </a:r>
          </a:p>
          <a:p>
            <a:r>
              <a:rPr lang="en-IN" dirty="0" smtClean="0"/>
              <a:t>Resents handling due to pain</a:t>
            </a:r>
          </a:p>
          <a:p>
            <a:r>
              <a:rPr lang="en-IN" dirty="0" err="1" smtClean="0"/>
              <a:t>Petechial</a:t>
            </a:r>
            <a:r>
              <a:rPr lang="en-IN" dirty="0" smtClean="0"/>
              <a:t> </a:t>
            </a:r>
            <a:r>
              <a:rPr lang="en-IN" dirty="0" err="1" smtClean="0"/>
              <a:t>hemorrhage</a:t>
            </a:r>
            <a:r>
              <a:rPr lang="en-IN" dirty="0" smtClean="0"/>
              <a:t> in skin &amp; mucus</a:t>
            </a:r>
          </a:p>
          <a:p>
            <a:r>
              <a:rPr lang="en-IN" dirty="0" smtClean="0"/>
              <a:t>Delayed wound healing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Spongy bleeding gums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294731"/>
            <a:ext cx="4572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Radiological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Long bones- ground glass appearance</a:t>
            </a:r>
          </a:p>
          <a:p>
            <a:r>
              <a:rPr lang="en-IN" dirty="0" smtClean="0"/>
              <a:t>White line of </a:t>
            </a:r>
            <a:r>
              <a:rPr lang="en-IN" dirty="0" err="1" smtClean="0"/>
              <a:t>frankel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Scurvy x-ray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6366" y="1609725"/>
            <a:ext cx="364066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Oral vitamin C </a:t>
            </a:r>
          </a:p>
          <a:p>
            <a:r>
              <a:rPr lang="en-IN" dirty="0" smtClean="0"/>
              <a:t>250mg 6hrly for 3 days</a:t>
            </a:r>
          </a:p>
          <a:p>
            <a:r>
              <a:rPr lang="en-IN" dirty="0" smtClean="0"/>
              <a:t>Taper the dose for 2-3 month</a:t>
            </a:r>
          </a:p>
          <a:p>
            <a:endParaRPr lang="en-IN" dirty="0" smtClean="0"/>
          </a:p>
          <a:p>
            <a:r>
              <a:rPr lang="en-IN" dirty="0" smtClean="0"/>
              <a:t>Daily intake of 100ml orange juice or tomato pulp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Dry beriberi : nerve involvement</a:t>
            </a:r>
          </a:p>
          <a:p>
            <a:r>
              <a:rPr lang="en-IN" dirty="0" smtClean="0"/>
              <a:t>Wet beriberi : cardiac involvement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Thank-you.....</a:t>
            </a:r>
            <a:endParaRPr lang="en-IN" dirty="0"/>
          </a:p>
        </p:txBody>
      </p:sp>
      <p:pic>
        <p:nvPicPr>
          <p:cNvPr id="4" name="Content Placeholder 3" descr="1 (2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Severe deficiency: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Wernicks</a:t>
            </a:r>
            <a:r>
              <a:rPr lang="en-IN" dirty="0" smtClean="0"/>
              <a:t> encephalopathy</a:t>
            </a:r>
          </a:p>
          <a:p>
            <a:r>
              <a:rPr lang="en-IN" dirty="0" err="1" smtClean="0"/>
              <a:t>Korsakoff</a:t>
            </a:r>
            <a:r>
              <a:rPr lang="en-IN" dirty="0" smtClean="0"/>
              <a:t> syndrome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CLINICALLY</a:t>
            </a:r>
            <a:r>
              <a:rPr lang="en-IN" dirty="0" smtClean="0"/>
              <a:t>:</a:t>
            </a:r>
          </a:p>
          <a:p>
            <a:r>
              <a:rPr lang="en-IN" dirty="0" smtClean="0"/>
              <a:t>Lack of coordination</a:t>
            </a:r>
          </a:p>
          <a:p>
            <a:r>
              <a:rPr lang="en-IN" dirty="0" smtClean="0"/>
              <a:t>Weak reflexes</a:t>
            </a:r>
          </a:p>
          <a:p>
            <a:r>
              <a:rPr lang="en-IN" dirty="0" smtClean="0"/>
              <a:t>Droopy eyelids</a:t>
            </a:r>
          </a:p>
          <a:p>
            <a:r>
              <a:rPr lang="en-IN" dirty="0" smtClean="0"/>
              <a:t>Difficulty in walking</a:t>
            </a:r>
          </a:p>
          <a:p>
            <a:r>
              <a:rPr lang="en-IN" dirty="0" smtClean="0"/>
              <a:t>Rapid heart rate</a:t>
            </a:r>
          </a:p>
          <a:p>
            <a:r>
              <a:rPr lang="en-IN" dirty="0" err="1" smtClean="0"/>
              <a:t>Dyspnea</a:t>
            </a:r>
            <a:endParaRPr lang="en-IN" dirty="0" smtClean="0"/>
          </a:p>
          <a:p>
            <a:r>
              <a:rPr lang="en-IN" dirty="0" smtClean="0"/>
              <a:t>Lower limb swelling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Lab 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24 hr urinary thiamine excretion</a:t>
            </a:r>
          </a:p>
          <a:p>
            <a:r>
              <a:rPr lang="en-IN" dirty="0" smtClean="0"/>
              <a:t>Normal: 40-100 µg/day</a:t>
            </a:r>
          </a:p>
          <a:p>
            <a:r>
              <a:rPr lang="en-IN" dirty="0" smtClean="0"/>
              <a:t>Deficiency &lt;15µg/day</a:t>
            </a:r>
          </a:p>
          <a:p>
            <a:endParaRPr lang="en-IN" dirty="0" smtClean="0"/>
          </a:p>
          <a:p>
            <a:r>
              <a:rPr lang="en-IN" b="1" dirty="0" smtClean="0"/>
              <a:t>Erythrocyte </a:t>
            </a:r>
            <a:r>
              <a:rPr lang="en-IN" b="1" dirty="0" err="1" smtClean="0"/>
              <a:t>transketolase</a:t>
            </a:r>
            <a:r>
              <a:rPr lang="en-IN" b="1" dirty="0" smtClean="0"/>
              <a:t> activity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353</TotalTime>
  <Words>1063</Words>
  <Application>Microsoft Office PowerPoint</Application>
  <PresentationFormat>On-screen Show (4:3)</PresentationFormat>
  <Paragraphs>295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Opulent</vt:lpstr>
      <vt:lpstr>MICRONUTRIENTS – HEALTH &amp; DISEASES</vt:lpstr>
      <vt:lpstr>WATER SOLUBLE VITAMINS</vt:lpstr>
      <vt:lpstr>Thiamine </vt:lpstr>
      <vt:lpstr>BERIBERI</vt:lpstr>
      <vt:lpstr>INFANTILE BERIBERI</vt:lpstr>
      <vt:lpstr>PowerPoint Presentation</vt:lpstr>
      <vt:lpstr>Severe deficiency:</vt:lpstr>
      <vt:lpstr>Diagnosis </vt:lpstr>
      <vt:lpstr>Lab investigations</vt:lpstr>
      <vt:lpstr>treatment</vt:lpstr>
      <vt:lpstr>RIBOFLAVIN</vt:lpstr>
      <vt:lpstr>Deficiency </vt:lpstr>
      <vt:lpstr>PowerPoint Presentation</vt:lpstr>
      <vt:lpstr>Magenta tongue</vt:lpstr>
      <vt:lpstr>Diagnosis </vt:lpstr>
      <vt:lpstr>Lab investigations</vt:lpstr>
      <vt:lpstr>Treatment </vt:lpstr>
      <vt:lpstr>NIACIN</vt:lpstr>
      <vt:lpstr>Deficiency </vt:lpstr>
      <vt:lpstr>PELLAGRA</vt:lpstr>
      <vt:lpstr>Dermatitis </vt:lpstr>
      <vt:lpstr>Dementia </vt:lpstr>
      <vt:lpstr>Diarrhea </vt:lpstr>
      <vt:lpstr>Diagnosis : investigation</vt:lpstr>
      <vt:lpstr>Treatment </vt:lpstr>
      <vt:lpstr>PYRIDOXINE</vt:lpstr>
      <vt:lpstr>Source </vt:lpstr>
      <vt:lpstr>Deficiency </vt:lpstr>
      <vt:lpstr>PowerPoint Presentation</vt:lpstr>
      <vt:lpstr>COBALAMINE</vt:lpstr>
      <vt:lpstr>Function </vt:lpstr>
      <vt:lpstr>Source </vt:lpstr>
      <vt:lpstr>absorption</vt:lpstr>
      <vt:lpstr>requirement</vt:lpstr>
      <vt:lpstr>deficiency</vt:lpstr>
      <vt:lpstr>PowerPoint Presentation</vt:lpstr>
      <vt:lpstr>DIAGNOSIS</vt:lpstr>
      <vt:lpstr>treatment</vt:lpstr>
      <vt:lpstr>FOLIC ACID </vt:lpstr>
      <vt:lpstr>source</vt:lpstr>
      <vt:lpstr>requirement</vt:lpstr>
      <vt:lpstr>deficiency</vt:lpstr>
      <vt:lpstr>treatment</vt:lpstr>
      <vt:lpstr>biotin</vt:lpstr>
      <vt:lpstr>source</vt:lpstr>
      <vt:lpstr>requirement</vt:lpstr>
      <vt:lpstr>deficiency</vt:lpstr>
      <vt:lpstr>deficiency</vt:lpstr>
      <vt:lpstr>treatment</vt:lpstr>
      <vt:lpstr>Pantothenic acid</vt:lpstr>
      <vt:lpstr>Vitamin C </vt:lpstr>
      <vt:lpstr>requirement</vt:lpstr>
      <vt:lpstr>function</vt:lpstr>
      <vt:lpstr>Deficiency: scurvy</vt:lpstr>
      <vt:lpstr>Clinical features</vt:lpstr>
      <vt:lpstr>Spongy bleeding gums</vt:lpstr>
      <vt:lpstr>Radiological findings</vt:lpstr>
      <vt:lpstr>Scurvy x-ray</vt:lpstr>
      <vt:lpstr>treatment</vt:lpstr>
      <vt:lpstr>Thank-you.....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MICRONUTRIENTS – HEALTH &amp; DISEASES</dc:title>
  <dc:creator>inspiron</dc:creator>
  <cp:lastModifiedBy>user</cp:lastModifiedBy>
  <cp:revision>61</cp:revision>
  <dcterms:created xsi:type="dcterms:W3CDTF">2016-08-28T22:10:24Z</dcterms:created>
  <dcterms:modified xsi:type="dcterms:W3CDTF">2020-05-13T14:14:34Z</dcterms:modified>
</cp:coreProperties>
</file>