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6"/>
  </p:notesMasterIdLst>
  <p:sldIdLst>
    <p:sldId id="345" r:id="rId2"/>
    <p:sldId id="358" r:id="rId3"/>
    <p:sldId id="346" r:id="rId4"/>
    <p:sldId id="339" r:id="rId5"/>
    <p:sldId id="340" r:id="rId6"/>
    <p:sldId id="337" r:id="rId7"/>
    <p:sldId id="332" r:id="rId8"/>
    <p:sldId id="293" r:id="rId9"/>
    <p:sldId id="297" r:id="rId10"/>
    <p:sldId id="298" r:id="rId11"/>
    <p:sldId id="299" r:id="rId12"/>
    <p:sldId id="300" r:id="rId13"/>
    <p:sldId id="344" r:id="rId14"/>
    <p:sldId id="302" r:id="rId15"/>
    <p:sldId id="306" r:id="rId16"/>
    <p:sldId id="349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5" r:id="rId25"/>
    <p:sldId id="330" r:id="rId26"/>
    <p:sldId id="317" r:id="rId27"/>
    <p:sldId id="316" r:id="rId28"/>
    <p:sldId id="318" r:id="rId29"/>
    <p:sldId id="319" r:id="rId30"/>
    <p:sldId id="320" r:id="rId31"/>
    <p:sldId id="321" r:id="rId32"/>
    <p:sldId id="322" r:id="rId33"/>
    <p:sldId id="336" r:id="rId34"/>
    <p:sldId id="323" r:id="rId35"/>
    <p:sldId id="324" r:id="rId36"/>
    <p:sldId id="325" r:id="rId37"/>
    <p:sldId id="341" r:id="rId38"/>
    <p:sldId id="347" r:id="rId39"/>
    <p:sldId id="342" r:id="rId40"/>
    <p:sldId id="356" r:id="rId41"/>
    <p:sldId id="357" r:id="rId42"/>
    <p:sldId id="359" r:id="rId43"/>
    <p:sldId id="348" r:id="rId44"/>
    <p:sldId id="355" r:id="rId45"/>
  </p:sldIdLst>
  <p:sldSz cx="9144000" cy="6858000" type="screen4x3"/>
  <p:notesSz cx="68834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6332"/>
          </a:xfrm>
          <a:prstGeom prst="rect">
            <a:avLst/>
          </a:prstGeom>
        </p:spPr>
        <p:txBody>
          <a:bodyPr vert="horz" lIns="96049" tIns="48024" rIns="96049" bIns="48024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496332"/>
          </a:xfrm>
          <a:prstGeom prst="rect">
            <a:avLst/>
          </a:prstGeom>
        </p:spPr>
        <p:txBody>
          <a:bodyPr vert="horz" lIns="96049" tIns="48024" rIns="96049" bIns="48024" rtlCol="0"/>
          <a:lstStyle>
            <a:lvl1pPr algn="r">
              <a:defRPr sz="1300"/>
            </a:lvl1pPr>
          </a:lstStyle>
          <a:p>
            <a:fld id="{FD85C23D-8737-44C2-85DB-45B44CAB2C17}" type="datetimeFigureOut">
              <a:rPr lang="en-US" smtClean="0"/>
              <a:pPr/>
              <a:t>9/17/2021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49" tIns="48024" rIns="96049" bIns="48024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40" y="4715153"/>
            <a:ext cx="5506720" cy="4466987"/>
          </a:xfrm>
          <a:prstGeom prst="rect">
            <a:avLst/>
          </a:prstGeom>
        </p:spPr>
        <p:txBody>
          <a:bodyPr vert="horz" lIns="96049" tIns="48024" rIns="96049" bIns="480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82807" cy="496332"/>
          </a:xfrm>
          <a:prstGeom prst="rect">
            <a:avLst/>
          </a:prstGeom>
        </p:spPr>
        <p:txBody>
          <a:bodyPr vert="horz" lIns="96049" tIns="48024" rIns="96049" bIns="48024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00" y="9428583"/>
            <a:ext cx="2982807" cy="496332"/>
          </a:xfrm>
          <a:prstGeom prst="rect">
            <a:avLst/>
          </a:prstGeom>
        </p:spPr>
        <p:txBody>
          <a:bodyPr vert="horz" lIns="96049" tIns="48024" rIns="96049" bIns="48024" rtlCol="0" anchor="b"/>
          <a:lstStyle>
            <a:lvl1pPr algn="r">
              <a:defRPr sz="1300"/>
            </a:lvl1pPr>
          </a:lstStyle>
          <a:p>
            <a:fld id="{AA8D77DE-EBF5-4BA8-9A33-62B54C76A4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40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D77DE-EBF5-4BA8-9A33-62B54C76A4B6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D77DE-EBF5-4BA8-9A33-62B54C76A4B6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86EEE2-4FF7-4608-8A74-E0C0202690DB}" type="datetimeFigureOut">
              <a:rPr lang="en-US" smtClean="0"/>
              <a:pPr/>
              <a:t>9/17/2021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ECFD76-23E6-4093-85F6-6FF57DFED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6EEE2-4FF7-4608-8A74-E0C0202690DB}" type="datetimeFigureOut">
              <a:rPr lang="en-US" smtClean="0"/>
              <a:pPr/>
              <a:t>9/17/2021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ECFD76-23E6-4093-85F6-6FF57DFED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86EEE2-4FF7-4608-8A74-E0C0202690DB}" type="datetimeFigureOut">
              <a:rPr lang="en-US" smtClean="0"/>
              <a:pPr/>
              <a:t>9/17/2021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ECFD76-23E6-4093-85F6-6FF57DFED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6EEE2-4FF7-4608-8A74-E0C0202690DB}" type="datetimeFigureOut">
              <a:rPr lang="en-US" smtClean="0"/>
              <a:pPr/>
              <a:t>9/17/2021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ECFD76-23E6-4093-85F6-6FF57DFED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86EEE2-4FF7-4608-8A74-E0C0202690DB}" type="datetimeFigureOut">
              <a:rPr lang="en-US" smtClean="0"/>
              <a:pPr/>
              <a:t>9/17/2021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1ECFD76-23E6-4093-85F6-6FF57DFED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6EEE2-4FF7-4608-8A74-E0C0202690DB}" type="datetimeFigureOut">
              <a:rPr lang="en-US" smtClean="0"/>
              <a:pPr/>
              <a:t>9/17/2021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ECFD76-23E6-4093-85F6-6FF57DFED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6EEE2-4FF7-4608-8A74-E0C0202690DB}" type="datetimeFigureOut">
              <a:rPr lang="en-US" smtClean="0"/>
              <a:pPr/>
              <a:t>9/17/2021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ECFD76-23E6-4093-85F6-6FF57DFED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6EEE2-4FF7-4608-8A74-E0C0202690DB}" type="datetimeFigureOut">
              <a:rPr lang="en-US" smtClean="0"/>
              <a:pPr/>
              <a:t>9/17/2021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ECFD76-23E6-4093-85F6-6FF57DFED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86EEE2-4FF7-4608-8A74-E0C0202690DB}" type="datetimeFigureOut">
              <a:rPr lang="en-US" smtClean="0"/>
              <a:pPr/>
              <a:t>9/17/2021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ECFD76-23E6-4093-85F6-6FF57DFED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6EEE2-4FF7-4608-8A74-E0C0202690DB}" type="datetimeFigureOut">
              <a:rPr lang="en-US" smtClean="0"/>
              <a:pPr/>
              <a:t>9/17/2021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ECFD76-23E6-4093-85F6-6FF57DFED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6EEE2-4FF7-4608-8A74-E0C0202690DB}" type="datetimeFigureOut">
              <a:rPr lang="en-US" smtClean="0"/>
              <a:pPr/>
              <a:t>9/17/2021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ECFD76-23E6-4093-85F6-6FF57DFEDCB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86EEE2-4FF7-4608-8A74-E0C0202690DB}" type="datetimeFigureOut">
              <a:rPr lang="en-US" smtClean="0"/>
              <a:pPr/>
              <a:t>9/17/2021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1ECFD76-23E6-4093-85F6-6FF57DFED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6572272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rgbClr val="FF0000"/>
                </a:solidFill>
              </a:rPr>
              <a:t>NATIONAL PROGRAMMEs RELATED TO</a:t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rgbClr val="FF0000"/>
                </a:solidFill>
              </a:rPr>
              <a:t>CHILD HEALTH</a:t>
            </a: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      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      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        Dr. </a:t>
            </a:r>
            <a:r>
              <a:rPr lang="en-US" sz="4000" dirty="0" err="1" smtClean="0">
                <a:solidFill>
                  <a:srgbClr val="00B0F0"/>
                </a:solidFill>
              </a:rPr>
              <a:t>Kiran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Nandeshwar</a:t>
            </a:r>
            <a:r>
              <a:rPr lang="en-US" sz="4000" smtClean="0">
                <a:solidFill>
                  <a:srgbClr val="00B0F0"/>
                </a:solidFill>
              </a:rPr>
              <a:t/>
            </a:r>
            <a:br>
              <a:rPr lang="en-US" sz="4000" smtClean="0">
                <a:solidFill>
                  <a:srgbClr val="00B0F0"/>
                </a:solidFill>
              </a:rPr>
            </a:br>
            <a:r>
              <a:rPr lang="en-US" sz="4000" smtClean="0">
                <a:solidFill>
                  <a:srgbClr val="00B0F0"/>
                </a:solidFill>
              </a:rPr>
              <a:t>         MD Kaumarbhritya</a:t>
            </a:r>
            <a:r>
              <a:rPr lang="en-US" sz="4000" dirty="0" smtClean="0">
                <a:solidFill>
                  <a:srgbClr val="00B0F0"/>
                </a:solidFill>
              </a:rPr>
              <a:t/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      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         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9154" name="Picture 2" descr="http://www.righttonutrition.org/images/change_rh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3929058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image.slidesharecdn.com/nationalhealthprogrammes-130905012943-/95/national-health-programmes-related-to-child-health-and-welfare-21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image.slidesharecdn.com/nationalhealthprogrammes-130905012943-/95/national-health-programmes-related-to-child-health-and-welfare-26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3999" cy="7143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image.slidesharecdn.com/nationalhealthprogrammes-130905012943-/95/national-health-programmes-related-to-child-health-and-welfare-27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age.slidesharecdn.com/nationalhealthprogrammes-130905012943-/95/national-health-programmes-related-to-child-health-and-welfare-28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843437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image.slidesharecdn.com/nationalhealthprogrammes-130905012943-/95/national-health-programmes-related-to-child-health-and-welfare-29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3666" name="Picture 2" descr="http://image.slidesharecdn.com/nationalhealthprogrammes-130905012943-/95/national-health-programmes-related-to-child-health-and-welfare-58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image.slidesharecdn.com/nationalhealthprogrammes-130905012943-/95/national-health-programmes-related-to-child-health-and-welfare-59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86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nationalhealthprogrammes-130905012943-/95/national-health-programmes-related-to-child-health-and-welfare-10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slidesharecdn.com/nationalhealthprogrammes-130905012943-/95/national-health-programmes-related-to-child-health-and-welfare-11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3415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slidesharecdn.com/nationalhealthprogrammes-130905012943-/95/national-health-programmes-related-to-child-health-and-welfare-12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62"/>
            <a:ext cx="9358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appynewyear2015greetings.com/wp-content/uploads/2014/11/happy-childrens-day-wishes-cards-in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.slidesharecdn.com/nationalhealthprogrammes-130905012943-/95/national-health-programmes-related-to-child-health-and-welfare-13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.slidesharecdn.com/nationalhealthprogrammes-130905012943-/95/national-health-programmes-related-to-child-health-and-welfare-15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5724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.slidesharecdn.com/nationalhealthprogrammes-130905012943-/95/national-health-programmes-related-to-child-health-and-welfare-16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.slidesharecdn.com/nationalhealthprogrammes-130905012943-/95/national-health-programmes-related-to-child-health-and-welfare-17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.slidesharecdn.com/nationalhealthprogrammes-130905012943-/95/national-health-programmes-related-to-child-health-and-welfare-38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43900" cy="685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8600" dirty="0" smtClean="0">
                <a:solidFill>
                  <a:srgbClr val="FF0000"/>
                </a:solidFill>
              </a:rPr>
              <a:t>STRATEGY :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sz="4500" dirty="0" smtClean="0"/>
          </a:p>
          <a:p>
            <a:pPr>
              <a:buNone/>
            </a:pP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smtClean="0">
                <a:solidFill>
                  <a:srgbClr val="00B0F0"/>
                </a:solidFill>
              </a:rPr>
              <a:t>  </a:t>
            </a:r>
            <a:r>
              <a:rPr lang="en-US" sz="9600" dirty="0" smtClean="0">
                <a:solidFill>
                  <a:srgbClr val="00B0F0"/>
                </a:solidFill>
              </a:rPr>
              <a:t>1. Infancy : </a:t>
            </a:r>
          </a:p>
          <a:p>
            <a:pPr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                Encourage </a:t>
            </a:r>
            <a:r>
              <a:rPr lang="en-US" sz="9600" dirty="0" err="1" smtClean="0">
                <a:solidFill>
                  <a:srgbClr val="002060"/>
                </a:solidFill>
              </a:rPr>
              <a:t>colostrum</a:t>
            </a:r>
            <a:r>
              <a:rPr lang="en-US" sz="9600" dirty="0" smtClean="0">
                <a:solidFill>
                  <a:srgbClr val="002060"/>
                </a:solidFill>
              </a:rPr>
              <a:t> feeding </a:t>
            </a:r>
          </a:p>
          <a:p>
            <a:pPr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                Exclusive breastfeeding for six month and </a:t>
            </a:r>
          </a:p>
          <a:p>
            <a:pPr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                thereafter </a:t>
            </a:r>
            <a:r>
              <a:rPr lang="en-US" sz="9600" dirty="0" err="1" smtClean="0">
                <a:solidFill>
                  <a:srgbClr val="002060"/>
                </a:solidFill>
              </a:rPr>
              <a:t>complementery</a:t>
            </a:r>
            <a:r>
              <a:rPr lang="en-US" sz="9600" dirty="0" smtClean="0">
                <a:solidFill>
                  <a:srgbClr val="002060"/>
                </a:solidFill>
              </a:rPr>
              <a:t> feeding .</a:t>
            </a:r>
          </a:p>
          <a:p>
            <a:pPr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  </a:t>
            </a:r>
            <a:r>
              <a:rPr lang="en-US" sz="9600" dirty="0" smtClean="0">
                <a:solidFill>
                  <a:srgbClr val="00B0F0"/>
                </a:solidFill>
              </a:rPr>
              <a:t>  2.Childhood: </a:t>
            </a:r>
          </a:p>
          <a:p>
            <a:pPr>
              <a:buNone/>
            </a:pPr>
            <a:r>
              <a:rPr lang="en-US" sz="9600" dirty="0" smtClean="0">
                <a:solidFill>
                  <a:srgbClr val="00B0F0"/>
                </a:solidFill>
              </a:rPr>
              <a:t>                </a:t>
            </a:r>
            <a:r>
              <a:rPr lang="en-US" sz="9600" dirty="0" smtClean="0">
                <a:solidFill>
                  <a:srgbClr val="002060"/>
                </a:solidFill>
              </a:rPr>
              <a:t>Education about intake of </a:t>
            </a:r>
            <a:r>
              <a:rPr lang="en-US" sz="9600" dirty="0" err="1" smtClean="0">
                <a:solidFill>
                  <a:srgbClr val="002060"/>
                </a:solidFill>
              </a:rPr>
              <a:t>Vit</a:t>
            </a:r>
            <a:r>
              <a:rPr lang="en-US" sz="9600" dirty="0" smtClean="0">
                <a:solidFill>
                  <a:srgbClr val="002060"/>
                </a:solidFill>
              </a:rPr>
              <a:t>-A rich </a:t>
            </a:r>
          </a:p>
          <a:p>
            <a:pPr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                food.</a:t>
            </a:r>
          </a:p>
          <a:p>
            <a:pPr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                Early detection and prompt treatment </a:t>
            </a:r>
          </a:p>
          <a:p>
            <a:pPr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                of infections. </a:t>
            </a:r>
          </a:p>
          <a:p>
            <a:pPr>
              <a:buNone/>
            </a:pPr>
            <a:r>
              <a:rPr lang="en-US" sz="9600" dirty="0" smtClean="0">
                <a:solidFill>
                  <a:srgbClr val="00B0F0"/>
                </a:solidFill>
              </a:rPr>
              <a:t>  3.  Sick children :</a:t>
            </a:r>
          </a:p>
          <a:p>
            <a:pPr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                All </a:t>
            </a:r>
            <a:r>
              <a:rPr lang="en-US" sz="9600" dirty="0" err="1" smtClean="0">
                <a:solidFill>
                  <a:srgbClr val="002060"/>
                </a:solidFill>
              </a:rPr>
              <a:t>childrens</a:t>
            </a:r>
            <a:r>
              <a:rPr lang="en-US" sz="9600" dirty="0" smtClean="0">
                <a:solidFill>
                  <a:srgbClr val="002060"/>
                </a:solidFill>
              </a:rPr>
              <a:t> with </a:t>
            </a:r>
            <a:r>
              <a:rPr lang="en-US" sz="9600" dirty="0" err="1" smtClean="0">
                <a:solidFill>
                  <a:srgbClr val="002060"/>
                </a:solidFill>
              </a:rPr>
              <a:t>Xerophthalmia</a:t>
            </a:r>
            <a:r>
              <a:rPr lang="en-US" sz="9600" dirty="0" smtClean="0">
                <a:solidFill>
                  <a:srgbClr val="002060"/>
                </a:solidFill>
              </a:rPr>
              <a:t> to be treated </a:t>
            </a:r>
          </a:p>
          <a:p>
            <a:pPr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                at health facilities.</a:t>
            </a:r>
          </a:p>
          <a:p>
            <a:pPr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                All </a:t>
            </a:r>
            <a:r>
              <a:rPr lang="en-US" sz="9600" dirty="0" err="1" smtClean="0">
                <a:solidFill>
                  <a:srgbClr val="002060"/>
                </a:solidFill>
              </a:rPr>
              <a:t>childrens</a:t>
            </a:r>
            <a:r>
              <a:rPr lang="en-US" sz="9600" dirty="0" smtClean="0">
                <a:solidFill>
                  <a:srgbClr val="002060"/>
                </a:solidFill>
              </a:rPr>
              <a:t> suffering from Measles to be given </a:t>
            </a:r>
          </a:p>
          <a:p>
            <a:pPr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                dose of </a:t>
            </a:r>
            <a:r>
              <a:rPr lang="en-US" sz="9600" dirty="0" err="1" smtClean="0">
                <a:solidFill>
                  <a:srgbClr val="002060"/>
                </a:solidFill>
              </a:rPr>
              <a:t>Vit</a:t>
            </a:r>
            <a:r>
              <a:rPr lang="en-US" sz="9600" dirty="0" smtClean="0">
                <a:solidFill>
                  <a:srgbClr val="002060"/>
                </a:solidFill>
              </a:rPr>
              <a:t>-A.                      </a:t>
            </a:r>
          </a:p>
          <a:p>
            <a:pPr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                All cases of severe malnutrition to be given an </a:t>
            </a:r>
          </a:p>
          <a:p>
            <a:pPr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                additional dose of </a:t>
            </a:r>
            <a:r>
              <a:rPr lang="en-US" sz="9600" dirty="0" err="1" smtClean="0">
                <a:solidFill>
                  <a:srgbClr val="002060"/>
                </a:solidFill>
              </a:rPr>
              <a:t>Vit</a:t>
            </a:r>
            <a:r>
              <a:rPr lang="en-US" sz="9600" dirty="0" smtClean="0">
                <a:solidFill>
                  <a:srgbClr val="002060"/>
                </a:solidFill>
              </a:rPr>
              <a:t>-A.</a:t>
            </a:r>
          </a:p>
          <a:p>
            <a:pPr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                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en-IN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42" name="Picture 2" descr="http://image.slidesharecdn.com/nationalhealthprogrammes-130905012943-/95/national-health-programmes-related-to-child-health-and-welfare-39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.slidesharecdn.com/nationalhealthprogrammes-130905012943-/95/national-health-programmes-related-to-child-health-and-welfare-40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.slidesharecdn.com/nationalhealthprogrammes-130905012943-/95/national-health-programmes-related-to-child-health-and-welfare-42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.slidesharecdn.com/nationalhealthprogrammes-130905012943-/95/national-health-programmes-related-to-child-health-and-welfare-43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4396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.slidesharecdn.com/nationalhealthprogrammes-130905012943-/95/national-health-programmes-related-to-child-health-and-welfare-37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.slidesharecdn.com/nationalhealthprogrammes-130905012943-/95/national-health-programmes-related-to-child-health-and-welfare-44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age.slidesharecdn.com/nationalhealthprogrammes-130905012943-/95/national-health-programmes-related-to-child-health-and-welfare-45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age.slidesharecdn.com/nationalhealthprogrammes-130905012943-/95/national-health-programmes-related-to-child-health-and-welfare-46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age.slidesharecdn.com/finalnutritioprogramme-130831215415-phpapp02/95/national-nutritional-programme-52-638.jpg?cb=1378004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86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0"/>
            <a:ext cx="8143900" cy="68580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4000" b="1" dirty="0" smtClean="0">
                <a:solidFill>
                  <a:srgbClr val="00B0F0"/>
                </a:solidFill>
              </a:rPr>
              <a:t>  </a:t>
            </a:r>
            <a:r>
              <a:rPr lang="en-US" sz="4400" b="1" dirty="0" smtClean="0">
                <a:solidFill>
                  <a:srgbClr val="00B0F0"/>
                </a:solidFill>
              </a:rPr>
              <a:t>INTEGRATED CHILD DEVELOPMENT        SERVICES (ICDS)</a:t>
            </a:r>
            <a:endParaRPr lang="en-US" sz="40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B0F0"/>
                </a:solidFill>
              </a:rPr>
              <a:t>   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Launched in 1975.</a:t>
            </a:r>
          </a:p>
          <a:p>
            <a:pPr>
              <a:buNone/>
            </a:pPr>
            <a:endParaRPr lang="en-US" sz="33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     ICDS  is India’s social welfare scheme to 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     tackle malnutrition and health problems in children        below 6 years of age and their mothers .</a:t>
            </a:r>
          </a:p>
          <a:p>
            <a:pPr>
              <a:buNone/>
            </a:pPr>
            <a:endParaRPr lang="en-US" sz="4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Objectives: 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   1. to raise the health and nutritional status of       poor Indian children below 6 years of age</a:t>
            </a:r>
          </a:p>
          <a:p>
            <a:pPr>
              <a:buNone/>
            </a:pPr>
            <a:endParaRPr lang="en-US" sz="4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  2.  To create a base for proper mental, physical and social development of children.</a:t>
            </a:r>
          </a:p>
          <a:p>
            <a:pPr>
              <a:buNone/>
            </a:pPr>
            <a:endParaRPr lang="en-US" sz="4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  3.  To reduce the instances of mortality ,malnutrition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      and school dropouts among Indian children.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  </a:t>
            </a:r>
            <a:endParaRPr lang="en-US" sz="40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439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>
                <a:solidFill>
                  <a:srgbClr val="00B0F0"/>
                </a:solidFill>
              </a:rPr>
              <a:t>Scope of services :</a:t>
            </a:r>
          </a:p>
          <a:p>
            <a:pPr>
              <a:buNone/>
            </a:pPr>
            <a:endParaRPr lang="en-US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 1. Immunization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 2. Supplementary nutrition.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 3. Health check-up. 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 4. </a:t>
            </a:r>
            <a:r>
              <a:rPr lang="en-US" sz="3200" dirty="0" err="1" smtClean="0">
                <a:solidFill>
                  <a:srgbClr val="002060"/>
                </a:solidFill>
              </a:rPr>
              <a:t>Refferal</a:t>
            </a:r>
            <a:r>
              <a:rPr lang="en-US" sz="3200" dirty="0" smtClean="0">
                <a:solidFill>
                  <a:srgbClr val="002060"/>
                </a:solidFill>
              </a:rPr>
              <a:t> services.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 5. Preschool education.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 </a:t>
            </a:r>
            <a:endParaRPr lang="en-IN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43900" cy="6858000"/>
          </a:xfrm>
        </p:spPr>
        <p:txBody>
          <a:bodyPr/>
          <a:lstStyle/>
          <a:p>
            <a:pPr>
              <a:buNone/>
            </a:pPr>
            <a:endParaRPr lang="en-US" sz="28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 IMPIEMENTATION :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1. For nutrition – Provides 300 kcal everyday to every child below 6 yrs of the age.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For adolescents girls – 500kcal with 25 gm of       protein per day to every girl.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2. Delivery of services under ICDS  is managed in an integrated manner through </a:t>
            </a:r>
            <a:r>
              <a:rPr lang="en-US" sz="2800" dirty="0" err="1" smtClean="0">
                <a:solidFill>
                  <a:srgbClr val="002060"/>
                </a:solidFill>
              </a:rPr>
              <a:t>Anganwadi</a:t>
            </a:r>
            <a:r>
              <a:rPr lang="en-US" sz="2800" dirty="0" smtClean="0">
                <a:solidFill>
                  <a:srgbClr val="002060"/>
                </a:solidFill>
              </a:rPr>
              <a:t> centers and its workers.</a:t>
            </a:r>
            <a:endParaRPr lang="en-IN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DE092-7F2C-4A84-9B2E-ABBD000BD83D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6147" name="Rectangle 8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85"/>
          <p:cNvSpPr>
            <a:spLocks noChangeArrowheads="1"/>
          </p:cNvSpPr>
          <p:nvPr/>
        </p:nvSpPr>
        <p:spPr bwMode="auto">
          <a:xfrm>
            <a:off x="0" y="1571612"/>
            <a:ext cx="8229600" cy="5286388"/>
          </a:xfrm>
          <a:prstGeom prst="rect">
            <a:avLst/>
          </a:prstGeom>
          <a:solidFill>
            <a:srgbClr val="7DFFFF">
              <a:alpha val="6862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just">
              <a:lnSpc>
                <a:spcPct val="150000"/>
              </a:lnSpc>
            </a:pPr>
            <a:endParaRPr lang="en-US" sz="2000" b="1" dirty="0" smtClean="0"/>
          </a:p>
          <a:p>
            <a:pPr marL="342900" indent="-342900" algn="just">
              <a:lnSpc>
                <a:spcPct val="150000"/>
              </a:lnSpc>
            </a:pPr>
            <a:endParaRPr lang="en-US" sz="2000" b="1" dirty="0" smtClean="0"/>
          </a:p>
          <a:p>
            <a:pPr marL="342900" indent="-342900" algn="just">
              <a:lnSpc>
                <a:spcPct val="150000"/>
              </a:lnSpc>
            </a:pPr>
            <a:endParaRPr lang="en-US" sz="2000" b="1" dirty="0" smtClean="0"/>
          </a:p>
          <a:p>
            <a:pPr marL="342900" indent="-342900" algn="just">
              <a:lnSpc>
                <a:spcPct val="150000"/>
              </a:lnSpc>
            </a:pPr>
            <a:endParaRPr lang="en-US" sz="2000" b="1" dirty="0" smtClean="0"/>
          </a:p>
          <a:p>
            <a:pPr marL="342900" indent="-342900" algn="just">
              <a:lnSpc>
                <a:spcPct val="150000"/>
              </a:lnSpc>
            </a:pPr>
            <a:r>
              <a:rPr lang="en-US" sz="2000" b="1" dirty="0" smtClean="0"/>
              <a:t> </a:t>
            </a:r>
            <a:r>
              <a:rPr lang="en-US" sz="2400" b="1" dirty="0">
                <a:solidFill>
                  <a:srgbClr val="002060"/>
                </a:solidFill>
              </a:rPr>
              <a:t>01.07.1982  -    PTMGR Nutritious Meal </a:t>
            </a:r>
            <a:r>
              <a:rPr lang="en-US" sz="2400" b="1" dirty="0" err="1">
                <a:solidFill>
                  <a:srgbClr val="002060"/>
                </a:solidFill>
              </a:rPr>
              <a:t>Programme</a:t>
            </a:r>
            <a:endParaRPr lang="en-US" sz="24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                           was launched in Primary Schools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                          for classes I - V and to Pre-School 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                          Children of 2-5 years in Rural areas.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15.09.1982   –   Further extended to Urban areas.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15.09.1984   -    Extended to the Children of VI – X std</a:t>
            </a:r>
            <a:r>
              <a:rPr lang="en-US" sz="2000" b="1" dirty="0">
                <a:solidFill>
                  <a:srgbClr val="FFC00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2000" b="1" dirty="0"/>
              <a:t>	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285852" y="428604"/>
            <a:ext cx="6477000" cy="95567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/>
              <a:t>National </a:t>
            </a:r>
            <a:r>
              <a:rPr lang="en-US" sz="2800" dirty="0" err="1"/>
              <a:t>Programme</a:t>
            </a:r>
            <a:r>
              <a:rPr lang="en-US" sz="2800" dirty="0"/>
              <a:t> on Mid Day Meal Scheme</a:t>
            </a:r>
            <a:endParaRPr lang="en-US" sz="1400" dirty="0"/>
          </a:p>
        </p:txBody>
      </p:sp>
      <p:pic>
        <p:nvPicPr>
          <p:cNvPr id="6150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8"/>
              </a:clrFrom>
              <a:clrTo>
                <a:srgbClr val="FFFEF8">
                  <a:alpha val="0"/>
                </a:srgbClr>
              </a:clrTo>
            </a:clrChange>
          </a:blip>
          <a:srcRect l="27779" t="13121" r="27777" b="10283"/>
          <a:stretch>
            <a:fillRect/>
          </a:stretch>
        </p:blipFill>
        <p:spPr bwMode="auto">
          <a:xfrm>
            <a:off x="8153400" y="2286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2.gstatic.com/images?q=tbn:ANd9GcTxfexOdV5HEWdEOIVD-YBOYGJlR5Cn-nNfkqCogazzE3wAo-7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736"/>
            <a:ext cx="2857520" cy="20002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346" name="Picture 2" descr="https://encrypted-tbn1.gstatic.com/images?q=tbn:ANd9GcRg122KjBQi1NxroF1fiUq_JCbYpaor-FAbVfmUILbBTtuwsrh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D9C7F-57B2-43A2-9A06-A828BF1647F6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24" y="0"/>
            <a:ext cx="5857916" cy="1219200"/>
          </a:xfrm>
          <a:ln>
            <a:solidFill>
              <a:schemeClr val="tx1"/>
            </a:solidFill>
          </a:ln>
        </p:spPr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Objectives of Mid Day Meal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85860"/>
            <a:ext cx="8143900" cy="5572140"/>
          </a:xfrm>
          <a:solidFill>
            <a:srgbClr val="FFE1FF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i="1" u="sng" dirty="0" smtClean="0">
                <a:solidFill>
                  <a:srgbClr val="00B0F0"/>
                </a:solidFill>
              </a:rPr>
              <a:t>Primary Objective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i="1" u="sng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Eradicating extreme poverty and hunger among children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   particularly economically disadvantaged so as to improve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   their nutritional &amp; health status.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i="1" u="sng" dirty="0" smtClean="0">
                <a:solidFill>
                  <a:srgbClr val="00B0F0"/>
                </a:solidFill>
              </a:rPr>
              <a:t>Other Objectives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i="1" u="sng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b="1" dirty="0" smtClean="0">
                <a:solidFill>
                  <a:srgbClr val="000000"/>
                </a:solidFill>
              </a:rPr>
              <a:t>Achieving universal primary education.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b="1" dirty="0" smtClean="0">
                <a:solidFill>
                  <a:srgbClr val="000000"/>
                </a:solidFill>
              </a:rPr>
              <a:t>motivation for further education.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b="1" dirty="0" smtClean="0">
                <a:solidFill>
                  <a:srgbClr val="000000"/>
                </a:solidFill>
              </a:rPr>
              <a:t> retention &amp; reducing dropouts.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b="1" dirty="0" smtClean="0">
                <a:solidFill>
                  <a:srgbClr val="000000"/>
                </a:solidFill>
              </a:rPr>
              <a:t>Reducing child mortality, morbidity &amp; malnutrition.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b="1" dirty="0" smtClean="0">
                <a:solidFill>
                  <a:srgbClr val="000000"/>
                </a:solidFill>
              </a:rPr>
              <a:t>Combating all diseases including those resulting due to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400" b="1" smtClean="0">
                <a:solidFill>
                  <a:srgbClr val="000000"/>
                </a:solidFill>
              </a:rPr>
              <a:t>    deficiencies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b="1" dirty="0" smtClean="0">
                <a:solidFill>
                  <a:srgbClr val="000000"/>
                </a:solidFill>
              </a:rPr>
              <a:t>Reduce gender gap in education.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</a:pPr>
            <a:endParaRPr lang="en-US" sz="600" b="1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en-US" sz="1800" b="1" dirty="0" smtClean="0">
              <a:solidFill>
                <a:srgbClr val="000000"/>
              </a:solidFill>
            </a:endParaRPr>
          </a:p>
        </p:txBody>
      </p:sp>
      <p:pic>
        <p:nvPicPr>
          <p:cNvPr id="922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8"/>
              </a:clrFrom>
              <a:clrTo>
                <a:srgbClr val="FFFEF8">
                  <a:alpha val="0"/>
                </a:srgbClr>
              </a:clrTo>
            </a:clrChange>
          </a:blip>
          <a:srcRect l="27779" t="13121" r="27777" b="10283"/>
          <a:stretch>
            <a:fillRect/>
          </a:stretch>
        </p:blipFill>
        <p:spPr bwMode="auto">
          <a:xfrm>
            <a:off x="8077200" y="1524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solidFill>
                  <a:srgbClr val="009900"/>
                </a:solidFill>
              </a:rPr>
              <a:t>Programmes</a:t>
            </a:r>
            <a:r>
              <a:rPr lang="en-US" sz="3600" dirty="0" smtClean="0">
                <a:solidFill>
                  <a:srgbClr val="009900"/>
                </a:solidFill>
              </a:rPr>
              <a:t> for </a:t>
            </a:r>
            <a:br>
              <a:rPr lang="en-US" sz="3600" dirty="0" smtClean="0">
                <a:solidFill>
                  <a:srgbClr val="009900"/>
                </a:solidFill>
              </a:rPr>
            </a:br>
            <a:r>
              <a:rPr lang="en-US" sz="3600" dirty="0" smtClean="0">
                <a:solidFill>
                  <a:srgbClr val="009900"/>
                </a:solidFill>
              </a:rPr>
              <a:t>Non Communicable Diseases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3021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National Cancer Control Program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National Mental Health Program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National Diabetes Control Program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National Program for Control and treatment of Occupational Diseases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National Program for Control of Blindness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National program for control of diabetes, cardiovascular disease and stroke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National program for prevention and control of deafness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ACCREDITED SOCIAL HEALTH ACTIVIST (ASHA)</a:t>
            </a: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 ASHA’S are community health workers instituted by GOI as a part of NRHM.</a:t>
            </a:r>
          </a:p>
          <a:p>
            <a:endParaRPr lang="en-US" sz="2800" dirty="0" smtClean="0"/>
          </a:p>
          <a:p>
            <a:r>
              <a:rPr lang="en-US" sz="2800" dirty="0" smtClean="0"/>
              <a:t>  Mission’s began in 2005 and full   implementation achieved by 2012.</a:t>
            </a:r>
          </a:p>
          <a:p>
            <a:endParaRPr lang="en-US" sz="2800" dirty="0" smtClean="0"/>
          </a:p>
          <a:p>
            <a:r>
              <a:rPr lang="en-US" sz="2800" dirty="0" smtClean="0"/>
              <a:t> From 2012 there is an ASHA a village.</a:t>
            </a:r>
          </a:p>
          <a:p>
            <a:endParaRPr lang="en-US" sz="2800" dirty="0" smtClean="0"/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64291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Contd</a:t>
            </a:r>
            <a:r>
              <a:rPr lang="en-US" sz="3200" dirty="0" smtClean="0">
                <a:solidFill>
                  <a:schemeClr val="bg1"/>
                </a:solidFill>
              </a:rPr>
              <a:t>…  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7686700" cy="62150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5100" dirty="0" smtClean="0">
                <a:solidFill>
                  <a:schemeClr val="accent6">
                    <a:lumMod val="75000"/>
                  </a:schemeClr>
                </a:solidFill>
              </a:rPr>
              <a:t>ROLE AND RESPONSIBILITIES:</a:t>
            </a: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</a:rPr>
              <a:t> </a:t>
            </a:r>
            <a:endParaRPr lang="en-US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1.</a:t>
            </a:r>
            <a:r>
              <a:rPr lang="en-US" sz="4000" dirty="0" smtClean="0">
                <a:solidFill>
                  <a:srgbClr val="002060"/>
                </a:solidFill>
              </a:rPr>
              <a:t>Motivating </a:t>
            </a:r>
            <a:r>
              <a:rPr lang="en-US" sz="4000" dirty="0" err="1" smtClean="0">
                <a:solidFill>
                  <a:srgbClr val="002060"/>
                </a:solidFill>
              </a:rPr>
              <a:t>womens</a:t>
            </a:r>
            <a:r>
              <a:rPr lang="en-US" sz="4000" dirty="0" smtClean="0">
                <a:solidFill>
                  <a:srgbClr val="002060"/>
                </a:solidFill>
              </a:rPr>
              <a:t> to give birth in     hospitals.</a:t>
            </a:r>
          </a:p>
          <a:p>
            <a:pPr>
              <a:buNone/>
            </a:pPr>
            <a:endParaRPr lang="en-US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en-US" sz="4000" dirty="0" smtClean="0">
                <a:solidFill>
                  <a:srgbClr val="002060"/>
                </a:solidFill>
              </a:rPr>
              <a:t>Bringing </a:t>
            </a:r>
            <a:r>
              <a:rPr lang="en-US" sz="4000" dirty="0" err="1" smtClean="0">
                <a:solidFill>
                  <a:srgbClr val="002060"/>
                </a:solidFill>
              </a:rPr>
              <a:t>childrens</a:t>
            </a:r>
            <a:r>
              <a:rPr lang="en-US" sz="4000" dirty="0" smtClean="0">
                <a:solidFill>
                  <a:srgbClr val="002060"/>
                </a:solidFill>
              </a:rPr>
              <a:t> to immunization clinics.</a:t>
            </a:r>
          </a:p>
          <a:p>
            <a:pPr>
              <a:buNone/>
            </a:pPr>
            <a:endParaRPr lang="en-US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3. To encourage  </a:t>
            </a:r>
            <a:r>
              <a:rPr lang="en-US" sz="4000" dirty="0" smtClean="0">
                <a:solidFill>
                  <a:srgbClr val="0070C0"/>
                </a:solidFill>
              </a:rPr>
              <a:t>“FAMILLY PLANNING”</a:t>
            </a:r>
          </a:p>
          <a:p>
            <a:pPr>
              <a:buNone/>
            </a:pPr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en-US" sz="4000" dirty="0" smtClean="0">
                <a:solidFill>
                  <a:srgbClr val="002060"/>
                </a:solidFill>
              </a:rPr>
              <a:t>Treating basic illness and injury with </a:t>
            </a:r>
          </a:p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    first aid.</a:t>
            </a:r>
          </a:p>
          <a:p>
            <a:pPr>
              <a:buNone/>
            </a:pPr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5. </a:t>
            </a:r>
            <a:r>
              <a:rPr lang="en-US" sz="4000" dirty="0" smtClean="0">
                <a:solidFill>
                  <a:srgbClr val="002060"/>
                </a:solidFill>
              </a:rPr>
              <a:t>Keeping demographic records.</a:t>
            </a:r>
          </a:p>
          <a:p>
            <a:pPr>
              <a:buNone/>
            </a:pPr>
            <a:endParaRPr lang="en-US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6. </a:t>
            </a:r>
            <a:r>
              <a:rPr lang="en-US" sz="4000" dirty="0" smtClean="0">
                <a:solidFill>
                  <a:srgbClr val="002060"/>
                </a:solidFill>
              </a:rPr>
              <a:t>Improving village sanitation.</a:t>
            </a:r>
          </a:p>
          <a:p>
            <a:pPr>
              <a:buNone/>
            </a:pPr>
            <a:endParaRPr lang="en-US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Remuneration: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“ASHA receive outcome based remuneration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And financial compensation</a:t>
            </a:r>
            <a:r>
              <a:rPr lang="en-US" dirty="0" smtClean="0">
                <a:solidFill>
                  <a:srgbClr val="FF0000"/>
                </a:solidFill>
              </a:rPr>
              <a:t>.”</a:t>
            </a:r>
          </a:p>
          <a:p>
            <a:pPr>
              <a:buNone/>
            </a:pPr>
            <a:endParaRPr lang="en-US" sz="28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If ASHA </a:t>
            </a:r>
            <a:r>
              <a:rPr lang="en-US" sz="2800" dirty="0" err="1" smtClean="0">
                <a:solidFill>
                  <a:srgbClr val="00B0F0"/>
                </a:solidFill>
              </a:rPr>
              <a:t>facilates</a:t>
            </a:r>
            <a:r>
              <a:rPr lang="en-US" sz="2800" dirty="0" smtClean="0">
                <a:solidFill>
                  <a:srgbClr val="00B0F0"/>
                </a:solidFill>
              </a:rPr>
              <a:t> –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sz="2800" dirty="0" smtClean="0"/>
              <a:t>   1. Institutional </a:t>
            </a:r>
            <a:r>
              <a:rPr lang="en-US" sz="2800" dirty="0" err="1" smtClean="0"/>
              <a:t>delivary</a:t>
            </a:r>
            <a:r>
              <a:rPr lang="en-US" sz="2800" dirty="0" smtClean="0"/>
              <a:t> -600 Rs per delivery.</a:t>
            </a:r>
          </a:p>
          <a:p>
            <a:pPr>
              <a:buNone/>
            </a:pPr>
            <a:r>
              <a:rPr lang="en-US" sz="2800" dirty="0" smtClean="0"/>
              <a:t>   2. Child complete immunization-150 Rs </a:t>
            </a:r>
          </a:p>
          <a:p>
            <a:pPr>
              <a:buNone/>
            </a:pPr>
            <a:r>
              <a:rPr lang="en-US" sz="2800" dirty="0" smtClean="0"/>
              <a:t>       per child.</a:t>
            </a:r>
          </a:p>
          <a:p>
            <a:pPr>
              <a:buNone/>
            </a:pPr>
            <a:r>
              <a:rPr lang="en-US" sz="2800" dirty="0" smtClean="0"/>
              <a:t>  3. For each family planning -150 Rs.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age.slidesharecdn.com/finalnutritioprogramme-130831215415-phpapp02/95/national-nutritional-programme-23-638.jpg?cb=1378004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86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 descr="01"/>
          <p:cNvPicPr>
            <a:picLocks noChangeAspect="1" noChangeArrowheads="1"/>
          </p:cNvPicPr>
          <p:nvPr/>
        </p:nvPicPr>
        <p:blipFill>
          <a:blip r:embed="rId2"/>
          <a:srcRect l="2068" t="1613" r="2800" b="1613"/>
          <a:stretch>
            <a:fillRect/>
          </a:stretch>
        </p:blipFill>
        <p:spPr bwMode="auto">
          <a:xfrm>
            <a:off x="0" y="0"/>
            <a:ext cx="5653088" cy="6858000"/>
          </a:xfrm>
          <a:prstGeom prst="rect">
            <a:avLst/>
          </a:prstGeom>
          <a:noFill/>
          <a:ln w="3000" cap="rnd">
            <a:solidFill>
              <a:srgbClr val="C0C0C0"/>
            </a:solidFill>
            <a:round/>
            <a:headEnd/>
            <a:tailEnd/>
          </a:ln>
        </p:spPr>
      </p:pic>
      <p:pic>
        <p:nvPicPr>
          <p:cNvPr id="36867" name="Picture 11" descr="flora18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363" y="0"/>
            <a:ext cx="366712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9900"/>
                </a:solidFill>
              </a:rPr>
              <a:t>Programmes for Communicable Diseases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05800" cy="4724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National Vector Borne Diseases Control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 (NVBDCP)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Revised National Tuberculosis Control </a:t>
            </a:r>
            <a:r>
              <a:rPr lang="en-US" sz="2800" dirty="0" err="1" smtClean="0"/>
              <a:t>Programme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National Leprosy Eradication </a:t>
            </a:r>
            <a:r>
              <a:rPr lang="en-US" sz="2800" dirty="0" err="1" smtClean="0"/>
              <a:t>Programme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National AIDS Control </a:t>
            </a:r>
            <a:r>
              <a:rPr lang="en-US" sz="2800" dirty="0" err="1" smtClean="0"/>
              <a:t>Programme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Universal Immunization </a:t>
            </a:r>
            <a:r>
              <a:rPr lang="en-US" sz="2800" dirty="0" err="1" smtClean="0"/>
              <a:t>Programme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National Guinea worm Eradication </a:t>
            </a:r>
            <a:r>
              <a:rPr lang="en-US" sz="2800" dirty="0" err="1" smtClean="0"/>
              <a:t>Programme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Yaws Control </a:t>
            </a:r>
            <a:r>
              <a:rPr lang="en-US" sz="2800" dirty="0" err="1" smtClean="0"/>
              <a:t>Programme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Integrated Disease Surveillance </a:t>
            </a:r>
            <a:r>
              <a:rPr lang="en-US" sz="2800" dirty="0" err="1" smtClean="0"/>
              <a:t>Programme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0" y="0"/>
            <a:ext cx="8143875" cy="6858000"/>
          </a:xfrm>
        </p:spPr>
        <p:txBody>
          <a:bodyPr/>
          <a:lstStyle/>
          <a:p>
            <a:endParaRPr lang="en-IN"/>
          </a:p>
        </p:txBody>
      </p:sp>
      <p:pic>
        <p:nvPicPr>
          <p:cNvPr id="9218" name="Picture 2" descr="http://image.slidesharecdn.com/finalnutritioprogramme-130831215415-phpapp02/95/national-nutritional-programme-3-638.jpg?cb=1378004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86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age.slidesharecdn.com/finalnutritioprogramme-130831215415-phpapp02/95/national-nutritional-programme-4-638.jpg?cb=1378004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2005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Medications : </a:t>
            </a:r>
          </a:p>
          <a:p>
            <a:pPr>
              <a:buNone/>
            </a:pPr>
            <a:r>
              <a:rPr lang="en-US" dirty="0" smtClean="0"/>
              <a:t>                       Only few cases required medications </a:t>
            </a:r>
          </a:p>
          <a:p>
            <a:pPr>
              <a:buNone/>
            </a:pPr>
            <a:r>
              <a:rPr lang="en-US" dirty="0" smtClean="0"/>
              <a:t>           Route </a:t>
            </a:r>
            <a:r>
              <a:rPr lang="en-US" smtClean="0"/>
              <a:t>of medications : </a:t>
            </a:r>
            <a:endParaRPr lang="en-IN" dirty="0"/>
          </a:p>
        </p:txBody>
      </p:sp>
      <p:pic>
        <p:nvPicPr>
          <p:cNvPr id="1026" name="Picture 2" descr="http://image.slidesharecdn.com/nationalhealthprogrammes-130905012943-/95/national-health-programmes-related-to-child-health-and-welfare-18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64384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image.slidesharecdn.com/nationalhealthprogrammes-130905012943-/95/national-health-programmes-related-to-child-health-and-welfare-20-638.jpg?cb=1378362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88296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716</TotalTime>
  <Words>679</Words>
  <Application>Microsoft Office PowerPoint</Application>
  <PresentationFormat>On-screen Show (4:3)</PresentationFormat>
  <Paragraphs>145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Opulent</vt:lpstr>
      <vt:lpstr>             NATIONAL PROGRAMMEs RELATED TO CHILD HEALTH                       Dr. Kiran Nandeshwar          MD Kaumarbhritya                 </vt:lpstr>
      <vt:lpstr>PowerPoint Presentation</vt:lpstr>
      <vt:lpstr>PowerPoint Presentation</vt:lpstr>
      <vt:lpstr>Programmes for  Non Communicable Diseases</vt:lpstr>
      <vt:lpstr>Programmes for Communicable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Objectives of Mid Day Meal</vt:lpstr>
      <vt:lpstr>ACCREDITED SOCIAL HEALTH ACTIVIST (ASHA)</vt:lpstr>
      <vt:lpstr>Contd…  </vt:lpstr>
      <vt:lpstr>Remuneration: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admin1</dc:creator>
  <cp:lastModifiedBy>user</cp:lastModifiedBy>
  <cp:revision>104</cp:revision>
  <dcterms:created xsi:type="dcterms:W3CDTF">2014-10-18T06:32:40Z</dcterms:created>
  <dcterms:modified xsi:type="dcterms:W3CDTF">2021-09-17T06:54:35Z</dcterms:modified>
</cp:coreProperties>
</file>