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2"/>
  </p:notesMasterIdLst>
  <p:sldIdLst>
    <p:sldId id="256" r:id="rId2"/>
    <p:sldId id="297" r:id="rId3"/>
    <p:sldId id="258" r:id="rId4"/>
    <p:sldId id="295" r:id="rId5"/>
    <p:sldId id="29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90" r:id="rId26"/>
    <p:sldId id="278" r:id="rId27"/>
    <p:sldId id="292" r:id="rId28"/>
    <p:sldId id="293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4" r:id="rId4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 rtl="0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 rtl="0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 rot="5400000">
            <a:off x="2379000" y="-440471"/>
            <a:ext cx="43860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 rtl="0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 rtl="0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 rot="5400000">
            <a:off x="4936283" y="2182340"/>
            <a:ext cx="5592900" cy="17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 rot="5400000">
            <a:off x="823050" y="-91209"/>
            <a:ext cx="559290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 rtl="0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 rtl="0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>
            <a:off x="-2" y="4664147"/>
            <a:ext cx="9151200" cy="0"/>
          </a:xfrm>
          <a:prstGeom prst="rtTriangle">
            <a:avLst/>
          </a:prstGeom>
          <a:gradFill>
            <a:gsLst>
              <a:gs pos="0">
                <a:srgbClr val="194D8C"/>
              </a:gs>
              <a:gs pos="55000">
                <a:srgbClr val="5B90DA"/>
              </a:gs>
              <a:gs pos="100000">
                <a:srgbClr val="194D8C"/>
              </a:gs>
            </a:gsLst>
            <a:lin ang="300012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685800" y="1752601"/>
            <a:ext cx="7772400" cy="18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ucida Sans"/>
              <a:buNone/>
              <a:defRPr sz="4800" b="1">
                <a:solidFill>
                  <a:schemeClr val="dk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R="64008" lvl="0" algn="r" rtl="0">
              <a:spcBef>
                <a:spcPts val="400"/>
              </a:spcBef>
              <a:spcAft>
                <a:spcPts val="0"/>
              </a:spcAft>
              <a:buSzPts val="1836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324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29" name="Google Shape;29;p3"/>
          <p:cNvGrpSpPr/>
          <p:nvPr/>
        </p:nvGrpSpPr>
        <p:grpSpPr>
          <a:xfrm>
            <a:off x="-3765" y="4953004"/>
            <a:ext cx="9147900" cy="1912090"/>
            <a:chOff x="-3765" y="4832896"/>
            <a:chExt cx="9147900" cy="2032192"/>
          </a:xfrm>
        </p:grpSpPr>
        <p:sp>
          <p:nvSpPr>
            <p:cNvPr id="30" name="Google Shape;30;p3"/>
            <p:cNvSpPr/>
            <p:nvPr/>
          </p:nvSpPr>
          <p:spPr>
            <a:xfrm>
              <a:off x="1687513" y="4832896"/>
              <a:ext cx="7456488" cy="518816"/>
            </a:xfrm>
            <a:custGeom>
              <a:avLst/>
              <a:gdLst/>
              <a:ahLst/>
              <a:cxnLst/>
              <a:rect l="l" t="t" r="r" b="b"/>
              <a:pathLst>
                <a:path w="4697" h="367" extrusionOk="0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A4B8DA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35443" y="5135526"/>
              <a:ext cx="9108562" cy="838200"/>
            </a:xfrm>
            <a:custGeom>
              <a:avLst/>
              <a:gdLst/>
              <a:ahLst/>
              <a:cxnLst/>
              <a:rect l="l" t="t" r="r" b="b"/>
              <a:pathLst>
                <a:path w="5760" h="528" extrusionOk="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0" y="4883888"/>
              <a:ext cx="9144000" cy="1981200"/>
            </a:xfrm>
            <a:custGeom>
              <a:avLst/>
              <a:gdLst/>
              <a:ahLst/>
              <a:cxnLst/>
              <a:rect l="l" t="t" r="r" b="b"/>
              <a:pathLst>
                <a:path w="5760" h="1248" extrusionOk="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tx="0" ty="0" sx="50002" sy="50002" flip="none" algn="t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cxnSp>
          <p:nvCxnSpPr>
            <p:cNvPr id="33" name="Google Shape;33;p3"/>
            <p:cNvCxnSpPr/>
            <p:nvPr/>
          </p:nvCxnSpPr>
          <p:spPr>
            <a:xfrm>
              <a:off x="-3765" y="4880373"/>
              <a:ext cx="9147900" cy="840000"/>
            </a:xfrm>
            <a:prstGeom prst="straightConnector1">
              <a:avLst/>
            </a:prstGeom>
            <a:noFill/>
            <a:ln w="12050" cap="flat" cmpd="sng">
              <a:solidFill>
                <a:srgbClr val="9CB2D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4" name="Google Shape;34;p3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8ECF4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lvl="1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lvl="2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lvl="3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lvl="4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lvl="5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lvl="6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lvl="7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lvl="8" indent="0" algn="r" rtl="0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/>
          </a:path>
          <a:tileRect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Lucida Sans"/>
              <a:buNone/>
              <a:defRPr sz="4800" b="1" cap="none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3922713" y="2931712"/>
            <a:ext cx="4572000" cy="14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1564"/>
              <a:buNone/>
              <a:defRPr sz="23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324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3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3636680" y="3005472"/>
            <a:ext cx="18300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33659F"/>
              </a:gs>
              <a:gs pos="72000">
                <a:srgbClr val="6191D4"/>
              </a:gs>
              <a:gs pos="100000">
                <a:srgbClr val="88A7D9"/>
              </a:gs>
            </a:gsLst>
            <a:lin ang="16200038" scaled="0"/>
          </a:gradFill>
          <a:ln w="9525" cap="rnd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4" name="Google Shape;44;p4"/>
          <p:cNvSpPr/>
          <p:nvPr/>
        </p:nvSpPr>
        <p:spPr>
          <a:xfrm>
            <a:off x="3450264" y="3005472"/>
            <a:ext cx="18300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33659F"/>
              </a:gs>
              <a:gs pos="72000">
                <a:srgbClr val="6191D4"/>
              </a:gs>
              <a:gs pos="100000">
                <a:srgbClr val="88A7D9"/>
              </a:gs>
            </a:gsLst>
            <a:lin ang="16200038" scaled="0"/>
          </a:gradFill>
          <a:ln w="9525" cap="rnd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/>
          </a:path>
          <a:tileRect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504" algn="l" rtl="0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marL="914400" lvl="1" indent="-381000" algn="l" rtl="0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 rtl="0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2"/>
          </p:nvPr>
        </p:nvSpPr>
        <p:spPr>
          <a:xfrm>
            <a:off x="4648200" y="1481328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504" algn="l" rtl="0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marL="914400" lvl="1" indent="-381000" algn="l" rtl="0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 rtl="0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bg>
      <p:bgPr>
        <a:blipFill rotWithShape="1">
          <a:blip r:embed="rId2">
            <a:alphaModFix/>
          </a:blip>
          <a:tile tx="0" ty="0" sx="50002" sy="50002" flip="none" algn="tl"/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1"/>
          </p:nvPr>
        </p:nvSpPr>
        <p:spPr>
          <a:xfrm>
            <a:off x="457200" y="5410200"/>
            <a:ext cx="4040100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1632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324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spcBef>
                <a:spcPts val="3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2"/>
          </p:nvPr>
        </p:nvSpPr>
        <p:spPr>
          <a:xfrm>
            <a:off x="4645026" y="5410200"/>
            <a:ext cx="4041900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1632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324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spcBef>
                <a:spcPts val="3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3"/>
          </p:nvPr>
        </p:nvSpPr>
        <p:spPr>
          <a:xfrm>
            <a:off x="457200" y="1444294"/>
            <a:ext cx="4040100" cy="39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2232" algn="l" rtl="0">
              <a:spcBef>
                <a:spcPts val="400"/>
              </a:spcBef>
              <a:spcAft>
                <a:spcPts val="0"/>
              </a:spcAft>
              <a:buSzPts val="1632"/>
              <a:buChar char="🞂"/>
              <a:defRPr sz="2400"/>
            </a:lvl1pPr>
            <a:lvl2pPr marL="914400" lvl="1" indent="-355600" algn="l" rtl="0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 rtl="0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4"/>
          </p:nvPr>
        </p:nvSpPr>
        <p:spPr>
          <a:xfrm>
            <a:off x="4645025" y="1444294"/>
            <a:ext cx="4041900" cy="39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2232" algn="l" rtl="0">
              <a:spcBef>
                <a:spcPts val="0"/>
              </a:spcBef>
              <a:spcAft>
                <a:spcPts val="0"/>
              </a:spcAft>
              <a:buSzPts val="1632"/>
              <a:buChar char="🞂"/>
              <a:defRPr sz="2400"/>
            </a:lvl1pPr>
            <a:lvl2pPr marL="914400" lvl="1" indent="-355600" algn="l" rtl="0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 rtl="0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/>
          </a:path>
          <a:tileRect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bg>
      <p:bgPr>
        <a:blipFill rotWithShape="1">
          <a:blip r:embed="rId2">
            <a:alphaModFix/>
          </a:blip>
          <a:tile tx="0" ty="0" sx="50002" sy="50002" flip="none" algn="tl"/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914400" y="4876800"/>
            <a:ext cx="7481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ucida Sans"/>
              <a:buNone/>
              <a:defRPr sz="25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1"/>
          </p:nvPr>
        </p:nvSpPr>
        <p:spPr>
          <a:xfrm>
            <a:off x="4419600" y="5355102"/>
            <a:ext cx="39747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0">
              <a:spcBef>
                <a:spcPts val="400"/>
              </a:spcBef>
              <a:spcAft>
                <a:spcPts val="0"/>
              </a:spcAft>
              <a:buSzPts val="1088"/>
              <a:buNone/>
              <a:defRPr sz="1600"/>
            </a:lvl1pPr>
            <a:lvl2pPr marL="914400" lvl="1" indent="-228600" algn="l" rtl="0">
              <a:spcBef>
                <a:spcPts val="324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spcBef>
                <a:spcPts val="3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2"/>
          </p:nvPr>
        </p:nvSpPr>
        <p:spPr>
          <a:xfrm>
            <a:off x="914400" y="274320"/>
            <a:ext cx="74799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6776" algn="l" rtl="0">
              <a:spcBef>
                <a:spcPts val="400"/>
              </a:spcBef>
              <a:spcAft>
                <a:spcPts val="0"/>
              </a:spcAft>
              <a:buSzPts val="2176"/>
              <a:buChar char="🞂"/>
              <a:defRPr sz="3200"/>
            </a:lvl1pPr>
            <a:lvl2pPr marL="914400" lvl="1" indent="-406400" algn="l" rtl="0">
              <a:spcBef>
                <a:spcPts val="324"/>
              </a:spcBef>
              <a:spcAft>
                <a:spcPts val="0"/>
              </a:spcAft>
              <a:buSzPts val="2800"/>
              <a:buChar char="◦"/>
              <a:defRPr sz="2800"/>
            </a:lvl2pPr>
            <a:lvl3pPr marL="1371600" lvl="2" indent="-381000" algn="l" rtl="0">
              <a:spcBef>
                <a:spcPts val="35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 rtl="0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 rtl="0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5pPr>
            <a:lvl6pPr marL="2743200" lvl="5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/>
          </a:path>
          <a:tileRect/>
        </a:gra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1141232" y="5443402"/>
            <a:ext cx="7162800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marR="18288" lvl="0" indent="-228600" algn="r" rtl="0">
              <a:spcBef>
                <a:spcPts val="400"/>
              </a:spcBef>
              <a:spcAft>
                <a:spcPts val="0"/>
              </a:spcAft>
              <a:buSzPts val="952"/>
              <a:buNone/>
              <a:defRPr sz="1400"/>
            </a:lvl1pPr>
            <a:lvl2pPr marL="914400" lvl="1" indent="-304800" algn="l" rtl="0">
              <a:spcBef>
                <a:spcPts val="324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2100" algn="l" rtl="0">
              <a:spcBef>
                <a:spcPts val="35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85750" algn="l" rtl="0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 rtl="0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5pPr>
            <a:lvl6pPr marL="2743200" lvl="5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>
            <a:spLocks noGrp="1"/>
          </p:cNvSpPr>
          <p:nvPr>
            <p:ph type="pic" idx="2"/>
          </p:nvPr>
        </p:nvSpPr>
        <p:spPr>
          <a:xfrm>
            <a:off x="228600" y="189968"/>
            <a:ext cx="8686800" cy="4389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innerShdw blurRad="95250">
              <a:srgbClr val="000000"/>
            </a:inn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lvl="1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lvl="2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lvl="3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lvl="4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lvl="5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lvl="6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lvl="7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lvl="8" indent="0" algn="r" rtl="0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228600" y="4865122"/>
            <a:ext cx="80754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ucida Sans"/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/>
          <p:nvPr/>
        </p:nvSpPr>
        <p:spPr>
          <a:xfrm>
            <a:off x="716436" y="5001993"/>
            <a:ext cx="3802003" cy="1443111"/>
          </a:xfrm>
          <a:custGeom>
            <a:avLst/>
            <a:gdLst/>
            <a:ahLst/>
            <a:cxnLst/>
            <a:rect l="l" t="t" r="r" b="b"/>
            <a:pathLst>
              <a:path w="5760" h="528" extrusionOk="0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A4B8DA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-53561" y="5785023"/>
            <a:ext cx="3802003" cy="838200"/>
          </a:xfrm>
          <a:custGeom>
            <a:avLst/>
            <a:gdLst/>
            <a:ahLst/>
            <a:cxnLst/>
            <a:rect l="l" t="t" r="r" b="b"/>
            <a:pathLst>
              <a:path w="5760" h="528" extrusionOk="0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-6042" y="5791253"/>
            <a:ext cx="3402300" cy="1080900"/>
          </a:xfrm>
          <a:prstGeom prst="rtTriangle">
            <a:avLst/>
          </a:prstGeom>
          <a:blipFill rotWithShape="1">
            <a:blip r:embed="rId2">
              <a:alphaModFix amt="50000"/>
            </a:blip>
            <a:tile tx="0" ty="0" sx="50002" sy="50002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87" name="Google Shape;87;p10"/>
          <p:cNvCxnSpPr/>
          <p:nvPr/>
        </p:nvCxnSpPr>
        <p:spPr>
          <a:xfrm>
            <a:off x="-9237" y="5787738"/>
            <a:ext cx="3405600" cy="1084500"/>
          </a:xfrm>
          <a:prstGeom prst="straightConnector1">
            <a:avLst/>
          </a:prstGeom>
          <a:noFill/>
          <a:ln w="12050" cap="flat" cmpd="sng">
            <a:solidFill>
              <a:srgbClr val="9CB2D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" name="Google Shape;88;p10"/>
          <p:cNvSpPr/>
          <p:nvPr/>
        </p:nvSpPr>
        <p:spPr>
          <a:xfrm>
            <a:off x="8664112" y="4988440"/>
            <a:ext cx="18300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33659F"/>
              </a:gs>
              <a:gs pos="72000">
                <a:srgbClr val="6191D4"/>
              </a:gs>
              <a:gs pos="100000">
                <a:srgbClr val="88A7D9"/>
              </a:gs>
            </a:gsLst>
            <a:lin ang="16200038" scaled="0"/>
          </a:gradFill>
          <a:ln w="9525" cap="rnd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9" name="Google Shape;89;p10"/>
          <p:cNvSpPr/>
          <p:nvPr/>
        </p:nvSpPr>
        <p:spPr>
          <a:xfrm>
            <a:off x="8477696" y="4988440"/>
            <a:ext cx="18300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33659F"/>
              </a:gs>
              <a:gs pos="72000">
                <a:srgbClr val="6191D4"/>
              </a:gs>
              <a:gs pos="100000">
                <a:srgbClr val="88A7D9"/>
              </a:gs>
            </a:gsLst>
            <a:lin ang="16200038" scaled="0"/>
          </a:gradFill>
          <a:ln w="9525" cap="rnd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716436" y="5001993"/>
            <a:ext cx="3802003" cy="1443111"/>
          </a:xfrm>
          <a:custGeom>
            <a:avLst/>
            <a:gdLst/>
            <a:ahLst/>
            <a:cxnLst/>
            <a:rect l="l" t="t" r="r" b="b"/>
            <a:pathLst>
              <a:path w="5760" h="528" extrusionOk="0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A4B8DA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-53561" y="5785023"/>
            <a:ext cx="3802003" cy="838200"/>
          </a:xfrm>
          <a:custGeom>
            <a:avLst/>
            <a:gdLst/>
            <a:ahLst/>
            <a:cxnLst/>
            <a:rect l="l" t="t" r="r" b="b"/>
            <a:pathLst>
              <a:path w="5760" h="528" extrusionOk="0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-6042" y="5791253"/>
            <a:ext cx="3402300" cy="1080900"/>
          </a:xfrm>
          <a:prstGeom prst="rtTriangle">
            <a:avLst/>
          </a:prstGeom>
          <a:blipFill rotWithShape="1">
            <a:blip r:embed="rId13">
              <a:alphaModFix amt="50000"/>
            </a:blip>
            <a:tile tx="0" ty="0" sx="50002" sy="50002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3" name="Google Shape;13;p1"/>
          <p:cNvCxnSpPr/>
          <p:nvPr/>
        </p:nvCxnSpPr>
        <p:spPr>
          <a:xfrm>
            <a:off x="-9237" y="5787738"/>
            <a:ext cx="3405600" cy="1084500"/>
          </a:xfrm>
          <a:prstGeom prst="straightConnector1">
            <a:avLst/>
          </a:prstGeom>
          <a:noFill/>
          <a:ln w="12050" cap="flat" cmpd="sng">
            <a:solidFill>
              <a:srgbClr val="9CB2D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 sz="4100" b="1" i="0" u="none" strike="noStrike" cap="none">
                <a:solidFill>
                  <a:schemeClr val="dk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518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sz="27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7465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ctr" rtl="0">
              <a:spcBef>
                <a:spcPts val="0"/>
              </a:spcBef>
              <a:spcAft>
                <a:spcPts val="0"/>
              </a:spcAft>
              <a:buSzPts val="2720"/>
              <a:buNone/>
            </a:pPr>
            <a:endParaRPr sz="4000">
              <a:solidFill>
                <a:srgbClr val="00B0F0"/>
              </a:solidFill>
              <a:latin typeface="Algerian"/>
              <a:ea typeface="Algerian"/>
              <a:cs typeface="Algerian"/>
              <a:sym typeface="Algerian"/>
            </a:endParaRPr>
          </a:p>
          <a:p>
            <a:pPr marL="365760" lvl="0" indent="-256032" algn="ctr" rtl="0">
              <a:spcBef>
                <a:spcPts val="400"/>
              </a:spcBef>
              <a:spcAft>
                <a:spcPts val="0"/>
              </a:spcAft>
              <a:buSzPts val="2720"/>
              <a:buNone/>
            </a:pPr>
            <a:endParaRPr sz="4000">
              <a:solidFill>
                <a:srgbClr val="00B0F0"/>
              </a:solidFill>
              <a:latin typeface="Algerian"/>
              <a:ea typeface="Algerian"/>
              <a:cs typeface="Algerian"/>
              <a:sym typeface="Algerian"/>
            </a:endParaRPr>
          </a:p>
          <a:p>
            <a:pPr marL="365760" lvl="0" indent="-256032" algn="ctr" rtl="0">
              <a:spcBef>
                <a:spcPts val="400"/>
              </a:spcBef>
              <a:spcAft>
                <a:spcPts val="0"/>
              </a:spcAft>
              <a:buSzPts val="2720"/>
              <a:buNone/>
            </a:pPr>
            <a:endParaRPr sz="4000">
              <a:solidFill>
                <a:srgbClr val="00B0F0"/>
              </a:solidFill>
              <a:latin typeface="Algerian"/>
              <a:ea typeface="Algerian"/>
              <a:cs typeface="Algerian"/>
              <a:sym typeface="Algerian"/>
            </a:endParaRPr>
          </a:p>
          <a:p>
            <a:pPr marL="365760" lvl="0" indent="-256032" algn="ctr" rtl="0">
              <a:spcBef>
                <a:spcPts val="400"/>
              </a:spcBef>
              <a:spcAft>
                <a:spcPts val="0"/>
              </a:spcAft>
              <a:buSzPts val="2720"/>
              <a:buNone/>
            </a:pPr>
            <a:endParaRPr sz="4000">
              <a:solidFill>
                <a:srgbClr val="00B0F0"/>
              </a:solidFill>
              <a:latin typeface="Algerian"/>
              <a:ea typeface="Algerian"/>
              <a:cs typeface="Algerian"/>
              <a:sym typeface="Algerian"/>
            </a:endParaRPr>
          </a:p>
          <a:p>
            <a:pPr marL="365760" lvl="0" indent="-256032" algn="r" rtl="0">
              <a:spcBef>
                <a:spcPts val="400"/>
              </a:spcBef>
              <a:spcAft>
                <a:spcPts val="0"/>
              </a:spcAft>
              <a:buSzPts val="2720"/>
              <a:buNone/>
            </a:pPr>
            <a:r>
              <a:rPr lang="en-US" sz="4000" dirty="0">
                <a:solidFill>
                  <a:srgbClr val="00B0F0"/>
                </a:solidFill>
                <a:latin typeface="Aharoni"/>
                <a:ea typeface="Aharoni"/>
                <a:cs typeface="Aharoni"/>
                <a:sym typeface="Aharoni"/>
              </a:rPr>
              <a:t>DR SANDESH .P. GOJE</a:t>
            </a:r>
            <a:endParaRPr/>
          </a:p>
          <a:p>
            <a:pPr marL="365760" lvl="0" indent="-256032" algn="r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rPr lang="en-US" dirty="0">
                <a:latin typeface="Aharoni"/>
                <a:ea typeface="Aharoni"/>
                <a:cs typeface="Aharoni"/>
                <a:sym typeface="Aharoni"/>
              </a:rPr>
              <a:t>ASSISTANT  PROF ( KAYACHIKITSA ) </a:t>
            </a:r>
            <a:endParaRPr/>
          </a:p>
          <a:p>
            <a:pPr marL="365760" lvl="0" indent="-256032" algn="r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rPr lang="en-US" dirty="0">
                <a:latin typeface="Aharoni"/>
                <a:ea typeface="Aharoni"/>
                <a:cs typeface="Aharoni"/>
                <a:sym typeface="Aharoni"/>
              </a:rPr>
              <a:t>SVAMC&amp;H , CHANDRAPUR.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 dirty="0"/>
              <a:t>Congestive heart </a:t>
            </a:r>
            <a:r>
              <a:rPr lang="en-US" dirty="0" smtClean="0"/>
              <a:t>failure (CCF)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body" idx="1"/>
          </p:nvPr>
        </p:nvSpPr>
        <p:spPr>
          <a:xfrm>
            <a:off x="152400" y="228600"/>
            <a:ext cx="87630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65760" lvl="0" indent="-25603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35"/>
              <a:buNone/>
            </a:pPr>
            <a:r>
              <a:rPr lang="en-US" sz="2405" b="1" dirty="0">
                <a:latin typeface="Times New Roman"/>
                <a:ea typeface="Times New Roman"/>
                <a:cs typeface="Times New Roman"/>
                <a:sym typeface="Times New Roman"/>
              </a:rPr>
              <a:t>Volume overload of ventricle </a:t>
            </a:r>
            <a:endParaRPr sz="240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10"/>
              <a:buChar char="🞂"/>
            </a:pPr>
            <a:r>
              <a:rPr lang="en-US" sz="2220" dirty="0">
                <a:latin typeface="Times New Roman"/>
                <a:ea typeface="Times New Roman"/>
                <a:cs typeface="Times New Roman"/>
                <a:sym typeface="Times New Roman"/>
              </a:rPr>
              <a:t>Conditions associated </a:t>
            </a:r>
            <a:r>
              <a:rPr lang="en-US" sz="2220" b="1" dirty="0">
                <a:latin typeface="Times New Roman"/>
                <a:ea typeface="Times New Roman"/>
                <a:cs typeface="Times New Roman"/>
                <a:sym typeface="Times New Roman"/>
              </a:rPr>
              <a:t>with increased metabolic </a:t>
            </a:r>
            <a:endParaRPr b="1"/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10"/>
              <a:buNone/>
            </a:pPr>
            <a:r>
              <a:rPr lang="en-US" sz="222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Demand</a:t>
            </a:r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10"/>
              <a:buNone/>
            </a:pPr>
            <a:r>
              <a:rPr lang="en-US" sz="2220" dirty="0" smtClean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220" dirty="0" err="1">
                <a:latin typeface="Times New Roman"/>
                <a:ea typeface="Times New Roman"/>
                <a:cs typeface="Times New Roman"/>
                <a:sym typeface="Times New Roman"/>
              </a:rPr>
              <a:t>Thyrotoxicosis</a:t>
            </a:r>
            <a:r>
              <a:rPr lang="en-US" sz="2220" dirty="0">
                <a:latin typeface="Times New Roman"/>
                <a:ea typeface="Times New Roman"/>
                <a:cs typeface="Times New Roman"/>
                <a:sym typeface="Times New Roman"/>
              </a:rPr>
              <a:t>, Anemia and,	</a:t>
            </a:r>
            <a:r>
              <a:rPr lang="en-US" sz="2220" b="1" dirty="0">
                <a:latin typeface="Times New Roman"/>
                <a:ea typeface="Times New Roman"/>
                <a:cs typeface="Times New Roman"/>
                <a:sym typeface="Times New Roman"/>
              </a:rPr>
              <a:t>   	          </a:t>
            </a:r>
            <a:r>
              <a:rPr lang="en-US" sz="222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           High </a:t>
            </a:r>
            <a:r>
              <a:rPr lang="en-US" sz="2220" b="1" dirty="0">
                <a:latin typeface="Times New Roman"/>
                <a:ea typeface="Times New Roman"/>
                <a:cs typeface="Times New Roman"/>
                <a:sym typeface="Times New Roman"/>
              </a:rPr>
              <a:t>output failure </a:t>
            </a:r>
            <a:endParaRPr sz="22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10"/>
              <a:buNone/>
            </a:pPr>
            <a:r>
              <a:rPr lang="en-US" sz="2220" dirty="0" err="1">
                <a:latin typeface="Times New Roman"/>
                <a:ea typeface="Times New Roman"/>
                <a:cs typeface="Times New Roman"/>
                <a:sym typeface="Times New Roman"/>
              </a:rPr>
              <a:t>hypoproteinemia</a:t>
            </a:r>
            <a:r>
              <a:rPr lang="en-US" sz="2220" dirty="0">
                <a:latin typeface="Times New Roman"/>
                <a:ea typeface="Times New Roman"/>
                <a:cs typeface="Times New Roman"/>
                <a:sym typeface="Times New Roman"/>
              </a:rPr>
              <a:t> Beriberi, AV Fistula, </a:t>
            </a:r>
            <a:endParaRPr/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10"/>
              <a:buNone/>
            </a:pPr>
            <a:r>
              <a:rPr lang="en-US" sz="2220" dirty="0">
                <a:latin typeface="Times New Roman"/>
                <a:ea typeface="Times New Roman"/>
                <a:cs typeface="Times New Roman"/>
                <a:sym typeface="Times New Roman"/>
              </a:rPr>
              <a:t>Cirrhosis of liver,  </a:t>
            </a:r>
            <a:r>
              <a:rPr lang="en-US" sz="2220" dirty="0" err="1">
                <a:latin typeface="Times New Roman"/>
                <a:ea typeface="Times New Roman"/>
                <a:cs typeface="Times New Roman"/>
                <a:sym typeface="Times New Roman"/>
              </a:rPr>
              <a:t>Cor</a:t>
            </a:r>
            <a:r>
              <a:rPr lang="en-US" sz="222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20" dirty="0" err="1">
                <a:latin typeface="Times New Roman"/>
                <a:ea typeface="Times New Roman"/>
                <a:cs typeface="Times New Roman"/>
                <a:sym typeface="Times New Roman"/>
              </a:rPr>
              <a:t>pulmonale</a:t>
            </a:r>
            <a:r>
              <a:rPr lang="en-US" sz="2220" dirty="0">
                <a:latin typeface="Times New Roman"/>
                <a:ea typeface="Times New Roman"/>
                <a:cs typeface="Times New Roman"/>
                <a:sym typeface="Times New Roman"/>
              </a:rPr>
              <a:t>, Paget’s </a:t>
            </a:r>
            <a:endParaRPr/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10"/>
              <a:buNone/>
            </a:pPr>
            <a:r>
              <a:rPr lang="en-US" sz="2220" dirty="0">
                <a:latin typeface="Times New Roman"/>
                <a:ea typeface="Times New Roman"/>
                <a:cs typeface="Times New Roman"/>
                <a:sym typeface="Times New Roman"/>
              </a:rPr>
              <a:t>disease of bone)</a:t>
            </a:r>
            <a:endParaRPr/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10"/>
              <a:buNone/>
            </a:pPr>
            <a:endParaRPr sz="22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35"/>
              <a:buNone/>
            </a:pPr>
            <a:r>
              <a:rPr lang="en-US" sz="2405" b="1" dirty="0">
                <a:latin typeface="Times New Roman"/>
                <a:ea typeface="Times New Roman"/>
                <a:cs typeface="Times New Roman"/>
                <a:sym typeface="Times New Roman"/>
              </a:rPr>
              <a:t>Precipitating and aggravating causes of CCF</a:t>
            </a:r>
            <a:endParaRPr sz="240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10"/>
              <a:buChar char="🞂"/>
            </a:pPr>
            <a:r>
              <a:rPr lang="en-US" sz="2220" dirty="0">
                <a:latin typeface="Times New Roman"/>
                <a:ea typeface="Times New Roman"/>
                <a:cs typeface="Times New Roman"/>
                <a:sym typeface="Times New Roman"/>
              </a:rPr>
              <a:t>Infections (infective endocarditic)</a:t>
            </a:r>
            <a:endParaRPr/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10"/>
              <a:buChar char="🞂"/>
            </a:pPr>
            <a:r>
              <a:rPr lang="en-US" sz="2220" dirty="0">
                <a:latin typeface="Times New Roman"/>
                <a:ea typeface="Times New Roman"/>
                <a:cs typeface="Times New Roman"/>
                <a:sym typeface="Times New Roman"/>
              </a:rPr>
              <a:t>Anemia, pregnancy, </a:t>
            </a:r>
            <a:r>
              <a:rPr lang="en-US" sz="2220" dirty="0" err="1">
                <a:latin typeface="Times New Roman"/>
                <a:ea typeface="Times New Roman"/>
                <a:cs typeface="Times New Roman"/>
                <a:sym typeface="Times New Roman"/>
              </a:rPr>
              <a:t>thyrotoxicosis</a:t>
            </a:r>
            <a:endParaRPr/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10"/>
              <a:buChar char="🞂"/>
            </a:pPr>
            <a:r>
              <a:rPr lang="en-US" sz="2220" dirty="0" err="1">
                <a:latin typeface="Times New Roman"/>
                <a:ea typeface="Times New Roman"/>
                <a:cs typeface="Times New Roman"/>
                <a:sym typeface="Times New Roman"/>
              </a:rPr>
              <a:t>Myocarditis</a:t>
            </a:r>
            <a:r>
              <a:rPr lang="en-US" sz="2220" dirty="0">
                <a:latin typeface="Times New Roman"/>
                <a:ea typeface="Times New Roman"/>
                <a:cs typeface="Times New Roman"/>
                <a:sym typeface="Times New Roman"/>
              </a:rPr>
              <a:t>, myocardial infraction </a:t>
            </a:r>
            <a:endParaRPr/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10"/>
              <a:buChar char="🞂"/>
            </a:pPr>
            <a:r>
              <a:rPr lang="en-US" sz="2220" dirty="0">
                <a:latin typeface="Times New Roman"/>
                <a:ea typeface="Times New Roman"/>
                <a:cs typeface="Times New Roman"/>
                <a:sym typeface="Times New Roman"/>
              </a:rPr>
              <a:t>Systemic hypertension </a:t>
            </a:r>
            <a:endParaRPr/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10"/>
              <a:buChar char="🞂"/>
            </a:pPr>
            <a:r>
              <a:rPr lang="en-US" sz="2220" dirty="0">
                <a:latin typeface="Times New Roman"/>
                <a:ea typeface="Times New Roman"/>
                <a:cs typeface="Times New Roman"/>
                <a:sym typeface="Times New Roman"/>
              </a:rPr>
              <a:t>Pulmonary embolism </a:t>
            </a:r>
            <a:endParaRPr/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10"/>
              <a:buChar char="🞂"/>
            </a:pPr>
            <a:r>
              <a:rPr lang="en-US" sz="2220" dirty="0">
                <a:latin typeface="Times New Roman"/>
                <a:ea typeface="Times New Roman"/>
                <a:cs typeface="Times New Roman"/>
                <a:sym typeface="Times New Roman"/>
              </a:rPr>
              <a:t>Drugs (beta-blockers, </a:t>
            </a:r>
            <a:r>
              <a:rPr lang="en-US" sz="2220" dirty="0" err="1">
                <a:latin typeface="Times New Roman"/>
                <a:ea typeface="Times New Roman"/>
                <a:cs typeface="Times New Roman"/>
                <a:sym typeface="Times New Roman"/>
              </a:rPr>
              <a:t>disopyramide</a:t>
            </a:r>
            <a:r>
              <a:rPr lang="en-US" sz="2220" dirty="0">
                <a:latin typeface="Times New Roman"/>
                <a:ea typeface="Times New Roman"/>
                <a:cs typeface="Times New Roman"/>
                <a:sym typeface="Times New Roman"/>
              </a:rPr>
              <a:t>, corticosteroids, NSAID’s</a:t>
            </a:r>
            <a:endParaRPr/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10"/>
              <a:buChar char="🞂"/>
            </a:pPr>
            <a:r>
              <a:rPr lang="en-US" sz="2220" dirty="0">
                <a:latin typeface="Times New Roman"/>
                <a:ea typeface="Times New Roman"/>
                <a:cs typeface="Times New Roman"/>
                <a:sym typeface="Times New Roman"/>
              </a:rPr>
              <a:t>Excess salt intake </a:t>
            </a:r>
            <a:endParaRPr/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10"/>
              <a:buChar char="🞂"/>
            </a:pPr>
            <a:r>
              <a:rPr lang="en-US" sz="2220" dirty="0">
                <a:latin typeface="Times New Roman"/>
                <a:ea typeface="Times New Roman"/>
                <a:cs typeface="Times New Roman"/>
                <a:sym typeface="Times New Roman"/>
              </a:rPr>
              <a:t>Physical and emotional stress</a:t>
            </a:r>
            <a:endParaRPr/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10"/>
              <a:buChar char="🞂"/>
            </a:pPr>
            <a:r>
              <a:rPr lang="en-US" sz="2220" dirty="0">
                <a:latin typeface="Times New Roman"/>
                <a:ea typeface="Times New Roman"/>
                <a:cs typeface="Times New Roman"/>
                <a:sym typeface="Times New Roman"/>
              </a:rPr>
              <a:t>Poor compliance with therapy </a:t>
            </a:r>
            <a:endParaRPr/>
          </a:p>
        </p:txBody>
      </p:sp>
      <p:sp>
        <p:nvSpPr>
          <p:cNvPr id="149" name="Google Shape;149;p20"/>
          <p:cNvSpPr/>
          <p:nvPr/>
        </p:nvSpPr>
        <p:spPr>
          <a:xfrm>
            <a:off x="5960013" y="352865"/>
            <a:ext cx="381000" cy="1905000"/>
          </a:xfrm>
          <a:prstGeom prst="rightBrace">
            <a:avLst>
              <a:gd name="adj1" fmla="val 8333"/>
              <a:gd name="adj2" fmla="val 50000"/>
            </a:avLst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92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 dirty="0" smtClean="0"/>
              <a:t>Precipitating factors </a:t>
            </a:r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738" y="1323975"/>
            <a:ext cx="8682111" cy="509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>
            <a:spLocks noGrp="1"/>
          </p:cNvSpPr>
          <p:nvPr>
            <p:ph type="body" idx="1"/>
          </p:nvPr>
        </p:nvSpPr>
        <p:spPr>
          <a:xfrm>
            <a:off x="0" y="1143000"/>
            <a:ext cx="8871675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61"/>
              <a:buNone/>
            </a:pPr>
            <a:r>
              <a:rPr lang="en-US" sz="2295" dirty="0">
                <a:latin typeface="Times New Roman"/>
                <a:ea typeface="Times New Roman"/>
                <a:cs typeface="Times New Roman"/>
                <a:sym typeface="Times New Roman"/>
              </a:rPr>
              <a:t>The theory of CCF depends on three points </a:t>
            </a:r>
            <a:endParaRPr/>
          </a:p>
          <a:p>
            <a:pPr marL="624078" lvl="0" indent="-5143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61"/>
              <a:buNone/>
            </a:pPr>
            <a:r>
              <a:rPr lang="en-US" sz="2295" b="1" dirty="0">
                <a:latin typeface="Times New Roman"/>
                <a:ea typeface="Times New Roman"/>
                <a:cs typeface="Times New Roman"/>
                <a:sym typeface="Times New Roman"/>
              </a:rPr>
              <a:t>1.	</a:t>
            </a:r>
            <a:r>
              <a:rPr lang="en-US" sz="2295" b="1" u="sng" dirty="0">
                <a:latin typeface="Times New Roman"/>
                <a:ea typeface="Times New Roman"/>
                <a:cs typeface="Times New Roman"/>
                <a:sym typeface="Times New Roman"/>
              </a:rPr>
              <a:t>Preload</a:t>
            </a:r>
            <a:endParaRPr sz="2295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256032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61"/>
              <a:buNone/>
            </a:pPr>
            <a:r>
              <a:rPr lang="en-US" sz="2295" dirty="0">
                <a:latin typeface="Times New Roman"/>
                <a:ea typeface="Times New Roman"/>
                <a:cs typeface="Times New Roman"/>
                <a:sym typeface="Times New Roman"/>
              </a:rPr>
              <a:t>	The pressure that fills the left ventricle during diastole i.e. </a:t>
            </a:r>
            <a:r>
              <a:rPr lang="en-US" sz="2295" b="1" dirty="0">
                <a:latin typeface="Times New Roman"/>
                <a:ea typeface="Times New Roman"/>
                <a:cs typeface="Times New Roman"/>
                <a:sym typeface="Times New Roman"/>
              </a:rPr>
              <a:t>left ventricular end-diastolic pressure </a:t>
            </a:r>
            <a:r>
              <a:rPr lang="en-US" sz="2295" dirty="0">
                <a:latin typeface="Times New Roman"/>
                <a:ea typeface="Times New Roman"/>
                <a:cs typeface="Times New Roman"/>
                <a:sym typeface="Times New Roman"/>
              </a:rPr>
              <a:t>in addition with stroke volume. Main determents of preload are </a:t>
            </a:r>
            <a:r>
              <a:rPr lang="en-US" sz="2295" b="1" dirty="0">
                <a:latin typeface="Times New Roman"/>
                <a:ea typeface="Times New Roman"/>
                <a:cs typeface="Times New Roman"/>
                <a:sym typeface="Times New Roman"/>
              </a:rPr>
              <a:t>left ventricular compliance </a:t>
            </a:r>
            <a:r>
              <a:rPr lang="en-US" sz="2295" dirty="0"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-US" sz="2295" b="1" dirty="0">
                <a:latin typeface="Times New Roman"/>
                <a:ea typeface="Times New Roman"/>
                <a:cs typeface="Times New Roman"/>
                <a:sym typeface="Times New Roman"/>
              </a:rPr>
              <a:t>venous return</a:t>
            </a:r>
            <a:r>
              <a:rPr lang="en-US" sz="2295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29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256032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61"/>
              <a:buNone/>
            </a:pPr>
            <a:endParaRPr sz="229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24078" lvl="0" indent="-5143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61"/>
              <a:buNone/>
            </a:pPr>
            <a:r>
              <a:rPr lang="en-US" sz="2295" b="1" dirty="0">
                <a:latin typeface="Times New Roman"/>
                <a:ea typeface="Times New Roman"/>
                <a:cs typeface="Times New Roman"/>
                <a:sym typeface="Times New Roman"/>
              </a:rPr>
              <a:t>2.	</a:t>
            </a:r>
            <a:r>
              <a:rPr lang="en-US" sz="2295" b="1" u="sng" dirty="0" err="1">
                <a:latin typeface="Times New Roman"/>
                <a:ea typeface="Times New Roman"/>
                <a:cs typeface="Times New Roman"/>
                <a:sym typeface="Times New Roman"/>
              </a:rPr>
              <a:t>Afterload</a:t>
            </a:r>
            <a:r>
              <a:rPr lang="en-US" sz="2295" b="1" u="sng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295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256032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61"/>
              <a:buNone/>
            </a:pPr>
            <a:r>
              <a:rPr lang="en-US" sz="2295" dirty="0">
                <a:latin typeface="Times New Roman"/>
                <a:ea typeface="Times New Roman"/>
                <a:cs typeface="Times New Roman"/>
                <a:sym typeface="Times New Roman"/>
              </a:rPr>
              <a:t>	Pressure against which the left ventricle contracts and measured as the mean aortic pressure. Main determinants are total </a:t>
            </a:r>
            <a:r>
              <a:rPr lang="en-US" sz="2295" b="1" dirty="0">
                <a:latin typeface="Times New Roman"/>
                <a:ea typeface="Times New Roman"/>
                <a:cs typeface="Times New Roman"/>
                <a:sym typeface="Times New Roman"/>
              </a:rPr>
              <a:t>peripheral resistance </a:t>
            </a:r>
            <a:r>
              <a:rPr lang="en-US" sz="2295" dirty="0"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-US" sz="2295" b="1" dirty="0">
                <a:latin typeface="Times New Roman"/>
                <a:ea typeface="Times New Roman"/>
                <a:cs typeface="Times New Roman"/>
                <a:sym typeface="Times New Roman"/>
              </a:rPr>
              <a:t>left ventricle size</a:t>
            </a:r>
            <a:r>
              <a:rPr lang="en-US" sz="2295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marL="365760" lvl="0" indent="-256032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61"/>
              <a:buNone/>
            </a:pPr>
            <a:endParaRPr sz="229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61"/>
              <a:buNone/>
            </a:pPr>
            <a:r>
              <a:rPr lang="en-US" sz="2295" b="1" dirty="0">
                <a:latin typeface="Times New Roman"/>
                <a:ea typeface="Times New Roman"/>
                <a:cs typeface="Times New Roman"/>
                <a:sym typeface="Times New Roman"/>
              </a:rPr>
              <a:t>3.     </a:t>
            </a:r>
            <a:r>
              <a:rPr lang="en-US" sz="2295" b="1" u="sng" dirty="0">
                <a:latin typeface="Times New Roman"/>
                <a:ea typeface="Times New Roman"/>
                <a:cs typeface="Times New Roman"/>
                <a:sym typeface="Times New Roman"/>
              </a:rPr>
              <a:t>Myocardial </a:t>
            </a:r>
            <a:r>
              <a:rPr lang="en-US" sz="2295" b="1" u="sng" dirty="0" smtClean="0">
                <a:latin typeface="Times New Roman"/>
                <a:ea typeface="Times New Roman"/>
                <a:cs typeface="Times New Roman"/>
                <a:sym typeface="Times New Roman"/>
              </a:rPr>
              <a:t>contractility </a:t>
            </a:r>
            <a:endParaRPr sz="2295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256032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61"/>
              <a:buNone/>
            </a:pPr>
            <a:r>
              <a:rPr lang="en-US" sz="2295" dirty="0">
                <a:latin typeface="Times New Roman"/>
                <a:ea typeface="Times New Roman"/>
                <a:cs typeface="Times New Roman"/>
                <a:sym typeface="Times New Roman"/>
              </a:rPr>
              <a:t>	Depends on the adrenergic nervous activity and the level of circulating </a:t>
            </a:r>
            <a:r>
              <a:rPr lang="en-US" sz="2295" b="1" dirty="0">
                <a:latin typeface="Times New Roman"/>
                <a:ea typeface="Times New Roman"/>
                <a:cs typeface="Times New Roman"/>
                <a:sym typeface="Times New Roman"/>
              </a:rPr>
              <a:t>catecholamine</a:t>
            </a:r>
            <a:r>
              <a:rPr lang="en-US" sz="2295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61"/>
              <a:buNone/>
            </a:pPr>
            <a:r>
              <a:rPr lang="en-US" sz="2295" dirty="0"/>
              <a:t> </a:t>
            </a:r>
            <a:endParaRPr/>
          </a:p>
          <a:p>
            <a:pPr marL="365760" lvl="0" indent="-156933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61"/>
              <a:buNone/>
            </a:pPr>
            <a:endParaRPr sz="2295"/>
          </a:p>
        </p:txBody>
      </p:sp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457200" y="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Lucida Sans"/>
              <a:buNone/>
            </a:pPr>
            <a:r>
              <a:rPr lang="en-US" sz="3690" dirty="0" smtClean="0"/>
              <a:t>PATHOPHYSILOGY</a:t>
            </a:r>
            <a:endParaRPr sz="369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body" idx="1"/>
          </p:nvPr>
        </p:nvSpPr>
        <p:spPr>
          <a:xfrm>
            <a:off x="457200" y="1417650"/>
            <a:ext cx="8447649" cy="49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85"/>
              <a:buNone/>
            </a:pPr>
            <a:r>
              <a:rPr lang="en-US" sz="1890" dirty="0">
                <a:latin typeface="Times New Roman"/>
                <a:ea typeface="Times New Roman"/>
                <a:cs typeface="Times New Roman"/>
                <a:sym typeface="Times New Roman"/>
              </a:rPr>
              <a:t>HF means decreased Cardiac output (CO)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85"/>
              <a:buNone/>
            </a:pPr>
            <a:r>
              <a:rPr lang="en-US" sz="189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br>
              <a:rPr lang="en-US" sz="189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90" dirty="0">
                <a:latin typeface="Times New Roman"/>
                <a:ea typeface="Times New Roman"/>
                <a:cs typeface="Times New Roman"/>
                <a:sym typeface="Times New Roman"/>
              </a:rPr>
              <a:t>Mixed function </a:t>
            </a:r>
            <a:r>
              <a:rPr lang="en-US" sz="1890" b="1" dirty="0">
                <a:latin typeface="Times New Roman"/>
                <a:ea typeface="Times New Roman"/>
                <a:cs typeface="Times New Roman"/>
                <a:sym typeface="Times New Roman"/>
              </a:rPr>
              <a:t>of Preload + </a:t>
            </a:r>
            <a:r>
              <a:rPr lang="en-US" sz="1890" b="1" dirty="0" err="1">
                <a:latin typeface="Times New Roman"/>
                <a:ea typeface="Times New Roman"/>
                <a:cs typeface="Times New Roman"/>
                <a:sym typeface="Times New Roman"/>
              </a:rPr>
              <a:t>Afterload</a:t>
            </a:r>
            <a:r>
              <a:rPr lang="en-US" sz="1890" b="1" dirty="0">
                <a:latin typeface="Times New Roman"/>
                <a:ea typeface="Times New Roman"/>
                <a:cs typeface="Times New Roman"/>
                <a:sym typeface="Times New Roman"/>
              </a:rPr>
              <a:t> + Myocardial contractibility</a:t>
            </a:r>
            <a:endParaRPr b="1"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85"/>
              <a:buNone/>
            </a:pPr>
            <a:endParaRPr sz="189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85"/>
              <a:buNone/>
            </a:pPr>
            <a:r>
              <a:rPr lang="en-US" sz="1890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9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90" dirty="0">
                <a:latin typeface="Times New Roman"/>
                <a:ea typeface="Times New Roman"/>
                <a:cs typeface="Times New Roman"/>
                <a:sym typeface="Times New Roman"/>
              </a:rPr>
              <a:t>Preload +   </a:t>
            </a:r>
            <a:r>
              <a:rPr lang="en-US" sz="1890" dirty="0" err="1">
                <a:latin typeface="Times New Roman"/>
                <a:ea typeface="Times New Roman"/>
                <a:cs typeface="Times New Roman"/>
                <a:sym typeface="Times New Roman"/>
              </a:rPr>
              <a:t>Afterload</a:t>
            </a:r>
            <a:r>
              <a:rPr lang="en-US" sz="1890" dirty="0">
                <a:latin typeface="Times New Roman"/>
                <a:ea typeface="Times New Roman"/>
                <a:cs typeface="Times New Roman"/>
                <a:sym typeface="Times New Roman"/>
              </a:rPr>
              <a:t> + Myocardial contractibility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85"/>
              <a:buNone/>
            </a:pPr>
            <a:r>
              <a:rPr lang="en-US" sz="189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85"/>
              <a:buNone/>
            </a:pPr>
            <a:r>
              <a:rPr lang="en-US" sz="1890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9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90" dirty="0">
                <a:latin typeface="Times New Roman"/>
                <a:ea typeface="Times New Roman"/>
                <a:cs typeface="Times New Roman"/>
                <a:sym typeface="Times New Roman"/>
              </a:rPr>
              <a:t>In initial stages HF with reduced Cardiac output</a:t>
            </a:r>
            <a:endParaRPr/>
          </a:p>
          <a:p>
            <a:pPr marL="365760" lvl="0" indent="-174421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85"/>
              <a:buNone/>
            </a:pPr>
            <a:endParaRPr sz="189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85"/>
              <a:buNone/>
            </a:pPr>
            <a:r>
              <a:rPr lang="en-US" sz="1890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9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90" dirty="0">
                <a:latin typeface="Times New Roman"/>
                <a:ea typeface="Times New Roman"/>
                <a:cs typeface="Times New Roman"/>
                <a:sym typeface="Times New Roman"/>
              </a:rPr>
              <a:t>Some compensatory mechanism do work out</a:t>
            </a:r>
            <a:endParaRPr/>
          </a:p>
          <a:p>
            <a:pPr marL="365760" lvl="0" indent="-174421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85"/>
              <a:buNone/>
            </a:pPr>
            <a:endParaRPr sz="189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85"/>
              <a:buNone/>
            </a:pPr>
            <a:r>
              <a:rPr lang="en-US" sz="1890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9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90" dirty="0">
                <a:latin typeface="Times New Roman"/>
                <a:ea typeface="Times New Roman"/>
                <a:cs typeface="Times New Roman"/>
                <a:sym typeface="Times New Roman"/>
              </a:rPr>
              <a:t>e.g</a:t>
            </a:r>
            <a:r>
              <a:rPr lang="en-US" sz="1890" b="1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89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Renin</a:t>
            </a:r>
            <a:r>
              <a:rPr lang="en-US" sz="189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90" b="1" dirty="0"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189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Angiotensin</a:t>
            </a:r>
            <a:r>
              <a:rPr lang="en-US" sz="189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90" b="1" dirty="0"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1890" b="1" dirty="0" err="1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189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ldesterone</a:t>
            </a:r>
            <a:r>
              <a:rPr lang="en-US" sz="189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90" dirty="0">
                <a:latin typeface="Times New Roman"/>
                <a:ea typeface="Times New Roman"/>
                <a:cs typeface="Times New Roman"/>
                <a:sym typeface="Times New Roman"/>
              </a:rPr>
              <a:t>– System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85"/>
              <a:buNone/>
            </a:pPr>
            <a:r>
              <a:rPr lang="en-US" sz="1890" dirty="0">
                <a:latin typeface="Times New Roman"/>
                <a:ea typeface="Times New Roman"/>
                <a:cs typeface="Times New Roman"/>
                <a:sym typeface="Times New Roman"/>
              </a:rPr>
              <a:t> + </a:t>
            </a:r>
            <a:r>
              <a:rPr lang="en-US" sz="1890" b="1" dirty="0">
                <a:latin typeface="Times New Roman"/>
                <a:ea typeface="Times New Roman"/>
                <a:cs typeface="Times New Roman"/>
                <a:sym typeface="Times New Roman"/>
              </a:rPr>
              <a:t>Autonomous nervous system </a:t>
            </a:r>
            <a:endParaRPr b="1"/>
          </a:p>
          <a:p>
            <a:pPr marL="365760" lvl="0" indent="-174421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85"/>
              <a:buNone/>
            </a:pPr>
            <a:endParaRPr sz="189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 dirty="0" smtClean="0"/>
              <a:t>Pathogenesis </a:t>
            </a:r>
            <a:endParaRPr/>
          </a:p>
        </p:txBody>
      </p:sp>
      <p:cxnSp>
        <p:nvCxnSpPr>
          <p:cNvPr id="168" name="Google Shape;168;p23"/>
          <p:cNvCxnSpPr/>
          <p:nvPr/>
        </p:nvCxnSpPr>
        <p:spPr>
          <a:xfrm>
            <a:off x="4655234" y="1668194"/>
            <a:ext cx="0" cy="2286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69" name="Google Shape;169;p23"/>
          <p:cNvCxnSpPr/>
          <p:nvPr/>
        </p:nvCxnSpPr>
        <p:spPr>
          <a:xfrm>
            <a:off x="4681024" y="2373924"/>
            <a:ext cx="0" cy="2286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70" name="Google Shape;170;p23"/>
          <p:cNvCxnSpPr/>
          <p:nvPr/>
        </p:nvCxnSpPr>
        <p:spPr>
          <a:xfrm>
            <a:off x="4723228" y="3206261"/>
            <a:ext cx="0" cy="2286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71" name="Google Shape;171;p23"/>
          <p:cNvCxnSpPr/>
          <p:nvPr/>
        </p:nvCxnSpPr>
        <p:spPr>
          <a:xfrm>
            <a:off x="4681025" y="3911990"/>
            <a:ext cx="0" cy="2286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72" name="Google Shape;172;p23"/>
          <p:cNvCxnSpPr/>
          <p:nvPr/>
        </p:nvCxnSpPr>
        <p:spPr>
          <a:xfrm>
            <a:off x="4652890" y="4800600"/>
            <a:ext cx="0" cy="2286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73" name="Google Shape;173;p23"/>
          <p:cNvCxnSpPr/>
          <p:nvPr/>
        </p:nvCxnSpPr>
        <p:spPr>
          <a:xfrm>
            <a:off x="2288343" y="2763130"/>
            <a:ext cx="0" cy="2286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74" name="Google Shape;174;p23"/>
          <p:cNvCxnSpPr/>
          <p:nvPr/>
        </p:nvCxnSpPr>
        <p:spPr>
          <a:xfrm>
            <a:off x="3409070" y="2777197"/>
            <a:ext cx="0" cy="2286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75" name="Google Shape;175;p23"/>
          <p:cNvCxnSpPr/>
          <p:nvPr/>
        </p:nvCxnSpPr>
        <p:spPr>
          <a:xfrm>
            <a:off x="7469943" y="2763129"/>
            <a:ext cx="0" cy="2286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>
            <a:spLocks noGrp="1"/>
          </p:cNvSpPr>
          <p:nvPr>
            <p:ph type="body" idx="1"/>
          </p:nvPr>
        </p:nvSpPr>
        <p:spPr>
          <a:xfrm>
            <a:off x="457200" y="228600"/>
            <a:ext cx="82296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8"/>
              <a:buNone/>
            </a:pPr>
            <a:r>
              <a:rPr lang="en-US" sz="2365" b="1">
                <a:latin typeface="Times New Roman"/>
                <a:ea typeface="Times New Roman"/>
                <a:cs typeface="Times New Roman"/>
                <a:sym typeface="Times New Roman"/>
              </a:rPr>
              <a:t>A. 	Increased myocardial contractility</a:t>
            </a:r>
            <a:endParaRPr sz="236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309"/>
              <a:buNone/>
            </a:pPr>
            <a:r>
              <a:rPr lang="en-US" sz="1925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br>
              <a:rPr lang="en-US" sz="1925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925">
                <a:latin typeface="Times New Roman"/>
                <a:ea typeface="Times New Roman"/>
                <a:cs typeface="Times New Roman"/>
                <a:sym typeface="Times New Roman"/>
              </a:rPr>
              <a:t>Ventricle dilates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309"/>
              <a:buNone/>
            </a:pPr>
            <a:r>
              <a:rPr lang="en-US" sz="1925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br>
              <a:rPr lang="en-US" sz="1925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925">
                <a:latin typeface="Times New Roman"/>
                <a:ea typeface="Times New Roman"/>
                <a:cs typeface="Times New Roman"/>
                <a:sym typeface="Times New Roman"/>
              </a:rPr>
              <a:t>Increased preload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309"/>
              <a:buNone/>
            </a:pPr>
            <a:r>
              <a:rPr lang="en-US" sz="1925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br>
              <a:rPr lang="en-US" sz="1925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925">
                <a:latin typeface="Times New Roman"/>
                <a:ea typeface="Times New Roman"/>
                <a:cs typeface="Times New Roman"/>
                <a:sym typeface="Times New Roman"/>
              </a:rPr>
              <a:t>Increased LV contraction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309"/>
              <a:buNone/>
            </a:pPr>
            <a:r>
              <a:rPr lang="en-US" sz="1925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925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925">
                <a:latin typeface="Times New Roman"/>
                <a:ea typeface="Times New Roman"/>
                <a:cs typeface="Times New Roman"/>
                <a:sym typeface="Times New Roman"/>
              </a:rPr>
              <a:t>Increased volume blood ejected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309"/>
              <a:buNone/>
            </a:pPr>
            <a:r>
              <a:rPr lang="en-US" sz="1925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925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925">
                <a:latin typeface="Times New Roman"/>
                <a:ea typeface="Times New Roman"/>
                <a:cs typeface="Times New Roman"/>
                <a:sym typeface="Times New Roman"/>
              </a:rPr>
              <a:t>Myocardial cell contractility increased beyond its limits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309"/>
              <a:buNone/>
            </a:pPr>
            <a:r>
              <a:rPr lang="en-US" sz="1925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309"/>
              <a:buNone/>
            </a:pPr>
            <a:r>
              <a:rPr lang="en-US" sz="1925">
                <a:latin typeface="Times New Roman"/>
                <a:ea typeface="Times New Roman"/>
                <a:cs typeface="Times New Roman"/>
                <a:sym typeface="Times New Roman"/>
              </a:rPr>
              <a:t>Results contractility diminishes 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309"/>
              <a:buNone/>
            </a:pPr>
            <a:r>
              <a:rPr lang="en-US" sz="1925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309"/>
              <a:buNone/>
            </a:pPr>
            <a:r>
              <a:rPr lang="en-US" sz="1925">
                <a:latin typeface="Times New Roman"/>
                <a:ea typeface="Times New Roman"/>
                <a:cs typeface="Times New Roman"/>
                <a:sym typeface="Times New Roman"/>
              </a:rPr>
              <a:t>Increased LV- filling pressure which transmitted to Pul. veins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309"/>
              <a:buNone/>
            </a:pPr>
            <a:r>
              <a:rPr lang="en-US" sz="1925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br>
              <a:rPr lang="en-US" sz="1925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925">
                <a:latin typeface="Times New Roman"/>
                <a:ea typeface="Times New Roman"/>
                <a:cs typeface="Times New Roman"/>
                <a:sym typeface="Times New Roman"/>
              </a:rPr>
              <a:t>Alveolar transudation of fluid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309"/>
              <a:buNone/>
            </a:pPr>
            <a:r>
              <a:rPr lang="en-US" sz="1925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309"/>
              <a:buNone/>
            </a:pPr>
            <a:r>
              <a:rPr lang="en-US" sz="1925">
                <a:latin typeface="Times New Roman"/>
                <a:ea typeface="Times New Roman"/>
                <a:cs typeface="Times New Roman"/>
                <a:sym typeface="Times New Roman"/>
              </a:rPr>
              <a:t>Pul.  Congestion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309"/>
              <a:buNone/>
            </a:pPr>
            <a:r>
              <a:rPr lang="en-US" sz="1925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br>
              <a:rPr lang="en-US" sz="1925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925">
                <a:latin typeface="Times New Roman"/>
                <a:ea typeface="Times New Roman"/>
                <a:cs typeface="Times New Roman"/>
                <a:sym typeface="Times New Roman"/>
              </a:rPr>
              <a:t>Pul. oedema</a:t>
            </a:r>
            <a:endParaRPr sz="192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309"/>
              <a:buNone/>
            </a:pPr>
            <a:r>
              <a:rPr lang="en-US" sz="1925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br>
              <a:rPr lang="en-US" sz="1925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925"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1925" baseline="-25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925">
                <a:latin typeface="Times New Roman"/>
                <a:ea typeface="Times New Roman"/>
                <a:cs typeface="Times New Roman"/>
                <a:sym typeface="Times New Roman"/>
              </a:rPr>
              <a:t> demands of heart increases </a:t>
            </a:r>
            <a:endParaRPr sz="148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191909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010"/>
              <a:buNone/>
            </a:pPr>
            <a:endParaRPr sz="1485"/>
          </a:p>
        </p:txBody>
      </p:sp>
      <p:cxnSp>
        <p:nvCxnSpPr>
          <p:cNvPr id="181" name="Google Shape;181;p24"/>
          <p:cNvCxnSpPr/>
          <p:nvPr/>
        </p:nvCxnSpPr>
        <p:spPr>
          <a:xfrm>
            <a:off x="4676336" y="623668"/>
            <a:ext cx="0" cy="2286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82" name="Google Shape;182;p24"/>
          <p:cNvCxnSpPr/>
          <p:nvPr/>
        </p:nvCxnSpPr>
        <p:spPr>
          <a:xfrm>
            <a:off x="4648200" y="1143000"/>
            <a:ext cx="0" cy="2286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83" name="Google Shape;183;p24"/>
          <p:cNvCxnSpPr/>
          <p:nvPr/>
        </p:nvCxnSpPr>
        <p:spPr>
          <a:xfrm>
            <a:off x="4648200" y="1600200"/>
            <a:ext cx="0" cy="2286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84" name="Google Shape;184;p24"/>
          <p:cNvCxnSpPr/>
          <p:nvPr/>
        </p:nvCxnSpPr>
        <p:spPr>
          <a:xfrm>
            <a:off x="4648200" y="2133600"/>
            <a:ext cx="0" cy="2286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85" name="Google Shape;185;p24"/>
          <p:cNvCxnSpPr/>
          <p:nvPr/>
        </p:nvCxnSpPr>
        <p:spPr>
          <a:xfrm>
            <a:off x="4724400" y="3733800"/>
            <a:ext cx="0" cy="2286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86" name="Google Shape;186;p24"/>
          <p:cNvCxnSpPr/>
          <p:nvPr/>
        </p:nvCxnSpPr>
        <p:spPr>
          <a:xfrm>
            <a:off x="4724400" y="4267200"/>
            <a:ext cx="0" cy="2286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87" name="Google Shape;187;p24"/>
          <p:cNvCxnSpPr/>
          <p:nvPr/>
        </p:nvCxnSpPr>
        <p:spPr>
          <a:xfrm>
            <a:off x="4724400" y="4800600"/>
            <a:ext cx="0" cy="2286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88" name="Google Shape;188;p24"/>
          <p:cNvCxnSpPr/>
          <p:nvPr/>
        </p:nvCxnSpPr>
        <p:spPr>
          <a:xfrm>
            <a:off x="4724400" y="5410200"/>
            <a:ext cx="0" cy="2286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89" name="Google Shape;189;p24"/>
          <p:cNvCxnSpPr/>
          <p:nvPr/>
        </p:nvCxnSpPr>
        <p:spPr>
          <a:xfrm>
            <a:off x="4724400" y="3200400"/>
            <a:ext cx="0" cy="2286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90" name="Google Shape;190;p24"/>
          <p:cNvCxnSpPr/>
          <p:nvPr/>
        </p:nvCxnSpPr>
        <p:spPr>
          <a:xfrm>
            <a:off x="4724400" y="5943600"/>
            <a:ext cx="0" cy="2286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91" name="Google Shape;191;p24"/>
          <p:cNvCxnSpPr/>
          <p:nvPr/>
        </p:nvCxnSpPr>
        <p:spPr>
          <a:xfrm>
            <a:off x="4724400" y="2667000"/>
            <a:ext cx="0" cy="2286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>
            <a:spLocks noGrp="1"/>
          </p:cNvSpPr>
          <p:nvPr>
            <p:ph type="body" idx="1"/>
          </p:nvPr>
        </p:nvSpPr>
        <p:spPr>
          <a:xfrm>
            <a:off x="457200" y="228600"/>
            <a:ext cx="82296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18"/>
              <a:buNone/>
            </a:pPr>
            <a:r>
              <a:rPr lang="en-US" sz="2380" b="1">
                <a:latin typeface="Times New Roman"/>
                <a:ea typeface="Times New Roman"/>
                <a:cs typeface="Times New Roman"/>
                <a:sym typeface="Times New Roman"/>
              </a:rPr>
              <a:t>B.</a:t>
            </a:r>
            <a:r>
              <a:rPr lang="en-US" sz="2380"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en-US" sz="2380" b="1">
                <a:latin typeface="Times New Roman"/>
                <a:ea typeface="Times New Roman"/>
                <a:cs typeface="Times New Roman"/>
                <a:sym typeface="Times New Roman"/>
              </a:rPr>
              <a:t> Myocardial hypertrophy  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85"/>
              <a:buNone/>
            </a:pPr>
            <a:r>
              <a:rPr lang="en-US" sz="189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85"/>
              <a:buNone/>
            </a:pPr>
            <a:r>
              <a:rPr lang="en-US" sz="189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9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90">
                <a:latin typeface="Times New Roman"/>
                <a:ea typeface="Times New Roman"/>
                <a:cs typeface="Times New Roman"/>
                <a:sym typeface="Times New Roman"/>
              </a:rPr>
              <a:t>Vol. and pressure overload in ventricles 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85"/>
              <a:buNone/>
            </a:pPr>
            <a:r>
              <a:rPr lang="en-US" sz="189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85"/>
              <a:buNone/>
            </a:pPr>
            <a:r>
              <a:rPr lang="en-US" sz="189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9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90">
                <a:latin typeface="Times New Roman"/>
                <a:ea typeface="Times New Roman"/>
                <a:cs typeface="Times New Roman"/>
                <a:sym typeface="Times New Roman"/>
              </a:rPr>
              <a:t>Enhanced contractility 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85"/>
              <a:buNone/>
            </a:pPr>
            <a:r>
              <a:rPr lang="en-US" sz="189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85"/>
              <a:buNone/>
            </a:pPr>
            <a:r>
              <a:rPr lang="en-US" sz="189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9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90">
                <a:latin typeface="Times New Roman"/>
                <a:ea typeface="Times New Roman"/>
                <a:cs typeface="Times New Roman"/>
                <a:sym typeface="Times New Roman"/>
              </a:rPr>
              <a:t>Hence increase in cardiac output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85"/>
              <a:buNone/>
            </a:pPr>
            <a:r>
              <a:rPr lang="en-US" sz="189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85"/>
              <a:buNone/>
            </a:pPr>
            <a:r>
              <a:rPr lang="en-US" sz="189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9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90">
                <a:latin typeface="Times New Roman"/>
                <a:ea typeface="Times New Roman"/>
                <a:cs typeface="Times New Roman"/>
                <a:sym typeface="Times New Roman"/>
              </a:rPr>
              <a:t>Increased O</a:t>
            </a:r>
            <a:r>
              <a:rPr lang="en-US" sz="1890" baseline="-25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890">
                <a:latin typeface="Times New Roman"/>
                <a:ea typeface="Times New Roman"/>
                <a:cs typeface="Times New Roman"/>
                <a:sym typeface="Times New Roman"/>
              </a:rPr>
              <a:t> demand 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85"/>
              <a:buNone/>
            </a:pPr>
            <a:r>
              <a:rPr lang="en-US" sz="189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85"/>
              <a:buNone/>
            </a:pPr>
            <a:r>
              <a:rPr lang="en-US" sz="189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9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90">
                <a:latin typeface="Times New Roman"/>
                <a:ea typeface="Times New Roman"/>
                <a:cs typeface="Times New Roman"/>
                <a:sym typeface="Times New Roman"/>
              </a:rPr>
              <a:t>Reduced compliance of ventricle 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85"/>
              <a:buNone/>
            </a:pPr>
            <a:r>
              <a:rPr lang="en-US" sz="189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85"/>
              <a:buNone/>
            </a:pPr>
            <a:r>
              <a:rPr lang="en-US" sz="189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9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90">
                <a:latin typeface="Times New Roman"/>
                <a:ea typeface="Times New Roman"/>
                <a:cs typeface="Times New Roman"/>
                <a:sym typeface="Times New Roman"/>
              </a:rPr>
              <a:t>Results in increased preload 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85"/>
              <a:buNone/>
            </a:pPr>
            <a:r>
              <a:rPr lang="en-US" sz="189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85"/>
              <a:buNone/>
            </a:pPr>
            <a:r>
              <a:rPr lang="en-US" sz="189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9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90">
                <a:latin typeface="Times New Roman"/>
                <a:ea typeface="Times New Roman"/>
                <a:cs typeface="Times New Roman"/>
                <a:sym typeface="Times New Roman"/>
              </a:rPr>
              <a:t>Transmitted to pulmonary vasculature 	    Pul. Congestion </a:t>
            </a:r>
            <a:endParaRPr/>
          </a:p>
          <a:p>
            <a:pPr marL="365760" lvl="0" indent="-174421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85"/>
              <a:buNone/>
            </a:pPr>
            <a:endParaRPr sz="189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97" name="Google Shape;197;p25"/>
          <p:cNvCxnSpPr/>
          <p:nvPr/>
        </p:nvCxnSpPr>
        <p:spPr>
          <a:xfrm>
            <a:off x="4495800" y="609600"/>
            <a:ext cx="0" cy="3810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98" name="Google Shape;198;p25"/>
          <p:cNvCxnSpPr/>
          <p:nvPr/>
        </p:nvCxnSpPr>
        <p:spPr>
          <a:xfrm>
            <a:off x="4495800" y="1371600"/>
            <a:ext cx="0" cy="3810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99" name="Google Shape;199;p25"/>
          <p:cNvCxnSpPr/>
          <p:nvPr/>
        </p:nvCxnSpPr>
        <p:spPr>
          <a:xfrm>
            <a:off x="4495800" y="2209800"/>
            <a:ext cx="0" cy="3810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00" name="Google Shape;200;p25"/>
          <p:cNvCxnSpPr/>
          <p:nvPr/>
        </p:nvCxnSpPr>
        <p:spPr>
          <a:xfrm>
            <a:off x="4495800" y="2971800"/>
            <a:ext cx="0" cy="3810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01" name="Google Shape;201;p25"/>
          <p:cNvCxnSpPr/>
          <p:nvPr/>
        </p:nvCxnSpPr>
        <p:spPr>
          <a:xfrm>
            <a:off x="4495800" y="4648200"/>
            <a:ext cx="0" cy="3810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02" name="Google Shape;202;p25"/>
          <p:cNvCxnSpPr/>
          <p:nvPr/>
        </p:nvCxnSpPr>
        <p:spPr>
          <a:xfrm>
            <a:off x="4495800" y="3733800"/>
            <a:ext cx="0" cy="3810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03" name="Google Shape;203;p25"/>
          <p:cNvCxnSpPr/>
          <p:nvPr/>
        </p:nvCxnSpPr>
        <p:spPr>
          <a:xfrm>
            <a:off x="4495800" y="5334000"/>
            <a:ext cx="0" cy="3810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04" name="Google Shape;204;p25"/>
          <p:cNvCxnSpPr/>
          <p:nvPr/>
        </p:nvCxnSpPr>
        <p:spPr>
          <a:xfrm>
            <a:off x="5638800" y="6019800"/>
            <a:ext cx="304800" cy="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endParaRPr/>
          </a:p>
        </p:txBody>
      </p:sp>
      <p:pic>
        <p:nvPicPr>
          <p:cNvPr id="210" name="Google Shape;210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2880" y="228600"/>
            <a:ext cx="8778240" cy="66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>
            <a:spLocks noGrp="1"/>
          </p:cNvSpPr>
          <p:nvPr>
            <p:ph type="body" idx="1"/>
          </p:nvPr>
        </p:nvSpPr>
        <p:spPr>
          <a:xfrm>
            <a:off x="211015" y="304800"/>
            <a:ext cx="8475785" cy="6377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18"/>
              <a:buNone/>
            </a:pPr>
            <a:r>
              <a:rPr lang="en-US" sz="2380" b="1" dirty="0">
                <a:latin typeface="Times New Roman"/>
                <a:ea typeface="Times New Roman"/>
                <a:cs typeface="Times New Roman"/>
                <a:sym typeface="Times New Roman"/>
              </a:rPr>
              <a:t>C. 	Sympathetic stimulation </a:t>
            </a:r>
            <a:endParaRPr sz="238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85"/>
              <a:buNone/>
            </a:pPr>
            <a:r>
              <a:rPr lang="en-US" sz="189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85"/>
              <a:buNone/>
            </a:pPr>
            <a:r>
              <a:rPr lang="en-US" sz="1890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9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90" dirty="0">
                <a:latin typeface="Times New Roman"/>
                <a:ea typeface="Times New Roman"/>
                <a:cs typeface="Times New Roman"/>
                <a:sym typeface="Times New Roman"/>
              </a:rPr>
              <a:t>Peripheral vasoconstriction 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85"/>
              <a:buNone/>
            </a:pPr>
            <a:r>
              <a:rPr lang="en-US" sz="189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85"/>
              <a:buNone/>
            </a:pPr>
            <a:r>
              <a:rPr lang="en-US" sz="1890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9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9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Renin</a:t>
            </a:r>
            <a:r>
              <a:rPr lang="en-US" sz="189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1890" b="1" dirty="0" err="1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189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ngiotensin</a:t>
            </a:r>
            <a:r>
              <a:rPr lang="en-US" sz="189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90" b="1" dirty="0"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1890" b="1" dirty="0" err="1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189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ldesterone</a:t>
            </a:r>
            <a:r>
              <a:rPr lang="en-US" sz="189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90" b="1" dirty="0">
                <a:latin typeface="Times New Roman"/>
                <a:ea typeface="Times New Roman"/>
                <a:cs typeface="Times New Roman"/>
                <a:sym typeface="Times New Roman"/>
              </a:rPr>
              <a:t>- system </a:t>
            </a:r>
            <a:endParaRPr b="1"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85"/>
              <a:buNone/>
            </a:pPr>
            <a:r>
              <a:rPr lang="en-US" sz="189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85"/>
              <a:buNone/>
            </a:pPr>
            <a:r>
              <a:rPr lang="en-US" sz="1890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9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90" b="1" dirty="0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890" b="1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890" b="1" dirty="0">
                <a:latin typeface="Times New Roman"/>
                <a:ea typeface="Times New Roman"/>
                <a:cs typeface="Times New Roman"/>
                <a:sym typeface="Times New Roman"/>
              </a:rPr>
              <a:t> and H</a:t>
            </a:r>
            <a:r>
              <a:rPr lang="en-US" sz="1890" b="1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890" b="1" dirty="0">
                <a:latin typeface="Times New Roman"/>
                <a:ea typeface="Times New Roman"/>
                <a:cs typeface="Times New Roman"/>
                <a:sym typeface="Times New Roman"/>
              </a:rPr>
              <a:t>O retention with peripheral vasoconstriction </a:t>
            </a:r>
            <a:endParaRPr b="1"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85"/>
              <a:buNone/>
            </a:pPr>
            <a:r>
              <a:rPr lang="en-US" sz="189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85"/>
              <a:buNone/>
            </a:pPr>
            <a:r>
              <a:rPr lang="en-US" sz="1890" dirty="0">
                <a:latin typeface="Times New Roman"/>
                <a:ea typeface="Times New Roman"/>
                <a:cs typeface="Times New Roman"/>
                <a:sym typeface="Times New Roman"/>
              </a:rPr>
              <a:t>Enhance contractility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85"/>
              <a:buNone/>
            </a:pPr>
            <a:r>
              <a:rPr lang="en-US" sz="189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85"/>
              <a:buNone/>
            </a:pPr>
            <a:r>
              <a:rPr lang="en-US" sz="1890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9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90" dirty="0">
                <a:latin typeface="Times New Roman"/>
                <a:ea typeface="Times New Roman"/>
                <a:cs typeface="Times New Roman"/>
                <a:sym typeface="Times New Roman"/>
              </a:rPr>
              <a:t>Increased </a:t>
            </a:r>
            <a:r>
              <a:rPr lang="en-US" sz="1890" dirty="0" smtClean="0">
                <a:latin typeface="Times New Roman"/>
                <a:ea typeface="Times New Roman"/>
                <a:cs typeface="Times New Roman"/>
                <a:sym typeface="Times New Roman"/>
              </a:rPr>
              <a:t>after load 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85"/>
              <a:buNone/>
            </a:pPr>
            <a:r>
              <a:rPr lang="en-US" sz="189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85"/>
              <a:buNone/>
            </a:pPr>
            <a:r>
              <a:rPr lang="en-US" sz="1890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9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90" dirty="0">
                <a:latin typeface="Times New Roman"/>
                <a:ea typeface="Times New Roman"/>
                <a:cs typeface="Times New Roman"/>
                <a:sym typeface="Times New Roman"/>
              </a:rPr>
              <a:t>Also    CO and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85"/>
              <a:buNone/>
            </a:pPr>
            <a:r>
              <a:rPr lang="en-US" sz="189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85"/>
              <a:buNone/>
            </a:pPr>
            <a:r>
              <a:rPr lang="en-US" sz="1890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9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90" dirty="0">
                <a:latin typeface="Times New Roman"/>
                <a:ea typeface="Times New Roman"/>
                <a:cs typeface="Times New Roman"/>
                <a:sym typeface="Times New Roman"/>
              </a:rPr>
              <a:t>        O</a:t>
            </a:r>
            <a:r>
              <a:rPr lang="en-US" sz="1890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2   </a:t>
            </a:r>
            <a:r>
              <a:rPr lang="en-US" sz="1890" dirty="0">
                <a:latin typeface="Times New Roman"/>
                <a:ea typeface="Times New Roman"/>
                <a:cs typeface="Times New Roman"/>
                <a:sym typeface="Times New Roman"/>
              </a:rPr>
              <a:t>of heart</a:t>
            </a:r>
            <a:r>
              <a:rPr lang="en-US" sz="1890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9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174421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85"/>
              <a:buNone/>
            </a:pPr>
            <a:endParaRPr sz="189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16" name="Google Shape;216;p27"/>
          <p:cNvCxnSpPr/>
          <p:nvPr/>
        </p:nvCxnSpPr>
        <p:spPr>
          <a:xfrm>
            <a:off x="4572000" y="1524000"/>
            <a:ext cx="0" cy="3810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17" name="Google Shape;217;p27"/>
          <p:cNvCxnSpPr/>
          <p:nvPr/>
        </p:nvCxnSpPr>
        <p:spPr>
          <a:xfrm>
            <a:off x="4572000" y="2209800"/>
            <a:ext cx="0" cy="3810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18" name="Google Shape;218;p27"/>
          <p:cNvCxnSpPr/>
          <p:nvPr/>
        </p:nvCxnSpPr>
        <p:spPr>
          <a:xfrm>
            <a:off x="4572000" y="2971800"/>
            <a:ext cx="0" cy="3810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19" name="Google Shape;219;p27"/>
          <p:cNvCxnSpPr/>
          <p:nvPr/>
        </p:nvCxnSpPr>
        <p:spPr>
          <a:xfrm>
            <a:off x="4572000" y="3581400"/>
            <a:ext cx="0" cy="3810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20" name="Google Shape;220;p27"/>
          <p:cNvCxnSpPr/>
          <p:nvPr/>
        </p:nvCxnSpPr>
        <p:spPr>
          <a:xfrm>
            <a:off x="4648200" y="4343400"/>
            <a:ext cx="0" cy="3810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21" name="Google Shape;221;p27"/>
          <p:cNvCxnSpPr/>
          <p:nvPr/>
        </p:nvCxnSpPr>
        <p:spPr>
          <a:xfrm>
            <a:off x="4648200" y="5181600"/>
            <a:ext cx="0" cy="3810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22" name="Google Shape;222;p27"/>
          <p:cNvCxnSpPr/>
          <p:nvPr/>
        </p:nvCxnSpPr>
        <p:spPr>
          <a:xfrm>
            <a:off x="4572000" y="685800"/>
            <a:ext cx="0" cy="3810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24" name="Google Shape;224;p27"/>
          <p:cNvCxnSpPr/>
          <p:nvPr/>
        </p:nvCxnSpPr>
        <p:spPr>
          <a:xfrm>
            <a:off x="4267200" y="5748996"/>
            <a:ext cx="0" cy="2286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 txBox="1">
            <a:spLocks noGrp="1"/>
          </p:cNvSpPr>
          <p:nvPr>
            <p:ph type="body" idx="1"/>
          </p:nvPr>
        </p:nvSpPr>
        <p:spPr>
          <a:xfrm>
            <a:off x="381000" y="228600"/>
            <a:ext cx="8229600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76"/>
              <a:buNone/>
            </a:pPr>
            <a:r>
              <a:rPr lang="en-US" sz="2170" b="1" dirty="0">
                <a:latin typeface="Times New Roman"/>
                <a:ea typeface="Times New Roman"/>
                <a:cs typeface="Times New Roman"/>
                <a:sym typeface="Times New Roman"/>
              </a:rPr>
              <a:t>D. 	Myocardial remodeling</a:t>
            </a:r>
            <a:endParaRPr sz="217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423"/>
              <a:buNone/>
            </a:pPr>
            <a:r>
              <a:rPr lang="en-US" sz="2092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423"/>
              <a:buNone/>
            </a:pPr>
            <a:r>
              <a:rPr lang="en-US" sz="2092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92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92" dirty="0">
                <a:latin typeface="Times New Roman"/>
                <a:ea typeface="Times New Roman"/>
                <a:cs typeface="Times New Roman"/>
                <a:sym typeface="Times New Roman"/>
              </a:rPr>
              <a:t>Due to above Progressive nature of myocardial dysfunction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423"/>
              <a:buNone/>
            </a:pPr>
            <a:r>
              <a:rPr lang="en-US" sz="2092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423"/>
              <a:buNone/>
            </a:pPr>
            <a:r>
              <a:rPr lang="en-US" sz="2092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92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92" b="1" dirty="0">
                <a:latin typeface="Times New Roman"/>
                <a:ea typeface="Times New Roman"/>
                <a:cs typeface="Times New Roman"/>
                <a:sym typeface="Times New Roman"/>
              </a:rPr>
              <a:t>Remodeling of heart develops </a:t>
            </a:r>
            <a:endParaRPr b="1"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423"/>
              <a:buNone/>
            </a:pPr>
            <a:r>
              <a:rPr lang="en-US" sz="2092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423"/>
              <a:buNone/>
            </a:pPr>
            <a:r>
              <a:rPr lang="en-US" sz="2092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92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92" dirty="0">
                <a:latin typeface="Times New Roman"/>
                <a:ea typeface="Times New Roman"/>
                <a:cs typeface="Times New Roman"/>
                <a:sym typeface="Times New Roman"/>
              </a:rPr>
              <a:t>In which Change in structure and function of heart 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423"/>
              <a:buNone/>
            </a:pPr>
            <a:r>
              <a:rPr lang="en-US" sz="2092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423"/>
              <a:buNone/>
            </a:pPr>
            <a:r>
              <a:rPr lang="en-US" sz="2092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92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92" b="1" dirty="0">
                <a:latin typeface="Times New Roman"/>
                <a:ea typeface="Times New Roman"/>
                <a:cs typeface="Times New Roman"/>
                <a:sym typeface="Times New Roman"/>
              </a:rPr>
              <a:t>Hypertrophy</a:t>
            </a:r>
            <a:r>
              <a:rPr lang="en-US" sz="2092" dirty="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-US" sz="2092" b="1" dirty="0">
                <a:latin typeface="Times New Roman"/>
                <a:ea typeface="Times New Roman"/>
                <a:cs typeface="Times New Roman"/>
                <a:sym typeface="Times New Roman"/>
              </a:rPr>
              <a:t>apoptosis of </a:t>
            </a:r>
            <a:r>
              <a:rPr lang="en-US" sz="2092" b="1" dirty="0" err="1">
                <a:latin typeface="Times New Roman"/>
                <a:ea typeface="Times New Roman"/>
                <a:cs typeface="Times New Roman"/>
                <a:sym typeface="Times New Roman"/>
              </a:rPr>
              <a:t>myocytes</a:t>
            </a:r>
            <a:endParaRPr sz="2092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423"/>
              <a:buNone/>
            </a:pPr>
            <a:endParaRPr sz="2092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423"/>
              <a:buNone/>
            </a:pPr>
            <a:r>
              <a:rPr lang="en-US" sz="2092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423"/>
              <a:buNone/>
            </a:pPr>
            <a:r>
              <a:rPr lang="en-US" sz="2092" b="1" dirty="0">
                <a:latin typeface="Times New Roman"/>
                <a:ea typeface="Times New Roman"/>
                <a:cs typeface="Times New Roman"/>
                <a:sym typeface="Times New Roman"/>
              </a:rPr>
              <a:t>Gradual loss of ischemic </a:t>
            </a:r>
            <a:r>
              <a:rPr lang="en-US" sz="2092" dirty="0">
                <a:latin typeface="Times New Roman"/>
                <a:ea typeface="Times New Roman"/>
                <a:cs typeface="Times New Roman"/>
                <a:sym typeface="Times New Roman"/>
              </a:rPr>
              <a:t>as well as normal heart tissue 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423"/>
              <a:buNone/>
            </a:pPr>
            <a:r>
              <a:rPr lang="en-US" sz="2092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365760" lvl="0" indent="-256032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423"/>
              <a:buNone/>
            </a:pPr>
            <a:r>
              <a:rPr lang="en-US" sz="2092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92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92" dirty="0">
                <a:latin typeface="Times New Roman"/>
                <a:ea typeface="Times New Roman"/>
                <a:cs typeface="Times New Roman"/>
                <a:sym typeface="Times New Roman"/>
              </a:rPr>
              <a:t>Contractility over a period of time</a:t>
            </a:r>
            <a:endParaRPr/>
          </a:p>
          <a:p>
            <a:pPr marL="365760" lvl="0" indent="-165699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423"/>
              <a:buNone/>
            </a:pPr>
            <a:endParaRPr sz="2092"/>
          </a:p>
        </p:txBody>
      </p:sp>
      <p:cxnSp>
        <p:nvCxnSpPr>
          <p:cNvPr id="230" name="Google Shape;230;p28"/>
          <p:cNvCxnSpPr/>
          <p:nvPr/>
        </p:nvCxnSpPr>
        <p:spPr>
          <a:xfrm>
            <a:off x="4572000" y="685800"/>
            <a:ext cx="0" cy="3810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31" name="Google Shape;231;p28"/>
          <p:cNvCxnSpPr/>
          <p:nvPr/>
        </p:nvCxnSpPr>
        <p:spPr>
          <a:xfrm>
            <a:off x="4572000" y="2438400"/>
            <a:ext cx="0" cy="3810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32" name="Google Shape;232;p28"/>
          <p:cNvCxnSpPr/>
          <p:nvPr/>
        </p:nvCxnSpPr>
        <p:spPr>
          <a:xfrm>
            <a:off x="4572000" y="3276600"/>
            <a:ext cx="0" cy="3810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33" name="Google Shape;233;p28"/>
          <p:cNvCxnSpPr/>
          <p:nvPr/>
        </p:nvCxnSpPr>
        <p:spPr>
          <a:xfrm>
            <a:off x="4648200" y="4038600"/>
            <a:ext cx="0" cy="3810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34" name="Google Shape;234;p28"/>
          <p:cNvCxnSpPr/>
          <p:nvPr/>
        </p:nvCxnSpPr>
        <p:spPr>
          <a:xfrm>
            <a:off x="4648200" y="5029200"/>
            <a:ext cx="0" cy="3810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35" name="Google Shape;235;p28"/>
          <p:cNvCxnSpPr/>
          <p:nvPr/>
        </p:nvCxnSpPr>
        <p:spPr>
          <a:xfrm>
            <a:off x="4572000" y="1524000"/>
            <a:ext cx="0" cy="3810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"/>
          <p:cNvSpPr txBox="1">
            <a:spLocks noGrp="1"/>
          </p:cNvSpPr>
          <p:nvPr>
            <p:ph type="body" idx="1"/>
          </p:nvPr>
        </p:nvSpPr>
        <p:spPr>
          <a:xfrm>
            <a:off x="304800" y="990600"/>
            <a:ext cx="8534400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33"/>
              <a:buNone/>
            </a:pPr>
            <a:r>
              <a:rPr lang="en-US" sz="2402" b="1" dirty="0">
                <a:latin typeface="Times New Roman"/>
                <a:ea typeface="Times New Roman"/>
                <a:cs typeface="Times New Roman"/>
                <a:sym typeface="Times New Roman"/>
              </a:rPr>
              <a:t>Types of heart failure </a:t>
            </a:r>
            <a:endParaRPr sz="2402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423"/>
              <a:buFont typeface="Noto Sans Symbols"/>
              <a:buChar char="❖"/>
            </a:pPr>
            <a:r>
              <a:rPr lang="en-US" sz="2092" b="1" dirty="0">
                <a:latin typeface="Times New Roman"/>
                <a:ea typeface="Times New Roman"/>
                <a:cs typeface="Times New Roman"/>
                <a:sym typeface="Times New Roman"/>
              </a:rPr>
              <a:t>Acute heart failure</a:t>
            </a:r>
            <a:endParaRPr sz="2092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21792" lvl="1" indent="-228600" algn="l" rtl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SzPts val="2015"/>
              <a:buChar char="◦"/>
            </a:pPr>
            <a:r>
              <a:rPr lang="en-US" sz="2015" dirty="0">
                <a:latin typeface="Times New Roman"/>
                <a:ea typeface="Times New Roman"/>
                <a:cs typeface="Times New Roman"/>
                <a:sym typeface="Times New Roman"/>
              </a:rPr>
              <a:t>Develop suddenly.</a:t>
            </a:r>
            <a:endParaRPr/>
          </a:p>
          <a:p>
            <a:pPr marL="621792" lvl="1" indent="-228600" algn="l" rtl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SzPts val="2015"/>
              <a:buChar char="◦"/>
            </a:pPr>
            <a:r>
              <a:rPr lang="en-US" sz="2015" dirty="0">
                <a:latin typeface="Times New Roman"/>
                <a:ea typeface="Times New Roman"/>
                <a:cs typeface="Times New Roman"/>
                <a:sym typeface="Times New Roman"/>
              </a:rPr>
              <a:t>Reduction in cardiac output results in systemic hypotension without peripheral </a:t>
            </a:r>
            <a:r>
              <a:rPr lang="en-US" sz="2015" dirty="0" err="1">
                <a:latin typeface="Times New Roman"/>
                <a:ea typeface="Times New Roman"/>
                <a:cs typeface="Times New Roman"/>
                <a:sym typeface="Times New Roman"/>
              </a:rPr>
              <a:t>oedema</a:t>
            </a:r>
            <a:r>
              <a:rPr lang="en-US" sz="2015" dirty="0">
                <a:latin typeface="Times New Roman"/>
                <a:ea typeface="Times New Roman"/>
                <a:cs typeface="Times New Roman"/>
                <a:sym typeface="Times New Roman"/>
              </a:rPr>
              <a:t> (MI, rupture of cardiac valve)</a:t>
            </a:r>
            <a:endParaRPr/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423"/>
              <a:buNone/>
            </a:pPr>
            <a:endParaRPr sz="2092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423"/>
              <a:buFont typeface="Noto Sans Symbols"/>
              <a:buChar char="❖"/>
            </a:pPr>
            <a:r>
              <a:rPr lang="en-US" sz="2092" b="1" dirty="0">
                <a:latin typeface="Times New Roman"/>
                <a:ea typeface="Times New Roman"/>
                <a:cs typeface="Times New Roman"/>
                <a:sym typeface="Times New Roman"/>
              </a:rPr>
              <a:t>Chronic heart failure </a:t>
            </a:r>
            <a:endParaRPr sz="2092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21792" lvl="1" indent="-228600" algn="l" rtl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SzPts val="2015"/>
              <a:buChar char="◦"/>
            </a:pPr>
            <a:r>
              <a:rPr lang="en-US" sz="2015" dirty="0">
                <a:latin typeface="Times New Roman"/>
                <a:ea typeface="Times New Roman"/>
                <a:cs typeface="Times New Roman"/>
                <a:sym typeface="Times New Roman"/>
              </a:rPr>
              <a:t>Develops gradually </a:t>
            </a:r>
            <a:endParaRPr/>
          </a:p>
          <a:p>
            <a:pPr marL="621792" lvl="1" indent="-228600" algn="l" rtl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SzPts val="2015"/>
              <a:buChar char="◦"/>
            </a:pPr>
            <a:r>
              <a:rPr lang="en-US" sz="2015" dirty="0" err="1">
                <a:latin typeface="Times New Roman"/>
                <a:ea typeface="Times New Roman"/>
                <a:cs typeface="Times New Roman"/>
                <a:sym typeface="Times New Roman"/>
              </a:rPr>
              <a:t>Oedema</a:t>
            </a:r>
            <a:r>
              <a:rPr lang="en-US" sz="2015" dirty="0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015" dirty="0" err="1">
                <a:latin typeface="Times New Roman"/>
                <a:ea typeface="Times New Roman"/>
                <a:cs typeface="Times New Roman"/>
                <a:sym typeface="Times New Roman"/>
              </a:rPr>
              <a:t>dialated</a:t>
            </a:r>
            <a:r>
              <a:rPr lang="en-US" sz="201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15" dirty="0" err="1">
                <a:latin typeface="Times New Roman"/>
                <a:ea typeface="Times New Roman"/>
                <a:cs typeface="Times New Roman"/>
                <a:sym typeface="Times New Roman"/>
              </a:rPr>
              <a:t>cardia</a:t>
            </a:r>
            <a:r>
              <a:rPr lang="en-US" sz="201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15" dirty="0" err="1">
                <a:latin typeface="Times New Roman"/>
                <a:ea typeface="Times New Roman"/>
                <a:cs typeface="Times New Roman"/>
                <a:sym typeface="Times New Roman"/>
              </a:rPr>
              <a:t>myopathy</a:t>
            </a:r>
            <a:r>
              <a:rPr lang="en-US" sz="201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15" dirty="0" err="1">
                <a:latin typeface="Times New Roman"/>
                <a:ea typeface="Times New Roman"/>
                <a:cs typeface="Times New Roman"/>
                <a:sym typeface="Times New Roman"/>
              </a:rPr>
              <a:t>multivalvular</a:t>
            </a:r>
            <a:r>
              <a:rPr lang="en-US" sz="2015" dirty="0">
                <a:latin typeface="Times New Roman"/>
                <a:ea typeface="Times New Roman"/>
                <a:cs typeface="Times New Roman"/>
                <a:sym typeface="Times New Roman"/>
              </a:rPr>
              <a:t> diseases)</a:t>
            </a:r>
            <a:endParaRPr/>
          </a:p>
          <a:p>
            <a:pPr marL="621792" lvl="1" indent="-228600" algn="l" rtl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SzPts val="2015"/>
              <a:buNone/>
            </a:pPr>
            <a:endParaRPr sz="201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423"/>
              <a:buFont typeface="Noto Sans Symbols"/>
              <a:buChar char="❖"/>
            </a:pPr>
            <a:r>
              <a:rPr lang="en-US" sz="2092" b="1" dirty="0">
                <a:latin typeface="Times New Roman"/>
                <a:ea typeface="Times New Roman"/>
                <a:cs typeface="Times New Roman"/>
                <a:sym typeface="Times New Roman"/>
              </a:rPr>
              <a:t>Systolic heart failure</a:t>
            </a:r>
            <a:endParaRPr sz="2092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21792" lvl="1" indent="-228600" algn="l" rtl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SzPts val="2015"/>
              <a:buChar char="◦"/>
            </a:pPr>
            <a:r>
              <a:rPr lang="en-US" sz="2015" dirty="0">
                <a:latin typeface="Times New Roman"/>
                <a:ea typeface="Times New Roman"/>
                <a:cs typeface="Times New Roman"/>
                <a:sym typeface="Times New Roman"/>
              </a:rPr>
              <a:t>An abnormality of ventricular contraction.</a:t>
            </a:r>
            <a:endParaRPr/>
          </a:p>
          <a:p>
            <a:pPr marL="621792" lvl="1" indent="-228600" algn="l" rtl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SzPts val="2015"/>
              <a:buChar char="◦"/>
            </a:pPr>
            <a:r>
              <a:rPr lang="en-US" sz="2015" dirty="0">
                <a:latin typeface="Times New Roman"/>
                <a:ea typeface="Times New Roman"/>
                <a:cs typeface="Times New Roman"/>
                <a:sym typeface="Times New Roman"/>
              </a:rPr>
              <a:t>EF is below 40% </a:t>
            </a:r>
            <a:endParaRPr/>
          </a:p>
          <a:p>
            <a:pPr marL="621792" lvl="1" indent="-100647" algn="l" rtl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SzPts val="2015"/>
              <a:buNone/>
            </a:pPr>
            <a:endParaRPr sz="201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423"/>
              <a:buFont typeface="Noto Sans Symbols"/>
              <a:buChar char="❖"/>
            </a:pPr>
            <a:r>
              <a:rPr lang="en-US" sz="2092" b="1" dirty="0">
                <a:latin typeface="Times New Roman"/>
                <a:ea typeface="Times New Roman"/>
                <a:cs typeface="Times New Roman"/>
                <a:sym typeface="Times New Roman"/>
              </a:rPr>
              <a:t>Diastolic heart failure</a:t>
            </a:r>
            <a:endParaRPr sz="2092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21792" lvl="1" indent="-228600" algn="l" rtl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SzPts val="2015"/>
              <a:buChar char="◦"/>
            </a:pPr>
            <a:r>
              <a:rPr lang="en-US" sz="2015" dirty="0">
                <a:latin typeface="Times New Roman"/>
                <a:ea typeface="Times New Roman"/>
                <a:cs typeface="Times New Roman"/>
                <a:sym typeface="Times New Roman"/>
              </a:rPr>
              <a:t>Impaired ventricular relaxation</a:t>
            </a:r>
            <a:endParaRPr/>
          </a:p>
          <a:p>
            <a:pPr marL="621792" lvl="1" indent="-228600" algn="l" rtl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SzPts val="2015"/>
              <a:buChar char="◦"/>
            </a:pPr>
            <a:r>
              <a:rPr lang="en-US" sz="2015" dirty="0">
                <a:latin typeface="Times New Roman"/>
                <a:ea typeface="Times New Roman"/>
                <a:cs typeface="Times New Roman"/>
                <a:sym typeface="Times New Roman"/>
              </a:rPr>
              <a:t>Increase ventricular stiffness results diastolic dysfunction. </a:t>
            </a:r>
            <a:endParaRPr/>
          </a:p>
          <a:p>
            <a:pPr marL="621792" lvl="1" indent="-228600" algn="l" rtl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SzPts val="2015"/>
              <a:buChar char="◦"/>
            </a:pPr>
            <a:r>
              <a:rPr lang="en-US" sz="2015" dirty="0">
                <a:latin typeface="Times New Roman"/>
                <a:ea typeface="Times New Roman"/>
                <a:cs typeface="Times New Roman"/>
                <a:sym typeface="Times New Roman"/>
              </a:rPr>
              <a:t>E.g. LVH, HT, aortic </a:t>
            </a:r>
            <a:r>
              <a:rPr lang="en-US" sz="2015" dirty="0" err="1">
                <a:latin typeface="Times New Roman"/>
                <a:ea typeface="Times New Roman"/>
                <a:cs typeface="Times New Roman"/>
                <a:sym typeface="Times New Roman"/>
              </a:rPr>
              <a:t>stenosis</a:t>
            </a:r>
            <a:r>
              <a:rPr lang="en-US" sz="2015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15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2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59"/>
              <a:buFont typeface="Times New Roman"/>
              <a:buNone/>
            </a:pPr>
            <a:r>
              <a:rPr lang="en-US" sz="3959">
                <a:latin typeface="Times New Roman"/>
                <a:ea typeface="Times New Roman"/>
                <a:cs typeface="Times New Roman"/>
                <a:sym typeface="Times New Roman"/>
              </a:rPr>
              <a:t>Types of heart failure </a:t>
            </a:r>
            <a:br>
              <a:rPr lang="en-US" sz="3959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9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D:\Desktop\New Picture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3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0"/>
          <p:cNvSpPr txBox="1">
            <a:spLocks noGrp="1"/>
          </p:cNvSpPr>
          <p:nvPr>
            <p:ph type="body" idx="1"/>
          </p:nvPr>
        </p:nvSpPr>
        <p:spPr>
          <a:xfrm>
            <a:off x="228600" y="152400"/>
            <a:ext cx="8610600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1632"/>
              <a:buFont typeface="Noto Sans Symbols"/>
              <a:buChar char="❖"/>
            </a:pP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Left sided heart failure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SzPts val="2000"/>
              <a:buChar char="◦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Related with left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artrium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, left ventricular,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mirtal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valve, aortic valve</a:t>
            </a:r>
            <a:endParaRPr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SzPts val="2000"/>
              <a:buChar char="◦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Excess fluid accumulates upstream failing left ventricle. </a:t>
            </a:r>
            <a:endParaRPr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SzPts val="2000"/>
              <a:buChar char="◦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Reduction in left ventricular output, increasing left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atrial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pressure results increase in pulmonary venous pressure. </a:t>
            </a:r>
            <a:endParaRPr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SzPts val="2000"/>
              <a:buChar char="◦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Pulmonary conjunction, pulmonary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oedema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e.g. MI </a:t>
            </a:r>
            <a:endParaRPr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SzPts val="2000"/>
              <a:buChar char="◦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left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atrial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pressure results pulmonary hypertension but no pulmonary 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oedema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e.g. aortic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stenosis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marL="621792" lvl="1" indent="-101600" algn="l" rtl="0">
              <a:spcBef>
                <a:spcPts val="324"/>
              </a:spcBef>
              <a:spcAft>
                <a:spcPts val="0"/>
              </a:spcAft>
              <a:buSzPts val="2000"/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632"/>
              <a:buFont typeface="Noto Sans Symbols"/>
              <a:buChar char="❖"/>
            </a:pP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Right sided heart failure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SzPts val="2000"/>
              <a:buChar char="◦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Excess fluid accumulates upstream failing right ventricle. </a:t>
            </a:r>
            <a:endParaRPr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SzPts val="2000"/>
              <a:buChar char="◦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Reduction in right ventricular output results systemic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venus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conjunction. </a:t>
            </a:r>
            <a:endParaRPr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SzPts val="2000"/>
              <a:buChar char="◦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E.g.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cor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pulmonary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valvular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stenosis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, multiple pulmonary emboli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marL="621792" lvl="1" indent="-120650" algn="l" rtl="0">
              <a:spcBef>
                <a:spcPts val="324"/>
              </a:spcBef>
              <a:spcAft>
                <a:spcPts val="0"/>
              </a:spcAft>
              <a:buSzPts val="1700"/>
              <a:buNone/>
            </a:pP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632"/>
              <a:buFont typeface="Noto Sans Symbols"/>
              <a:buChar char="❖"/>
            </a:pP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Biventricular heart failure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SzPts val="2000"/>
              <a:buChar char="◦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Failure of both left and right ventricles </a:t>
            </a:r>
            <a:endParaRPr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SzPts val="2000"/>
              <a:buChar char="◦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E.g. dilated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cardiomyopathy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, IHD </a:t>
            </a:r>
            <a:endParaRPr/>
          </a:p>
          <a:p>
            <a:pPr marL="365760" lvl="0" indent="-139446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1"/>
          <p:cNvSpPr txBox="1">
            <a:spLocks noGrp="1"/>
          </p:cNvSpPr>
          <p:nvPr>
            <p:ph type="body" idx="1"/>
          </p:nvPr>
        </p:nvSpPr>
        <p:spPr>
          <a:xfrm>
            <a:off x="304800" y="228600"/>
            <a:ext cx="86868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1632"/>
              <a:buFont typeface="Noto Sans Symbols"/>
              <a:buChar char="❖"/>
            </a:pP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High output heart failure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SzPts val="2000"/>
              <a:buChar char="◦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Heart fails to maintain sufficient circulation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dispite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and increased cardiac output </a:t>
            </a:r>
            <a:endParaRPr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SzPts val="2000"/>
              <a:buChar char="◦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There is primarily no defect in heart, but due to extra cardiac condition there3 is increase work load on heart which causes cardiac failure with increased cardiac output. </a:t>
            </a:r>
            <a:endParaRPr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SzPts val="2000"/>
              <a:buChar char="◦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E.g. hyperthyroidism,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anaemia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, pregnancy,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arteriovenous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fistulae, beriberi and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paget’s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disease </a:t>
            </a:r>
            <a:endParaRPr/>
          </a:p>
          <a:p>
            <a:pPr marL="621792" lvl="1" indent="-101600" algn="l" rtl="0">
              <a:spcBef>
                <a:spcPts val="324"/>
              </a:spcBef>
              <a:spcAft>
                <a:spcPts val="0"/>
              </a:spcAft>
              <a:buSzPts val="2000"/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632"/>
              <a:buFont typeface="Noto Sans Symbols"/>
              <a:buChar char="❖"/>
            </a:pP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Low output heart failure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SzPts val="2000"/>
              <a:buChar char="◦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Associate with low cardiac output</a:t>
            </a:r>
            <a:endParaRPr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SzPts val="2000"/>
              <a:buChar char="◦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Heart fails to generate adequate output or can do so with high filling pressures.</a:t>
            </a:r>
            <a:endParaRPr/>
          </a:p>
          <a:p>
            <a:pPr marL="621792" lvl="1" indent="-228600" algn="l" rtl="0">
              <a:spcBef>
                <a:spcPts val="324"/>
              </a:spcBef>
              <a:spcAft>
                <a:spcPts val="0"/>
              </a:spcAft>
              <a:buSzPts val="2000"/>
              <a:buChar char="◦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Basically there is defect in heart results decreased in contractibility  of the heart results diminished cardiac output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endParaRPr/>
          </a:p>
        </p:txBody>
      </p:sp>
      <p:pic>
        <p:nvPicPr>
          <p:cNvPr id="257" name="Google Shape;257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304800"/>
            <a:ext cx="8305800" cy="574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3"/>
          <p:cNvSpPr txBox="1">
            <a:spLocks noGrp="1"/>
          </p:cNvSpPr>
          <p:nvPr>
            <p:ph type="body" idx="1"/>
          </p:nvPr>
        </p:nvSpPr>
        <p:spPr>
          <a:xfrm>
            <a:off x="267286" y="1012875"/>
            <a:ext cx="8623496" cy="545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285"/>
              <a:buChar char="🞂"/>
            </a:pPr>
            <a:r>
              <a:rPr lang="en-US" sz="2300" b="1" dirty="0" smtClean="0"/>
              <a:t>Severe </a:t>
            </a:r>
            <a:r>
              <a:rPr lang="en-US" sz="2300" b="1" dirty="0" err="1"/>
              <a:t>Dyspnoea</a:t>
            </a:r>
            <a:endParaRPr sz="2300" b="1"/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285"/>
              <a:buChar char="🞂"/>
            </a:pPr>
            <a:r>
              <a:rPr lang="en-US" sz="2300" b="1" dirty="0" err="1"/>
              <a:t>Orthopenoea</a:t>
            </a:r>
            <a:r>
              <a:rPr lang="en-US" sz="2300" dirty="0"/>
              <a:t>, sinus tachycardia,</a:t>
            </a:r>
            <a:endParaRPr sz="2300"/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285"/>
              <a:buChar char="🞂"/>
            </a:pPr>
            <a:r>
              <a:rPr lang="en-US" sz="2300" b="1" dirty="0" err="1"/>
              <a:t>Pulsus</a:t>
            </a:r>
            <a:r>
              <a:rPr lang="en-US" sz="2300" b="1" dirty="0"/>
              <a:t> </a:t>
            </a:r>
            <a:r>
              <a:rPr lang="en-US" sz="2300" b="1" dirty="0" err="1"/>
              <a:t>alternans</a:t>
            </a:r>
            <a:r>
              <a:rPr lang="en-US" sz="2300" b="1" dirty="0"/>
              <a:t> </a:t>
            </a:r>
            <a:r>
              <a:rPr lang="en-US" sz="2300" dirty="0"/>
              <a:t>(@ LVF – alternate large and small pulses without any change in rhythm)</a:t>
            </a:r>
            <a:endParaRPr sz="2300"/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285"/>
              <a:buChar char="🞂"/>
            </a:pPr>
            <a:r>
              <a:rPr lang="en-US" sz="2300" dirty="0"/>
              <a:t>Presence of </a:t>
            </a:r>
            <a:r>
              <a:rPr lang="en-US" sz="2300" b="1" dirty="0"/>
              <a:t>Third and fourth heart sound </a:t>
            </a:r>
            <a:endParaRPr sz="2300" b="1"/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285"/>
              <a:buChar char="🞂"/>
            </a:pPr>
            <a:r>
              <a:rPr lang="en-US" sz="2300" b="1" dirty="0"/>
              <a:t>Low grade fever, anorexia</a:t>
            </a:r>
            <a:r>
              <a:rPr lang="en-US" sz="2300" dirty="0"/>
              <a:t>, nausea, </a:t>
            </a:r>
            <a:r>
              <a:rPr lang="en-US" sz="2300" dirty="0" err="1"/>
              <a:t>abd</a:t>
            </a:r>
            <a:r>
              <a:rPr lang="en-US" sz="2300" dirty="0"/>
              <a:t>. Pain, fullness</a:t>
            </a:r>
            <a:endParaRPr sz="2300"/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285"/>
              <a:buChar char="🞂"/>
            </a:pPr>
            <a:r>
              <a:rPr lang="en-US" sz="2300" b="1" dirty="0" err="1" smtClean="0"/>
              <a:t>Oedema</a:t>
            </a:r>
            <a:r>
              <a:rPr lang="en-US" sz="2300" b="1" dirty="0" smtClean="0"/>
              <a:t> </a:t>
            </a:r>
            <a:r>
              <a:rPr lang="en-US" sz="2300" dirty="0" smtClean="0"/>
              <a:t>(pitting type) over </a:t>
            </a:r>
            <a:r>
              <a:rPr lang="en-US" sz="2300" dirty="0"/>
              <a:t>dependent part, </a:t>
            </a:r>
            <a:r>
              <a:rPr lang="en-US" sz="2300" dirty="0" err="1"/>
              <a:t>Anasaraca</a:t>
            </a:r>
            <a:r>
              <a:rPr lang="en-US" sz="2300" dirty="0"/>
              <a:t>. </a:t>
            </a:r>
            <a:endParaRPr sz="2300"/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285"/>
              <a:buChar char="🞂"/>
            </a:pPr>
            <a:r>
              <a:rPr lang="en-US" sz="2300" dirty="0"/>
              <a:t>Paroxysmal nocturnal </a:t>
            </a:r>
            <a:r>
              <a:rPr lang="en-US" sz="2300" b="1" dirty="0" err="1"/>
              <a:t>dyspnoea</a:t>
            </a:r>
            <a:r>
              <a:rPr lang="en-US" sz="2300" dirty="0"/>
              <a:t> (PND)</a:t>
            </a:r>
            <a:endParaRPr sz="2300"/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285"/>
              <a:buChar char="🞂"/>
            </a:pPr>
            <a:r>
              <a:rPr lang="en-US" sz="2300" dirty="0"/>
              <a:t>Cough with pinkish </a:t>
            </a:r>
            <a:r>
              <a:rPr lang="en-US" sz="2300" dirty="0" err="1"/>
              <a:t>forly</a:t>
            </a:r>
            <a:r>
              <a:rPr lang="en-US" sz="2300" dirty="0"/>
              <a:t> sputum, extreme suffocation</a:t>
            </a:r>
            <a:endParaRPr sz="2300"/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285"/>
              <a:buChar char="🞂"/>
            </a:pPr>
            <a:r>
              <a:rPr lang="en-US" sz="2300" dirty="0"/>
              <a:t>Cyanosis,  perspiration, air hunger </a:t>
            </a:r>
            <a:endParaRPr sz="2300"/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285"/>
              <a:buChar char="🞂"/>
            </a:pPr>
            <a:r>
              <a:rPr lang="en-US" sz="2300" dirty="0"/>
              <a:t>Mental confusion, insomnia, weakness, </a:t>
            </a:r>
            <a:r>
              <a:rPr lang="en-US" sz="2300" b="1" dirty="0" err="1"/>
              <a:t>fatigae</a:t>
            </a:r>
            <a:r>
              <a:rPr lang="en-US" sz="2300" dirty="0"/>
              <a:t>, headache, anxiety.</a:t>
            </a:r>
            <a:endParaRPr sz="2300"/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285"/>
              <a:buChar char="🞂"/>
            </a:pPr>
            <a:r>
              <a:rPr lang="en-US" sz="2300" dirty="0"/>
              <a:t>Cardiac asthma, </a:t>
            </a:r>
            <a:endParaRPr sz="2300"/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285"/>
              <a:buChar char="🞂"/>
            </a:pPr>
            <a:r>
              <a:rPr lang="en-US" sz="2300" dirty="0" err="1"/>
              <a:t>Cheyne</a:t>
            </a:r>
            <a:r>
              <a:rPr lang="en-US" sz="2300" dirty="0"/>
              <a:t>-stokes respiration </a:t>
            </a:r>
            <a:endParaRPr sz="2300"/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285"/>
              <a:buChar char="🞂"/>
            </a:pPr>
            <a:r>
              <a:rPr lang="en-US" sz="2300" b="1" dirty="0" err="1" smtClean="0"/>
              <a:t>Nocturia</a:t>
            </a:r>
            <a:endParaRPr sz="2300" b="1"/>
          </a:p>
        </p:txBody>
      </p:sp>
      <p:sp>
        <p:nvSpPr>
          <p:cNvPr id="263" name="Google Shape;263;p33"/>
          <p:cNvSpPr txBox="1">
            <a:spLocks noGrp="1"/>
          </p:cNvSpPr>
          <p:nvPr>
            <p:ph type="title"/>
          </p:nvPr>
        </p:nvSpPr>
        <p:spPr>
          <a:xfrm>
            <a:off x="471267" y="204299"/>
            <a:ext cx="8229600" cy="8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 dirty="0"/>
              <a:t>Clinical features of CCF (LVF)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4"/>
          <p:cNvSpPr txBox="1">
            <a:spLocks noGrp="1"/>
          </p:cNvSpPr>
          <p:nvPr>
            <p:ph type="body" idx="1"/>
          </p:nvPr>
        </p:nvSpPr>
        <p:spPr>
          <a:xfrm>
            <a:off x="457200" y="1209822"/>
            <a:ext cx="8229600" cy="545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65760" lvl="0" indent="-25603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85"/>
              <a:buChar char="🞂"/>
            </a:pPr>
            <a:r>
              <a:rPr lang="en-US" sz="1890" dirty="0"/>
              <a:t>Cough </a:t>
            </a:r>
            <a:r>
              <a:rPr lang="en-US" sz="1890" b="1" dirty="0" err="1"/>
              <a:t>dyspnea</a:t>
            </a:r>
            <a:r>
              <a:rPr lang="en-US" sz="1890" dirty="0"/>
              <a:t>, </a:t>
            </a:r>
            <a:r>
              <a:rPr lang="en-US" sz="1890" b="1" dirty="0" err="1"/>
              <a:t>hemoptysis</a:t>
            </a:r>
            <a:r>
              <a:rPr lang="en-US" sz="1890" dirty="0"/>
              <a:t> </a:t>
            </a:r>
            <a:endParaRPr/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285"/>
              <a:buChar char="🞂"/>
            </a:pPr>
            <a:r>
              <a:rPr lang="en-US" sz="1890" dirty="0"/>
              <a:t>Anorexia, nausea, vomiting, abdominal fullness</a:t>
            </a:r>
            <a:endParaRPr/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285"/>
              <a:buChar char="🞂"/>
            </a:pPr>
            <a:r>
              <a:rPr lang="en-US" sz="1890" dirty="0"/>
              <a:t>Rt. Hypochondriac pain</a:t>
            </a:r>
            <a:endParaRPr/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285"/>
              <a:buChar char="🞂"/>
            </a:pPr>
            <a:r>
              <a:rPr lang="en-US" sz="1890" dirty="0"/>
              <a:t>Edema of </a:t>
            </a:r>
            <a:r>
              <a:rPr lang="en-US" sz="1890" dirty="0" smtClean="0"/>
              <a:t>feet (Pitting Type) </a:t>
            </a:r>
            <a:endParaRPr/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285"/>
              <a:buChar char="🞂"/>
            </a:pPr>
            <a:r>
              <a:rPr lang="en-US" sz="1890" dirty="0"/>
              <a:t>Weakness and fatigue</a:t>
            </a:r>
            <a:endParaRPr/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285"/>
              <a:buChar char="🞂"/>
            </a:pPr>
            <a:r>
              <a:rPr lang="en-US" sz="1890" b="1" dirty="0"/>
              <a:t>Raised JVP </a:t>
            </a:r>
            <a:endParaRPr sz="1890"/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285"/>
              <a:buChar char="🞂"/>
            </a:pPr>
            <a:r>
              <a:rPr lang="en-US" sz="1890" dirty="0" err="1"/>
              <a:t>Hepato</a:t>
            </a:r>
            <a:r>
              <a:rPr lang="en-US" sz="1890" dirty="0"/>
              <a:t> – </a:t>
            </a:r>
            <a:r>
              <a:rPr lang="en-US" sz="1890" dirty="0" err="1"/>
              <a:t>spleenomegaly</a:t>
            </a:r>
            <a:r>
              <a:rPr lang="en-US" sz="1890" dirty="0"/>
              <a:t>, pulmonary </a:t>
            </a:r>
            <a:r>
              <a:rPr lang="en-US" sz="1890" dirty="0" err="1"/>
              <a:t>oedemia</a:t>
            </a:r>
            <a:r>
              <a:rPr lang="en-US" sz="1890" dirty="0"/>
              <a:t>, coarse </a:t>
            </a:r>
            <a:r>
              <a:rPr lang="en-US" sz="1890" dirty="0" err="1"/>
              <a:t>crepitations</a:t>
            </a:r>
            <a:r>
              <a:rPr lang="en-US" sz="1890" dirty="0"/>
              <a:t> &amp; </a:t>
            </a:r>
            <a:r>
              <a:rPr lang="en-US" sz="1890" dirty="0" err="1"/>
              <a:t>rhonchi</a:t>
            </a:r>
            <a:r>
              <a:rPr lang="en-US" sz="1890" dirty="0"/>
              <a:t>.</a:t>
            </a:r>
            <a:endParaRPr/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285"/>
              <a:buChar char="🞂"/>
            </a:pPr>
            <a:r>
              <a:rPr lang="en-US" sz="1890" dirty="0" err="1"/>
              <a:t>Hypoglycaemia</a:t>
            </a:r>
            <a:r>
              <a:rPr lang="en-US" sz="1890" dirty="0"/>
              <a:t>, jaundice, hepatic conjunction, hyper </a:t>
            </a:r>
            <a:r>
              <a:rPr lang="en-US" sz="1890" dirty="0" err="1"/>
              <a:t>bilirubilneamia</a:t>
            </a:r>
            <a:r>
              <a:rPr lang="en-US" sz="1890" dirty="0"/>
              <a:t> </a:t>
            </a:r>
            <a:endParaRPr/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285"/>
              <a:buChar char="🞂"/>
            </a:pPr>
            <a:r>
              <a:rPr lang="en-US" sz="1890" dirty="0"/>
              <a:t>pain in right </a:t>
            </a:r>
            <a:r>
              <a:rPr lang="en-US" sz="1890" dirty="0" err="1"/>
              <a:t>hypocondrium</a:t>
            </a:r>
            <a:r>
              <a:rPr lang="en-US" sz="1890" dirty="0"/>
              <a:t> </a:t>
            </a:r>
            <a:endParaRPr/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285"/>
              <a:buChar char="🞂"/>
            </a:pPr>
            <a:r>
              <a:rPr lang="en-US" sz="1890" dirty="0"/>
              <a:t>Cyanosis </a:t>
            </a:r>
            <a:r>
              <a:rPr lang="en-US" sz="1890" dirty="0" err="1"/>
              <a:t>pansystolic</a:t>
            </a:r>
            <a:r>
              <a:rPr lang="en-US" sz="1890" dirty="0"/>
              <a:t> murmur </a:t>
            </a:r>
            <a:endParaRPr/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285"/>
              <a:buChar char="🞂"/>
            </a:pPr>
            <a:r>
              <a:rPr lang="en-US" sz="1890" dirty="0"/>
              <a:t>Plural effusion, </a:t>
            </a:r>
            <a:r>
              <a:rPr lang="en-US" sz="1890" dirty="0" err="1"/>
              <a:t>ascites</a:t>
            </a:r>
            <a:r>
              <a:rPr lang="en-US" sz="1890" dirty="0"/>
              <a:t>, pericardial effusion</a:t>
            </a:r>
            <a:endParaRPr/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285"/>
              <a:buChar char="🞂"/>
            </a:pPr>
            <a:r>
              <a:rPr lang="en-US" sz="1890" dirty="0" err="1"/>
              <a:t>Nocturia</a:t>
            </a:r>
            <a:r>
              <a:rPr lang="en-US" sz="1890" dirty="0"/>
              <a:t> and </a:t>
            </a:r>
            <a:r>
              <a:rPr lang="en-US" sz="1890" dirty="0" err="1"/>
              <a:t>oliguria</a:t>
            </a:r>
            <a:endParaRPr sz="1890"/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285"/>
              <a:buChar char="🞂"/>
            </a:pPr>
            <a:r>
              <a:rPr lang="en-US" sz="1890" dirty="0"/>
              <a:t>Weight loss and </a:t>
            </a:r>
            <a:r>
              <a:rPr lang="en-US" sz="1890" dirty="0" err="1"/>
              <a:t>malnutriction</a:t>
            </a:r>
            <a:r>
              <a:rPr lang="en-US" sz="1890" dirty="0"/>
              <a:t> </a:t>
            </a:r>
            <a:endParaRPr/>
          </a:p>
          <a:p>
            <a:pPr marL="365760" lvl="0" indent="-174421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85"/>
              <a:buNone/>
            </a:pPr>
            <a:endParaRPr sz="1890" b="1"/>
          </a:p>
        </p:txBody>
      </p:sp>
      <p:sp>
        <p:nvSpPr>
          <p:cNvPr id="269" name="Google Shape;269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8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 dirty="0"/>
              <a:t>Clinical features of CCF (RVF) 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905" y="249428"/>
            <a:ext cx="7772400" cy="833784"/>
          </a:xfrm>
        </p:spPr>
        <p:txBody>
          <a:bodyPr>
            <a:normAutofit/>
          </a:bodyPr>
          <a:lstStyle/>
          <a:p>
            <a:pPr algn="ctr"/>
            <a:r>
              <a:rPr lang="en-US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rPr>
              <a:t>CCF Presentation </a:t>
            </a:r>
            <a:endParaRPr lang="en-US" sz="41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026" name="Picture 2" descr="C:\Users\SkY\Desktop\a0a52894f5ce6871d26b4b6e51fa3b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791" y="1634709"/>
            <a:ext cx="7202657" cy="4709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endParaRPr/>
          </a:p>
        </p:txBody>
      </p:sp>
      <p:pic>
        <p:nvPicPr>
          <p:cNvPr id="275" name="Google Shape;275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6594" y="304800"/>
            <a:ext cx="8534400" cy="57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8514" y="235361"/>
            <a:ext cx="7772400" cy="1199700"/>
          </a:xfrm>
        </p:spPr>
        <p:txBody>
          <a:bodyPr>
            <a:noAutofit/>
          </a:bodyPr>
          <a:lstStyle/>
          <a:p>
            <a:pPr algn="ctr"/>
            <a:r>
              <a:rPr lang="en-US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rPr>
              <a:t>Raise JVP </a:t>
            </a:r>
            <a:r>
              <a:rPr lang="en-US" sz="36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rPr>
              <a:t>(jugular venous pressure)</a:t>
            </a:r>
            <a:endParaRPr lang="en-US" sz="4100" b="1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2050" name="Picture 2" descr="C:\Users\SkY\Desktop\220px-Elevated_JV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5920" y="1688123"/>
            <a:ext cx="5880295" cy="4754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342" y="317696"/>
            <a:ext cx="7772400" cy="737381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Cyanosis (central &amp; peripheral)</a:t>
            </a:r>
            <a:endParaRPr lang="en-US" sz="3200" dirty="0"/>
          </a:p>
        </p:txBody>
      </p:sp>
      <p:pic>
        <p:nvPicPr>
          <p:cNvPr id="4" name="Picture 3" descr="C:\Users\SkY\Desktop\Cyanosis-and-clubbing-in-the-fingernails.ppm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4203" y="1195754"/>
            <a:ext cx="4290646" cy="4881489"/>
          </a:xfrm>
          <a:prstGeom prst="rect">
            <a:avLst/>
          </a:prstGeom>
          <a:noFill/>
        </p:spPr>
      </p:pic>
      <p:pic>
        <p:nvPicPr>
          <p:cNvPr id="5" name="Picture 4" descr="C:\Users\SkY\Desktop\Cyanosis-and-.pp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016" y="1195754"/>
            <a:ext cx="4093698" cy="4881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6"/>
          <p:cNvSpPr txBox="1">
            <a:spLocks noGrp="1"/>
          </p:cNvSpPr>
          <p:nvPr>
            <p:ph type="body" idx="1"/>
          </p:nvPr>
        </p:nvSpPr>
        <p:spPr>
          <a:xfrm>
            <a:off x="457200" y="1097280"/>
            <a:ext cx="8405446" cy="530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65760" lvl="0" indent="-25603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98"/>
              <a:buChar char="🞂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CXR PA-view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Cardiomegaly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kerley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 and B lines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bat’s wing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bronchovascular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makings)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698"/>
              <a:buChar char="🞂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ECG</a:t>
            </a:r>
            <a:endParaRPr sz="2400" b="1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698"/>
              <a:buChar char="🞂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4D echocardiography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(ejection fraction,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valvure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functions, chamber size &amp; shapes)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698"/>
              <a:buChar char="🞂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TMT avoided </a:t>
            </a:r>
            <a:endParaRPr sz="2400" b="1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698"/>
              <a:buChar char="🞂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Holter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monitoring for arrhythmias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698"/>
              <a:buChar char="🞂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Brain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natriuretic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peptide (BNP) 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698"/>
              <a:buChar char="🞂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CBC, LFT, KFT, ESR, RBS, urine ASO titer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698"/>
              <a:buChar char="🞂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C-reactive protein, ANA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698"/>
              <a:buChar char="🞂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T3, T4, TSH, complete thyroid profile 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698"/>
              <a:buNone/>
            </a:pP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65760" lvl="0" indent="-148211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698"/>
              <a:buNone/>
            </a:pPr>
            <a:endParaRPr sz="2497"/>
          </a:p>
        </p:txBody>
      </p:sp>
      <p:sp>
        <p:nvSpPr>
          <p:cNvPr id="281" name="Google Shape;281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6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Lucida Sans"/>
              <a:buNone/>
            </a:pPr>
            <a:r>
              <a:rPr lang="en-US" sz="3690" dirty="0"/>
              <a:t>Investigation </a:t>
            </a:r>
            <a:endParaRPr sz="3690" b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0" y="1481328"/>
            <a:ext cx="8686800" cy="537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1904"/>
              <a:buNone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ntroduction &amp; Definition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224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256032" algn="just" rtl="0">
              <a:spcBef>
                <a:spcPts val="400"/>
              </a:spcBef>
              <a:spcAft>
                <a:spcPts val="0"/>
              </a:spcAft>
              <a:buSzPts val="1836"/>
              <a:buFont typeface="Noto Sans Symbols"/>
              <a:buChar char="❑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CCF is defined as a state in which the ventricles at normal filling pressure (i.e. adequate intravascular volume) </a:t>
            </a: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cannot maintain an adequate cardiac output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to </a:t>
            </a: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meet the metabolic needs of peripheral </a:t>
            </a:r>
            <a:r>
              <a:rPr 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tissues. </a:t>
            </a:r>
            <a:endParaRPr/>
          </a:p>
          <a:p>
            <a:pPr marL="365760" lvl="0" indent="-256032" algn="just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256032" algn="just" rtl="0">
              <a:spcBef>
                <a:spcPts val="400"/>
              </a:spcBef>
              <a:spcAft>
                <a:spcPts val="0"/>
              </a:spcAft>
              <a:buSzPts val="1836"/>
              <a:buFont typeface="Noto Sans Symbols"/>
              <a:buChar char="❑"/>
            </a:pP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Heart fails to maintain and output which is sufficient for need of our body.  </a:t>
            </a:r>
            <a:endParaRPr b="1"/>
          </a:p>
          <a:p>
            <a:pPr marL="365760" lvl="0" indent="-139446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/>
              <a:t>Congestive heart failure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/>
              <a:t>CXR-PA view</a:t>
            </a:r>
            <a:endParaRPr/>
          </a:p>
        </p:txBody>
      </p:sp>
      <p:pic>
        <p:nvPicPr>
          <p:cNvPr id="287" name="Google Shape;287;p3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371600"/>
            <a:ext cx="8305800" cy="463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endParaRPr/>
          </a:p>
        </p:txBody>
      </p:sp>
      <p:pic>
        <p:nvPicPr>
          <p:cNvPr id="293" name="Google Shape;293;p3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0999" y="228600"/>
            <a:ext cx="8415900" cy="58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/>
              <a:t>Other Investigations</a:t>
            </a:r>
            <a:endParaRPr/>
          </a:p>
        </p:txBody>
      </p:sp>
      <p:pic>
        <p:nvPicPr>
          <p:cNvPr id="299" name="Google Shape;299;p3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447800"/>
            <a:ext cx="83058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12;p4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tabLst/>
              <a:defRPr/>
            </a:pPr>
            <a:r>
              <a:rPr kumimoji="0" lang="en-US" sz="41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"/>
                <a:ea typeface="Lucida Sans"/>
                <a:cs typeface="Lucida Sans"/>
                <a:sym typeface="Lucida Sans"/>
              </a:rPr>
              <a:t>Classification of CCF Pts.  </a:t>
            </a:r>
            <a:endParaRPr kumimoji="0" lang="en-US" sz="4100" b="1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421" y="1362222"/>
            <a:ext cx="8468751" cy="492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 dirty="0"/>
              <a:t>Treatment (Flow chart) </a:t>
            </a: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625" y="1336430"/>
            <a:ext cx="8454683" cy="528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endParaRPr/>
          </a:p>
        </p:txBody>
      </p:sp>
      <p:pic>
        <p:nvPicPr>
          <p:cNvPr id="318" name="Google Shape;318;p4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228599"/>
            <a:ext cx="8382000" cy="6397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endParaRPr/>
          </a:p>
        </p:txBody>
      </p:sp>
      <p:pic>
        <p:nvPicPr>
          <p:cNvPr id="324" name="Google Shape;324;p4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5083" y="228600"/>
            <a:ext cx="8690317" cy="6355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4"/>
          <p:cNvSpPr txBox="1">
            <a:spLocks noGrp="1"/>
          </p:cNvSpPr>
          <p:nvPr>
            <p:ph type="body" idx="1"/>
          </p:nvPr>
        </p:nvSpPr>
        <p:spPr>
          <a:xfrm>
            <a:off x="457200" y="1125415"/>
            <a:ext cx="8229600" cy="531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0939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34"/>
              <a:buNone/>
            </a:pPr>
            <a:endParaRPr sz="1080"/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034"/>
              <a:buChar char="🞂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Complete physical (Bed rest) and emotional rest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034"/>
              <a:buChar char="🞂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Obesity control by restriction of caloric intake.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034"/>
              <a:buChar char="🞂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Regular exercise 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034"/>
              <a:buChar char="🞂"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Antilipidemic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drugs use. E.g.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orlistat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034"/>
              <a:buChar char="🞂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Patient admitted in cardiac care unit CCU. 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034"/>
              <a:buChar char="🞂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O2 inhalation 6liters/min. 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034"/>
              <a:buChar char="🞂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Prop up position. 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034"/>
              <a:buChar char="🞂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Connect NIBP monitor, urine catheterization, central line, ECG, connect IV line. 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034"/>
              <a:buChar char="🞂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Bronchodialators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use  </a:t>
            </a:r>
            <a:endParaRPr sz="2000" b="1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034"/>
              <a:buChar char="🞂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Diuretics use. Especially Potassium spearing diuretics e.g.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spironolactone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034"/>
              <a:buChar char="🞂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Hydrochlorothiazide 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12.5-25mg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OD		or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034"/>
              <a:buChar char="🞂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Chlorthaiazide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		62.5-500 mg BD 		or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034"/>
              <a:buChar char="🞂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Chlorthalidone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12.5-25mg OD		or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034"/>
              <a:buChar char="🞂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Fursoemide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10-40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mg BD		or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034"/>
              <a:buChar char="🞂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Torasemide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05-10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mg BD		or 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034"/>
              <a:buChar char="🞂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spironolactone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		50-200 mg 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734"/>
              <a:buChar char="🞂"/>
            </a:pPr>
            <a:endParaRPr/>
          </a:p>
        </p:txBody>
      </p:sp>
      <p:sp>
        <p:nvSpPr>
          <p:cNvPr id="330" name="Google Shape;330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6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 dirty="0" smtClean="0"/>
              <a:t>Treatment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 txBox="1">
            <a:spLocks noGrp="1"/>
          </p:cNvSpPr>
          <p:nvPr>
            <p:ph type="body" idx="1"/>
          </p:nvPr>
        </p:nvSpPr>
        <p:spPr>
          <a:xfrm>
            <a:off x="457200" y="407963"/>
            <a:ext cx="8229600" cy="6049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34"/>
              <a:buChar char="🞂"/>
            </a:pPr>
            <a:r>
              <a:rPr lang="en-US" sz="1700" b="1" dirty="0" err="1">
                <a:latin typeface="Times New Roman" pitchFamily="18" charset="0"/>
                <a:cs typeface="Times New Roman" pitchFamily="18" charset="0"/>
              </a:rPr>
              <a:t>Digoxin</a:t>
            </a:r>
            <a:r>
              <a:rPr lang="en-US" sz="1700" b="1" dirty="0">
                <a:latin typeface="Times New Roman" pitchFamily="18" charset="0"/>
                <a:cs typeface="Times New Roman" pitchFamily="18" charset="0"/>
              </a:rPr>
              <a:t> use. </a:t>
            </a:r>
            <a:endParaRPr sz="1700" b="1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734"/>
              <a:buChar char="🞂"/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Dose:-  0.25-0.5 mg orally or IV followed by 0.25 mg 6 hourly to total dose of 1-1.5 mg </a:t>
            </a:r>
            <a:endParaRPr sz="1700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734"/>
              <a:buChar char="🞂"/>
            </a:pPr>
            <a:r>
              <a:rPr lang="en-US" sz="1700" b="1" dirty="0">
                <a:latin typeface="Times New Roman" pitchFamily="18" charset="0"/>
                <a:cs typeface="Times New Roman" pitchFamily="18" charset="0"/>
              </a:rPr>
              <a:t>ACE inhibitors use </a:t>
            </a:r>
            <a:endParaRPr sz="1700" b="1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734"/>
              <a:buChar char="🞂"/>
            </a:pP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Lisinopril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		2.5-40 mg OD	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or</a:t>
            </a:r>
            <a:endParaRPr sz="1700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734"/>
              <a:buChar char="🞂"/>
            </a:pP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Enalpril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		2.5-20 mg OD	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or</a:t>
            </a:r>
            <a:endParaRPr sz="1700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734"/>
              <a:buChar char="🞂"/>
            </a:pP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Caotopril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		12.5-50 mg TDS 	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or</a:t>
            </a:r>
            <a:endParaRPr sz="1700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734"/>
              <a:buChar char="🞂"/>
            </a:pP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Ramipril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		 2.5-20 mg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OD</a:t>
            </a:r>
            <a:endParaRPr sz="1700" smtClean="0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734"/>
              <a:buChar char="🞂"/>
            </a:pP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ARB’s (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Angiotensin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II receptor antagonists) </a:t>
            </a:r>
            <a:endParaRPr sz="1700" smtClean="0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734"/>
              <a:buChar char="🞂"/>
            </a:pP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Losartan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potassium 	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25-50mg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BD	or</a:t>
            </a:r>
            <a:endParaRPr sz="1700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734"/>
              <a:buChar char="🞂"/>
            </a:pP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Telmisartan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20-80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mg OD	or</a:t>
            </a:r>
            <a:endParaRPr sz="1700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734"/>
              <a:buChar char="🞂"/>
            </a:pP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Olmesatan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20-40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 </a:t>
            </a:r>
            <a:endParaRPr sz="1700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734"/>
              <a:buChar char="🞂"/>
            </a:pPr>
            <a:r>
              <a:rPr lang="en-US" sz="1700" b="1" dirty="0">
                <a:latin typeface="Times New Roman" pitchFamily="18" charset="0"/>
                <a:cs typeface="Times New Roman" pitchFamily="18" charset="0"/>
              </a:rPr>
              <a:t>Beta-blockers use with cautiously</a:t>
            </a:r>
            <a:endParaRPr sz="1700" b="1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734"/>
              <a:buChar char="🞂"/>
            </a:pP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Carvedilol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		3.125 mg/day </a:t>
            </a:r>
            <a:endParaRPr sz="1700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734"/>
              <a:buChar char="🞂"/>
            </a:pP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Bisoprolol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		1.25mg/day</a:t>
            </a:r>
            <a:endParaRPr sz="1700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734"/>
              <a:buChar char="🞂"/>
            </a:pP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Metoprolol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		25mg/day </a:t>
            </a:r>
            <a:endParaRPr sz="1700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734"/>
              <a:buChar char="🞂"/>
            </a:pP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Nebivolol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		1.25 mg/day </a:t>
            </a:r>
            <a:endParaRPr sz="1700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734"/>
              <a:buChar char="🞂"/>
            </a:pPr>
            <a:r>
              <a:rPr lang="en-US" sz="1700" b="1" dirty="0">
                <a:latin typeface="Times New Roman" pitchFamily="18" charset="0"/>
                <a:cs typeface="Times New Roman" pitchFamily="18" charset="0"/>
              </a:rPr>
              <a:t>Use of </a:t>
            </a:r>
            <a:r>
              <a:rPr lang="en-US" sz="1700" b="1" dirty="0" err="1">
                <a:latin typeface="Times New Roman" pitchFamily="18" charset="0"/>
                <a:cs typeface="Times New Roman" pitchFamily="18" charset="0"/>
              </a:rPr>
              <a:t>aldosterone</a:t>
            </a:r>
            <a:r>
              <a:rPr lang="en-US" sz="1700" b="1" dirty="0">
                <a:latin typeface="Times New Roman" pitchFamily="18" charset="0"/>
                <a:cs typeface="Times New Roman" pitchFamily="18" charset="0"/>
              </a:rPr>
              <a:t> receptor blockers </a:t>
            </a:r>
            <a:endParaRPr sz="1700" b="1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734"/>
              <a:buChar char="🞂"/>
            </a:pPr>
            <a:r>
              <a:rPr lang="en-US" sz="1700" b="1" dirty="0">
                <a:latin typeface="Times New Roman" pitchFamily="18" charset="0"/>
                <a:cs typeface="Times New Roman" pitchFamily="18" charset="0"/>
              </a:rPr>
              <a:t>Vasodilators use </a:t>
            </a:r>
            <a:endParaRPr sz="1700" b="1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734"/>
              <a:buChar char="🞂"/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NTG Drip  		10-200 microgram/min. IV</a:t>
            </a:r>
            <a:endParaRPr sz="1700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734"/>
              <a:buChar char="🞂"/>
            </a:pP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Hydralazine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		10-50 mg QID 	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	or</a:t>
            </a:r>
            <a:endParaRPr sz="1700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734"/>
              <a:buChar char="🞂"/>
            </a:pP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Minoxidil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		1.25-40 mg BID </a:t>
            </a:r>
            <a:endParaRPr sz="1700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734"/>
              <a:buChar char="🞂"/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Sodium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nirtoprusside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	10-300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microgram/min.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IV</a:t>
            </a:r>
            <a:endParaRPr sz="17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6"/>
          <p:cNvSpPr txBox="1">
            <a:spLocks noGrp="1"/>
          </p:cNvSpPr>
          <p:nvPr>
            <p:ph type="body" idx="1"/>
          </p:nvPr>
        </p:nvSpPr>
        <p:spPr>
          <a:xfrm>
            <a:off x="281355" y="225082"/>
            <a:ext cx="8623494" cy="635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65760" lvl="0" indent="-25603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90"/>
              <a:buChar char="🞂"/>
            </a:pPr>
            <a:r>
              <a:rPr lang="en-US" sz="1750" b="1" dirty="0"/>
              <a:t>Use of </a:t>
            </a:r>
            <a:r>
              <a:rPr lang="en-US" sz="1750" b="1" dirty="0" err="1"/>
              <a:t>sympathomimetic</a:t>
            </a:r>
            <a:r>
              <a:rPr lang="en-US" sz="1750" b="1" dirty="0"/>
              <a:t> amines </a:t>
            </a:r>
            <a:endParaRPr sz="1250" b="1"/>
          </a:p>
          <a:p>
            <a:pPr marL="621792" lvl="1" indent="-228600" algn="l" rtl="0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SzPts val="1500"/>
              <a:buChar char="◦"/>
            </a:pPr>
            <a:r>
              <a:rPr lang="en-US" sz="1500" dirty="0"/>
              <a:t>Dopamine – 3-10 micro gm. /kg/min</a:t>
            </a:r>
            <a:endParaRPr sz="1125"/>
          </a:p>
          <a:p>
            <a:pPr marL="621792" lvl="1" indent="-228600" algn="l" rtl="0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SzPts val="1500"/>
              <a:buChar char="◦"/>
            </a:pPr>
            <a:r>
              <a:rPr lang="en-US" sz="1500" dirty="0" err="1"/>
              <a:t>Dobutamine</a:t>
            </a:r>
            <a:r>
              <a:rPr lang="en-US" sz="1500" dirty="0"/>
              <a:t> – 1-10 micro gm. /kg/min</a:t>
            </a:r>
            <a:endParaRPr sz="1125"/>
          </a:p>
          <a:p>
            <a:pPr marL="621792" lvl="1" indent="-228600" algn="l" rtl="0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SzPts val="1500"/>
              <a:buChar char="◦"/>
            </a:pPr>
            <a:r>
              <a:rPr lang="en-US" sz="1500" dirty="0" err="1"/>
              <a:t>Noradrenaline</a:t>
            </a:r>
            <a:r>
              <a:rPr lang="en-US" sz="1500" dirty="0"/>
              <a:t> – 2-8 micro gm. /min</a:t>
            </a:r>
            <a:endParaRPr sz="1125"/>
          </a:p>
          <a:p>
            <a:pPr marL="621792" lvl="1" indent="-228600" algn="l" rtl="0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SzPts val="1500"/>
              <a:buChar char="◦"/>
            </a:pPr>
            <a:r>
              <a:rPr lang="en-US" sz="1500" dirty="0"/>
              <a:t>Adrenaline – 1-8 micro gm. /min</a:t>
            </a:r>
            <a:endParaRPr sz="1125"/>
          </a:p>
          <a:p>
            <a:pPr marL="621792" lvl="1" indent="-228600" algn="l" rtl="0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SzPts val="1500"/>
              <a:buChar char="◦"/>
            </a:pPr>
            <a:r>
              <a:rPr lang="en-US" sz="1500" dirty="0" err="1"/>
              <a:t>Phenylephrine</a:t>
            </a:r>
            <a:r>
              <a:rPr lang="en-US" sz="1500" dirty="0"/>
              <a:t> – 20-200 micro gm. /min</a:t>
            </a:r>
            <a:endParaRPr sz="1125"/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190"/>
              <a:buChar char="🞂"/>
            </a:pPr>
            <a:r>
              <a:rPr lang="en-US" sz="1750" dirty="0"/>
              <a:t>Restriction of </a:t>
            </a:r>
            <a:r>
              <a:rPr lang="en-US" sz="1750" b="1" dirty="0"/>
              <a:t>sodium</a:t>
            </a:r>
            <a:r>
              <a:rPr lang="en-US" sz="1750" dirty="0"/>
              <a:t> intake strictly.   </a:t>
            </a:r>
            <a:endParaRPr sz="1250"/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190"/>
              <a:buChar char="🞂"/>
            </a:pPr>
            <a:r>
              <a:rPr lang="en-US" sz="1750" dirty="0"/>
              <a:t>Procedures should be carried out e.g. </a:t>
            </a:r>
            <a:r>
              <a:rPr lang="en-US" sz="1750" b="1" dirty="0" err="1"/>
              <a:t>thoracentesis</a:t>
            </a:r>
            <a:r>
              <a:rPr lang="en-US" sz="1750" b="1" dirty="0"/>
              <a:t>, </a:t>
            </a:r>
            <a:r>
              <a:rPr lang="en-US" sz="1750" b="1" dirty="0" err="1"/>
              <a:t>paracentesis</a:t>
            </a:r>
            <a:r>
              <a:rPr lang="en-US" sz="1750" b="1" dirty="0"/>
              <a:t> and </a:t>
            </a:r>
            <a:r>
              <a:rPr lang="en-US" sz="1750" b="1" dirty="0" smtClean="0"/>
              <a:t>dialysis.</a:t>
            </a:r>
            <a:endParaRPr sz="1250" b="1"/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190"/>
              <a:buChar char="🞂"/>
            </a:pPr>
            <a:r>
              <a:rPr lang="en-US" sz="1750" b="1" dirty="0"/>
              <a:t>Anticoagulation therapy </a:t>
            </a:r>
            <a:r>
              <a:rPr lang="en-US" sz="1750" dirty="0"/>
              <a:t>(for </a:t>
            </a:r>
            <a:r>
              <a:rPr lang="en-US" sz="1750" dirty="0" err="1"/>
              <a:t>thromboembolism</a:t>
            </a:r>
            <a:r>
              <a:rPr lang="en-US" sz="1750" dirty="0"/>
              <a:t>, left ventricular thrombus, embolic stroke) </a:t>
            </a:r>
            <a:endParaRPr sz="1250"/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190"/>
              <a:buChar char="🞂"/>
            </a:pPr>
            <a:r>
              <a:rPr lang="en-US" sz="1750" dirty="0"/>
              <a:t>Streptokinase 5lakhs -15 </a:t>
            </a:r>
            <a:r>
              <a:rPr lang="en-US" sz="1750" dirty="0" err="1"/>
              <a:t>lakhs</a:t>
            </a:r>
            <a:r>
              <a:rPr lang="en-US" sz="1750" dirty="0"/>
              <a:t> unites IV </a:t>
            </a:r>
            <a:endParaRPr sz="1250"/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190"/>
              <a:buChar char="🞂"/>
            </a:pPr>
            <a:r>
              <a:rPr lang="en-US" sz="1750" dirty="0" err="1"/>
              <a:t>Urokinase</a:t>
            </a:r>
            <a:r>
              <a:rPr lang="en-US" sz="1750" dirty="0"/>
              <a:t> 15  </a:t>
            </a:r>
            <a:r>
              <a:rPr lang="en-US" sz="1750" dirty="0" err="1"/>
              <a:t>lakhs</a:t>
            </a:r>
            <a:r>
              <a:rPr lang="en-US" sz="1750" dirty="0"/>
              <a:t> unit IV </a:t>
            </a:r>
            <a:endParaRPr sz="1250"/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190"/>
              <a:buChar char="🞂"/>
            </a:pPr>
            <a:r>
              <a:rPr lang="en-US" sz="1750" dirty="0"/>
              <a:t>Low dose </a:t>
            </a:r>
            <a:r>
              <a:rPr lang="en-US" sz="1750" dirty="0" err="1"/>
              <a:t>heparine</a:t>
            </a:r>
            <a:r>
              <a:rPr lang="en-US" sz="1750" dirty="0"/>
              <a:t> 5000 unit SC BD </a:t>
            </a:r>
            <a:endParaRPr sz="1250"/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190"/>
              <a:buChar char="🞂"/>
            </a:pPr>
            <a:r>
              <a:rPr lang="en-US" sz="1750" dirty="0"/>
              <a:t>Implantation of </a:t>
            </a:r>
            <a:r>
              <a:rPr lang="en-US" sz="1750" b="1" dirty="0" err="1"/>
              <a:t>cardioverter</a:t>
            </a:r>
            <a:r>
              <a:rPr lang="en-US" sz="1750" b="1" dirty="0"/>
              <a:t> defibrillator </a:t>
            </a:r>
            <a:r>
              <a:rPr lang="en-US" sz="1750" dirty="0"/>
              <a:t>and </a:t>
            </a:r>
            <a:r>
              <a:rPr lang="en-US" sz="1750" b="1" dirty="0"/>
              <a:t>biventricular pacing </a:t>
            </a:r>
            <a:endParaRPr sz="1250" b="1"/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190"/>
              <a:buChar char="🞂"/>
            </a:pPr>
            <a:r>
              <a:rPr lang="en-US" sz="1750" dirty="0"/>
              <a:t>Surgical intervention e.g. left ventricular </a:t>
            </a:r>
            <a:r>
              <a:rPr lang="en-US" sz="1750" b="1" dirty="0" err="1"/>
              <a:t>aneurysmectomy</a:t>
            </a:r>
            <a:r>
              <a:rPr lang="en-US" sz="1750" dirty="0"/>
              <a:t>, left ventricular assist devices, </a:t>
            </a:r>
            <a:r>
              <a:rPr lang="en-US" sz="1750" b="1" dirty="0"/>
              <a:t>cardiac transplantation</a:t>
            </a:r>
            <a:r>
              <a:rPr lang="en-US" sz="1750" dirty="0"/>
              <a:t>. </a:t>
            </a:r>
            <a:endParaRPr sz="125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0504"/>
            <a:ext cx="7772400" cy="6133513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026" name="Picture 2" descr="D:\Desktop\cc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070"/>
            <a:ext cx="9144000" cy="6870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…….Thanks</a:t>
            </a: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/>
              <a:t> Normal Cardiac Output</a:t>
            </a:r>
            <a:endParaRPr/>
          </a:p>
        </p:txBody>
      </p:sp>
      <p:pic>
        <p:nvPicPr>
          <p:cNvPr id="124" name="Google Shape;124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42535" y="1481137"/>
            <a:ext cx="7202659" cy="5074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endParaRPr/>
          </a:p>
        </p:txBody>
      </p:sp>
      <p:pic>
        <p:nvPicPr>
          <p:cNvPr id="130" name="Google Shape;130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endParaRPr/>
          </a:p>
        </p:txBody>
      </p:sp>
      <p:pic>
        <p:nvPicPr>
          <p:cNvPr id="136" name="Google Shape;136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body" idx="1"/>
          </p:nvPr>
        </p:nvSpPr>
        <p:spPr>
          <a:xfrm>
            <a:off x="381000" y="990600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35"/>
              <a:buNone/>
            </a:pPr>
            <a:r>
              <a:rPr lang="en-US" sz="2405" b="1" dirty="0">
                <a:latin typeface="Times New Roman"/>
                <a:ea typeface="Times New Roman"/>
                <a:cs typeface="Times New Roman"/>
                <a:sym typeface="Times New Roman"/>
              </a:rPr>
              <a:t>Pressure overload of ventricle</a:t>
            </a:r>
            <a:endParaRPr sz="240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10"/>
              <a:buChar char="🞂"/>
            </a:pPr>
            <a:r>
              <a:rPr lang="en-US" sz="2220" dirty="0">
                <a:latin typeface="Times New Roman"/>
                <a:ea typeface="Times New Roman"/>
                <a:cs typeface="Times New Roman"/>
                <a:sym typeface="Times New Roman"/>
              </a:rPr>
              <a:t>Systemic hypertension</a:t>
            </a:r>
            <a:endParaRPr/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10"/>
              <a:buChar char="🞂"/>
            </a:pPr>
            <a:r>
              <a:rPr lang="en-US" sz="2220" dirty="0">
                <a:latin typeface="Times New Roman"/>
                <a:ea typeface="Times New Roman"/>
                <a:cs typeface="Times New Roman"/>
                <a:sym typeface="Times New Roman"/>
              </a:rPr>
              <a:t>Pulmonary hypertension </a:t>
            </a:r>
            <a:endParaRPr/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10"/>
              <a:buChar char="🞂"/>
            </a:pPr>
            <a:r>
              <a:rPr lang="en-US" sz="2220" dirty="0">
                <a:latin typeface="Times New Roman"/>
                <a:ea typeface="Times New Roman"/>
                <a:cs typeface="Times New Roman"/>
                <a:sym typeface="Times New Roman"/>
              </a:rPr>
              <a:t>Aortic </a:t>
            </a:r>
            <a:r>
              <a:rPr lang="en-US" sz="2220" dirty="0" err="1">
                <a:latin typeface="Times New Roman"/>
                <a:ea typeface="Times New Roman"/>
                <a:cs typeface="Times New Roman"/>
                <a:sym typeface="Times New Roman"/>
              </a:rPr>
              <a:t>stenosis</a:t>
            </a:r>
            <a:r>
              <a:rPr lang="en-US" sz="2220" dirty="0">
                <a:latin typeface="Times New Roman"/>
                <a:ea typeface="Times New Roman"/>
                <a:cs typeface="Times New Roman"/>
                <a:sym typeface="Times New Roman"/>
              </a:rPr>
              <a:t> / regurgitation</a:t>
            </a:r>
            <a:endParaRPr/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10"/>
              <a:buChar char="🞂"/>
            </a:pPr>
            <a:r>
              <a:rPr lang="en-US" sz="2220" dirty="0">
                <a:latin typeface="Times New Roman"/>
                <a:ea typeface="Times New Roman"/>
                <a:cs typeface="Times New Roman"/>
                <a:sym typeface="Times New Roman"/>
              </a:rPr>
              <a:t>Pulmonary </a:t>
            </a:r>
            <a:r>
              <a:rPr lang="en-US" sz="2220" dirty="0" err="1">
                <a:latin typeface="Times New Roman"/>
                <a:ea typeface="Times New Roman"/>
                <a:cs typeface="Times New Roman"/>
                <a:sym typeface="Times New Roman"/>
              </a:rPr>
              <a:t>stenosis</a:t>
            </a:r>
            <a:r>
              <a:rPr lang="en-US" sz="2220" dirty="0">
                <a:latin typeface="Times New Roman"/>
                <a:ea typeface="Times New Roman"/>
                <a:cs typeface="Times New Roman"/>
                <a:sym typeface="Times New Roman"/>
              </a:rPr>
              <a:t> / regurgitation</a:t>
            </a:r>
            <a:endParaRPr/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10"/>
              <a:buChar char="🞂"/>
            </a:pPr>
            <a:r>
              <a:rPr lang="en-US" sz="2220" dirty="0" err="1">
                <a:latin typeface="Times New Roman"/>
                <a:ea typeface="Times New Roman"/>
                <a:cs typeface="Times New Roman"/>
                <a:sym typeface="Times New Roman"/>
              </a:rPr>
              <a:t>Atrial</a:t>
            </a:r>
            <a:r>
              <a:rPr lang="en-US" sz="222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20" dirty="0" err="1">
                <a:latin typeface="Times New Roman"/>
                <a:ea typeface="Times New Roman"/>
                <a:cs typeface="Times New Roman"/>
                <a:sym typeface="Times New Roman"/>
              </a:rPr>
              <a:t>septal</a:t>
            </a:r>
            <a:r>
              <a:rPr lang="en-US" sz="2220" dirty="0">
                <a:latin typeface="Times New Roman"/>
                <a:ea typeface="Times New Roman"/>
                <a:cs typeface="Times New Roman"/>
                <a:sym typeface="Times New Roman"/>
              </a:rPr>
              <a:t> defect</a:t>
            </a:r>
            <a:endParaRPr/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635"/>
              <a:buNone/>
            </a:pPr>
            <a:r>
              <a:rPr lang="en-US" sz="2405" b="1" dirty="0">
                <a:latin typeface="Times New Roman"/>
                <a:ea typeface="Times New Roman"/>
                <a:cs typeface="Times New Roman"/>
                <a:sym typeface="Times New Roman"/>
              </a:rPr>
              <a:t>Inflow obstruction of ventricle</a:t>
            </a:r>
            <a:endParaRPr sz="240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10"/>
              <a:buChar char="🞂"/>
            </a:pPr>
            <a:r>
              <a:rPr lang="en-US" sz="2220" dirty="0">
                <a:latin typeface="Times New Roman"/>
                <a:ea typeface="Times New Roman"/>
                <a:cs typeface="Times New Roman"/>
                <a:sym typeface="Times New Roman"/>
              </a:rPr>
              <a:t>Mitral </a:t>
            </a:r>
            <a:r>
              <a:rPr lang="en-US" sz="2220" dirty="0" err="1">
                <a:latin typeface="Times New Roman"/>
                <a:ea typeface="Times New Roman"/>
                <a:cs typeface="Times New Roman"/>
                <a:sym typeface="Times New Roman"/>
              </a:rPr>
              <a:t>stenosis</a:t>
            </a:r>
            <a:r>
              <a:rPr lang="en-US" sz="2220" dirty="0">
                <a:latin typeface="Times New Roman"/>
                <a:ea typeface="Times New Roman"/>
                <a:cs typeface="Times New Roman"/>
                <a:sym typeface="Times New Roman"/>
              </a:rPr>
              <a:t>/ regurgitation			</a:t>
            </a:r>
            <a:r>
              <a:rPr lang="en-US" sz="2220" b="1" dirty="0">
                <a:latin typeface="Times New Roman"/>
                <a:ea typeface="Times New Roman"/>
                <a:cs typeface="Times New Roman"/>
                <a:sym typeface="Times New Roman"/>
              </a:rPr>
              <a:t>Low output failure</a:t>
            </a:r>
            <a:endParaRPr sz="22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10"/>
              <a:buChar char="🞂"/>
            </a:pPr>
            <a:r>
              <a:rPr lang="en-US" sz="2220" dirty="0">
                <a:latin typeface="Times New Roman"/>
                <a:ea typeface="Times New Roman"/>
                <a:cs typeface="Times New Roman"/>
                <a:sym typeface="Times New Roman"/>
              </a:rPr>
              <a:t>Tricuspid </a:t>
            </a:r>
            <a:r>
              <a:rPr lang="en-US" sz="2220" dirty="0" err="1">
                <a:latin typeface="Times New Roman"/>
                <a:ea typeface="Times New Roman"/>
                <a:cs typeface="Times New Roman"/>
                <a:sym typeface="Times New Roman"/>
              </a:rPr>
              <a:t>stenosis</a:t>
            </a:r>
            <a:r>
              <a:rPr lang="en-US" sz="2220" dirty="0">
                <a:latin typeface="Times New Roman"/>
                <a:ea typeface="Times New Roman"/>
                <a:cs typeface="Times New Roman"/>
                <a:sym typeface="Times New Roman"/>
              </a:rPr>
              <a:t>/ regurgitation	 </a:t>
            </a:r>
            <a:endParaRPr/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10"/>
              <a:buChar char="🞂"/>
            </a:pPr>
            <a:r>
              <a:rPr lang="en-US" sz="2220" dirty="0" err="1">
                <a:latin typeface="Times New Roman"/>
                <a:ea typeface="Times New Roman"/>
                <a:cs typeface="Times New Roman"/>
                <a:sym typeface="Times New Roman"/>
              </a:rPr>
              <a:t>Endomyocardial</a:t>
            </a:r>
            <a:r>
              <a:rPr lang="en-US" sz="2220" dirty="0">
                <a:latin typeface="Times New Roman"/>
                <a:ea typeface="Times New Roman"/>
                <a:cs typeface="Times New Roman"/>
                <a:sym typeface="Times New Roman"/>
              </a:rPr>
              <a:t> fibrosis</a:t>
            </a:r>
            <a:endParaRPr/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635"/>
              <a:buNone/>
            </a:pPr>
            <a:r>
              <a:rPr lang="en-US" sz="2405" b="1" dirty="0">
                <a:latin typeface="Times New Roman"/>
                <a:ea typeface="Times New Roman"/>
                <a:cs typeface="Times New Roman"/>
                <a:sym typeface="Times New Roman"/>
              </a:rPr>
              <a:t>Impaired ventricular function</a:t>
            </a:r>
            <a:endParaRPr sz="240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10"/>
              <a:buChar char="🞂"/>
            </a:pPr>
            <a:r>
              <a:rPr lang="en-US" sz="2220" dirty="0">
                <a:latin typeface="Times New Roman"/>
                <a:ea typeface="Times New Roman"/>
                <a:cs typeface="Times New Roman"/>
                <a:sym typeface="Times New Roman"/>
              </a:rPr>
              <a:t>Diffuse myocardial diseases</a:t>
            </a:r>
            <a:endParaRPr/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10"/>
              <a:buFont typeface="Noto Sans Symbols"/>
              <a:buChar char="▪"/>
            </a:pPr>
            <a:r>
              <a:rPr lang="en-US" sz="2220" dirty="0" err="1">
                <a:latin typeface="Times New Roman"/>
                <a:ea typeface="Times New Roman"/>
                <a:cs typeface="Times New Roman"/>
                <a:sym typeface="Times New Roman"/>
              </a:rPr>
              <a:t>Myocarditis</a:t>
            </a:r>
            <a:endParaRPr sz="22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10"/>
              <a:buFont typeface="Noto Sans Symbols"/>
              <a:buChar char="▪"/>
            </a:pPr>
            <a:r>
              <a:rPr lang="en-US" sz="2220" dirty="0" err="1">
                <a:latin typeface="Times New Roman"/>
                <a:ea typeface="Times New Roman"/>
                <a:cs typeface="Times New Roman"/>
                <a:sym typeface="Times New Roman"/>
              </a:rPr>
              <a:t>Cardiomyopathy</a:t>
            </a:r>
            <a:endParaRPr sz="22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10"/>
              <a:buChar char="🞂"/>
            </a:pPr>
            <a:r>
              <a:rPr lang="en-US" sz="2220" dirty="0">
                <a:latin typeface="Times New Roman"/>
                <a:ea typeface="Times New Roman"/>
                <a:cs typeface="Times New Roman"/>
                <a:sym typeface="Times New Roman"/>
              </a:rPr>
              <a:t>Segmental myocardial disease </a:t>
            </a:r>
            <a:endParaRPr/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10"/>
              <a:buChar char="🞂"/>
            </a:pPr>
            <a:r>
              <a:rPr lang="en-US" sz="2220" dirty="0">
                <a:latin typeface="Times New Roman"/>
                <a:ea typeface="Times New Roman"/>
                <a:cs typeface="Times New Roman"/>
                <a:sym typeface="Times New Roman"/>
              </a:rPr>
              <a:t>Myocardial infraction </a:t>
            </a:r>
            <a:endParaRPr/>
          </a:p>
          <a:p>
            <a:pPr marL="365760" lvl="0" indent="-148211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698"/>
              <a:buNone/>
            </a:pPr>
            <a:endParaRPr sz="2497"/>
          </a:p>
        </p:txBody>
      </p:sp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/>
              <a:t>Causes of Heart Failure </a:t>
            </a:r>
            <a:endParaRPr/>
          </a:p>
        </p:txBody>
      </p:sp>
      <p:sp>
        <p:nvSpPr>
          <p:cNvPr id="143" name="Google Shape;143;p19"/>
          <p:cNvSpPr/>
          <p:nvPr/>
        </p:nvSpPr>
        <p:spPr>
          <a:xfrm>
            <a:off x="5334000" y="1143000"/>
            <a:ext cx="304800" cy="4953000"/>
          </a:xfrm>
          <a:prstGeom prst="rightBrace">
            <a:avLst>
              <a:gd name="adj1" fmla="val 8333"/>
              <a:gd name="adj2" fmla="val 50000"/>
            </a:avLst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cours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950</Words>
  <PresentationFormat>On-screen Show (4:3)</PresentationFormat>
  <Paragraphs>275</Paragraphs>
  <Slides>40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Concourse</vt:lpstr>
      <vt:lpstr>Congestive heart failure (CCF)</vt:lpstr>
      <vt:lpstr>Slide 2</vt:lpstr>
      <vt:lpstr>Congestive heart failure</vt:lpstr>
      <vt:lpstr>Slide 4</vt:lpstr>
      <vt:lpstr>Slide 5</vt:lpstr>
      <vt:lpstr> Normal Cardiac Output</vt:lpstr>
      <vt:lpstr>Slide 7</vt:lpstr>
      <vt:lpstr>Slide 8</vt:lpstr>
      <vt:lpstr>Causes of Heart Failure </vt:lpstr>
      <vt:lpstr>Slide 10</vt:lpstr>
      <vt:lpstr>Precipitating factors </vt:lpstr>
      <vt:lpstr>PATHOPHYSILOGY</vt:lpstr>
      <vt:lpstr>Pathogenesis </vt:lpstr>
      <vt:lpstr>Slide 14</vt:lpstr>
      <vt:lpstr>Slide 15</vt:lpstr>
      <vt:lpstr>Slide 16</vt:lpstr>
      <vt:lpstr>Slide 17</vt:lpstr>
      <vt:lpstr>Slide 18</vt:lpstr>
      <vt:lpstr>Types of heart failure  </vt:lpstr>
      <vt:lpstr>Slide 20</vt:lpstr>
      <vt:lpstr>Slide 21</vt:lpstr>
      <vt:lpstr>Slide 22</vt:lpstr>
      <vt:lpstr>Clinical features of CCF (LVF)</vt:lpstr>
      <vt:lpstr>Clinical features of CCF (RVF)  </vt:lpstr>
      <vt:lpstr>Slide 25</vt:lpstr>
      <vt:lpstr>Slide 26</vt:lpstr>
      <vt:lpstr>Slide 27</vt:lpstr>
      <vt:lpstr>Cyanosis (central &amp; peripheral)</vt:lpstr>
      <vt:lpstr>Investigation </vt:lpstr>
      <vt:lpstr>CXR-PA view</vt:lpstr>
      <vt:lpstr>Slide 31</vt:lpstr>
      <vt:lpstr>Other Investigations</vt:lpstr>
      <vt:lpstr>Slide 33</vt:lpstr>
      <vt:lpstr>Treatment (Flow chart) </vt:lpstr>
      <vt:lpstr>Slide 35</vt:lpstr>
      <vt:lpstr>Slide 36</vt:lpstr>
      <vt:lpstr>Treatment</vt:lpstr>
      <vt:lpstr>Slide 38</vt:lpstr>
      <vt:lpstr>Slide 39</vt:lpstr>
      <vt:lpstr>…….Thanks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Congestive heart failure</dc:title>
  <dc:creator>SkY</dc:creator>
  <cp:lastModifiedBy>USER</cp:lastModifiedBy>
  <cp:revision>45</cp:revision>
  <dcterms:modified xsi:type="dcterms:W3CDTF">2022-11-15T05:38:18Z</dcterms:modified>
</cp:coreProperties>
</file>