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35" r:id="rId3"/>
    <p:sldId id="331" r:id="rId4"/>
    <p:sldId id="332" r:id="rId5"/>
    <p:sldId id="326" r:id="rId6"/>
    <p:sldId id="257" r:id="rId7"/>
    <p:sldId id="292" r:id="rId8"/>
    <p:sldId id="311" r:id="rId9"/>
    <p:sldId id="308" r:id="rId10"/>
    <p:sldId id="301" r:id="rId11"/>
    <p:sldId id="293" r:id="rId12"/>
    <p:sldId id="327" r:id="rId13"/>
    <p:sldId id="309" r:id="rId14"/>
    <p:sldId id="329" r:id="rId15"/>
    <p:sldId id="310" r:id="rId16"/>
    <p:sldId id="305" r:id="rId17"/>
    <p:sldId id="259" r:id="rId18"/>
    <p:sldId id="260" r:id="rId19"/>
    <p:sldId id="325" r:id="rId20"/>
    <p:sldId id="261" r:id="rId21"/>
    <p:sldId id="324" r:id="rId22"/>
    <p:sldId id="333" r:id="rId23"/>
    <p:sldId id="319" r:id="rId24"/>
    <p:sldId id="262" r:id="rId25"/>
    <p:sldId id="338" r:id="rId26"/>
    <p:sldId id="263" r:id="rId27"/>
    <p:sldId id="264" r:id="rId28"/>
    <p:sldId id="320" r:id="rId29"/>
    <p:sldId id="337" r:id="rId30"/>
    <p:sldId id="306" r:id="rId31"/>
    <p:sldId id="265" r:id="rId32"/>
    <p:sldId id="321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317" r:id="rId41"/>
    <p:sldId id="273" r:id="rId42"/>
    <p:sldId id="275" r:id="rId43"/>
    <p:sldId id="276" r:id="rId44"/>
    <p:sldId id="277" r:id="rId45"/>
    <p:sldId id="278" r:id="rId46"/>
    <p:sldId id="279" r:id="rId47"/>
    <p:sldId id="307" r:id="rId48"/>
    <p:sldId id="280" r:id="rId49"/>
    <p:sldId id="322" r:id="rId50"/>
    <p:sldId id="281" r:id="rId51"/>
    <p:sldId id="330" r:id="rId52"/>
    <p:sldId id="284" r:id="rId53"/>
    <p:sldId id="282" r:id="rId54"/>
    <p:sldId id="283" r:id="rId55"/>
    <p:sldId id="323" r:id="rId56"/>
    <p:sldId id="336" r:id="rId57"/>
    <p:sldId id="285" r:id="rId58"/>
    <p:sldId id="316" r:id="rId59"/>
    <p:sldId id="286" r:id="rId60"/>
    <p:sldId id="287" r:id="rId61"/>
    <p:sldId id="288" r:id="rId62"/>
    <p:sldId id="289" r:id="rId63"/>
    <p:sldId id="290" r:id="rId64"/>
    <p:sldId id="302" r:id="rId65"/>
    <p:sldId id="294" r:id="rId66"/>
    <p:sldId id="295" r:id="rId67"/>
    <p:sldId id="296" r:id="rId68"/>
    <p:sldId id="297" r:id="rId69"/>
    <p:sldId id="298" r:id="rId70"/>
    <p:sldId id="299" r:id="rId71"/>
    <p:sldId id="314" r:id="rId72"/>
    <p:sldId id="334" r:id="rId73"/>
    <p:sldId id="31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4CEA8-8BB3-40BB-A7D2-C7AEDBCF7A72}" type="datetimeFigureOut">
              <a:rPr lang="en-US" smtClean="0"/>
              <a:t>23/12/2016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164C-EA2E-480C-B8D7-FA9AF9DEA6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7164C-EA2E-480C-B8D7-FA9AF9DEA67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AppData\Local\Microsoft\Windows\Temporary%20Internet%20Files\Content.IE5\X4S2GADU\VID-20161126-WA0015%5b1%5d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851648" cy="2971800"/>
          </a:xfrm>
        </p:spPr>
        <p:txBody>
          <a:bodyPr>
            <a:noAutofit/>
          </a:bodyPr>
          <a:lstStyle/>
          <a:p>
            <a:pPr algn="ctr"/>
            <a: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NEONATAL EMERGENCIES </a:t>
            </a:r>
            <a:endParaRPr lang="en-US" sz="96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7854696" cy="3276600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pPr algn="ctr"/>
            <a:r>
              <a:rPr lang="en-US" sz="3500" dirty="0" smtClean="0"/>
              <a:t>                                         Presented by</a:t>
            </a:r>
          </a:p>
          <a:p>
            <a:r>
              <a:rPr lang="en-US" sz="3600" dirty="0" err="1" smtClean="0">
                <a:solidFill>
                  <a:srgbClr val="FFFF00"/>
                </a:solidFill>
              </a:rPr>
              <a:t>Vd</a:t>
            </a:r>
            <a:r>
              <a:rPr lang="en-US" sz="3600" dirty="0" smtClean="0">
                <a:solidFill>
                  <a:srgbClr val="FFFF00"/>
                </a:solidFill>
              </a:rPr>
              <a:t>. </a:t>
            </a:r>
            <a:r>
              <a:rPr lang="en-US" sz="3600" dirty="0" err="1" smtClean="0">
                <a:solidFill>
                  <a:srgbClr val="FFFF00"/>
                </a:solidFill>
              </a:rPr>
              <a:t>Shivam</a:t>
            </a:r>
            <a:r>
              <a:rPr lang="en-US" sz="3600" dirty="0" smtClean="0">
                <a:solidFill>
                  <a:srgbClr val="FFFF00"/>
                </a:solidFill>
              </a:rPr>
              <a:t> K. Gupta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M.D. (Final year) </a:t>
            </a:r>
          </a:p>
          <a:p>
            <a:r>
              <a:rPr lang="en-US" sz="4800" dirty="0" smtClean="0">
                <a:solidFill>
                  <a:srgbClr val="C00000"/>
                </a:solidFill>
              </a:rPr>
              <a:t>Govt. Ayurved College, Nanded</a:t>
            </a:r>
          </a:p>
        </p:txBody>
      </p:sp>
      <p:pic>
        <p:nvPicPr>
          <p:cNvPr id="4" name="Picture 3" descr="Emergency-Alert-9082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052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pPr algn="ctr"/>
            <a:r>
              <a:rPr lang="en-US" dirty="0" smtClean="0"/>
              <a:t>VITALS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24000"/>
          <a:ext cx="9144000" cy="533399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810000"/>
                <a:gridCol w="5334000"/>
              </a:tblGrid>
              <a:tr h="432167">
                <a:tc>
                  <a:txBody>
                    <a:bodyPr/>
                    <a:lstStyle/>
                    <a:p>
                      <a:r>
                        <a:rPr lang="en-US" dirty="0" smtClean="0"/>
                        <a:t>Vitals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prevention</a:t>
                      </a:r>
                      <a:endParaRPr lang="en-US" dirty="0"/>
                    </a:p>
                  </a:txBody>
                  <a:tcPr/>
                </a:tc>
              </a:tr>
              <a:tr h="106561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 – Temperature-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 warmth, </a:t>
                      </a:r>
                    </a:p>
                    <a:p>
                      <a:r>
                        <a:rPr lang="en-US" dirty="0" smtClean="0"/>
                        <a:t>dry the baby,</a:t>
                      </a:r>
                    </a:p>
                    <a:p>
                      <a:r>
                        <a:rPr lang="en-US" dirty="0" smtClean="0"/>
                        <a:t> remove the wet linen</a:t>
                      </a:r>
                      <a:endParaRPr lang="en-US" dirty="0"/>
                    </a:p>
                  </a:txBody>
                  <a:tcPr/>
                </a:tc>
              </a:tr>
              <a:tr h="106561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A- Airway-</a:t>
                      </a: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position, </a:t>
                      </a:r>
                    </a:p>
                    <a:p>
                      <a:r>
                        <a:rPr lang="en-US" dirty="0" smtClean="0"/>
                        <a:t>clear the airway, </a:t>
                      </a:r>
                    </a:p>
                    <a:p>
                      <a:r>
                        <a:rPr lang="en-US" dirty="0" smtClean="0"/>
                        <a:t>insert ET if necessary </a:t>
                      </a:r>
                      <a:endParaRPr lang="en-US" dirty="0"/>
                    </a:p>
                  </a:txBody>
                  <a:tcPr/>
                </a:tc>
              </a:tr>
              <a:tr h="13853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B-Breathing-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tactile stimulation,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PPV,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bag with ET if necessary 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3853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C-Circulation: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stimulate,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chest compression,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medication  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145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4779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1.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3.lar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Aqua Ace_20161124_210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38600"/>
            <a:ext cx="9144000" cy="2819400"/>
          </a:xfrm>
          <a:prstGeom prst="rect">
            <a:avLst/>
          </a:prstGeom>
        </p:spPr>
      </p:pic>
      <p:pic>
        <p:nvPicPr>
          <p:cNvPr id="8" name="Picture 7" descr="Aqua Ace_20161124_210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676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ntubation_landmark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i="1" spc="600" dirty="0" smtClean="0">
                <a:solidFill>
                  <a:srgbClr val="FF0000"/>
                </a:solidFill>
              </a:rPr>
              <a:t>Neonatal seizures</a:t>
            </a:r>
            <a:endParaRPr lang="en-US" sz="9600" b="1" i="1" spc="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Neonatal 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paroxysmal alteration in neurological function  i.e. motor behavior and autonomic function.</a:t>
            </a:r>
          </a:p>
          <a:p>
            <a:r>
              <a:rPr lang="en-US" dirty="0" smtClean="0"/>
              <a:t>Epileptic seizures-it is associated with corresponding EEG seizure activity e.g. </a:t>
            </a:r>
            <a:r>
              <a:rPr lang="en-US" dirty="0" err="1" smtClean="0"/>
              <a:t>clonic</a:t>
            </a:r>
            <a:r>
              <a:rPr lang="en-US" dirty="0" smtClean="0"/>
              <a:t> seizures.</a:t>
            </a:r>
          </a:p>
          <a:p>
            <a:r>
              <a:rPr lang="en-US" dirty="0" smtClean="0"/>
              <a:t>Non epileptic seizures- clinical seizures without corresponding EEG correlate e.g. subtle and generalized tonic seizures.</a:t>
            </a:r>
          </a:p>
          <a:p>
            <a:r>
              <a:rPr lang="en-US" dirty="0" smtClean="0"/>
              <a:t>EEG seizures- abnormal EEG activity with no clinical correlation.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Subtle 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clinical </a:t>
            </a:r>
            <a:r>
              <a:rPr lang="en-US" dirty="0" err="1" smtClean="0"/>
              <a:t>manifistation</a:t>
            </a:r>
            <a:r>
              <a:rPr lang="en-US" dirty="0" smtClean="0"/>
              <a:t> are mild and are often missed. It may be-</a:t>
            </a:r>
          </a:p>
          <a:p>
            <a:r>
              <a:rPr lang="en-US" dirty="0" smtClean="0"/>
              <a:t>Ocular- tonic horizontal deviation of eyes or sustained eye opening with ocular fixation or cycled fluttering.</a:t>
            </a:r>
          </a:p>
          <a:p>
            <a:r>
              <a:rPr lang="en-US" dirty="0" smtClean="0"/>
              <a:t>Oral facial lingual movements- chewing, tongue- thrusting, lip smacking etc.</a:t>
            </a:r>
          </a:p>
          <a:p>
            <a:r>
              <a:rPr lang="en-US" dirty="0" smtClean="0"/>
              <a:t>Limb movement- cycling, paddling, boxing-jabs etc.</a:t>
            </a:r>
          </a:p>
          <a:p>
            <a:r>
              <a:rPr lang="en-US" dirty="0" smtClean="0"/>
              <a:t>Autonomic </a:t>
            </a:r>
            <a:r>
              <a:rPr lang="en-US" dirty="0" err="1" smtClean="0"/>
              <a:t>phenomina</a:t>
            </a:r>
            <a:r>
              <a:rPr lang="en-US" dirty="0" smtClean="0"/>
              <a:t>- </a:t>
            </a:r>
            <a:r>
              <a:rPr lang="en-US" dirty="0" err="1" smtClean="0"/>
              <a:t>tachy</a:t>
            </a:r>
            <a:r>
              <a:rPr lang="en-US" dirty="0" smtClean="0"/>
              <a:t>/ bradycardia.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Subtle seizures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33600"/>
            <a:ext cx="7848600" cy="437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E:\bkgrnds\prsntns\wlcm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54741" y="542218"/>
            <a:ext cx="4464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Welcome</a:t>
            </a:r>
            <a:endParaRPr lang="en-GB" sz="6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70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Countt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15400" cy="6324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Clonic</a:t>
            </a:r>
            <a:r>
              <a:rPr lang="en-US" dirty="0" smtClean="0">
                <a:solidFill>
                  <a:srgbClr val="FF0000"/>
                </a:solidFill>
              </a:rPr>
              <a:t> seizures</a:t>
            </a:r>
            <a:r>
              <a:rPr lang="en-US" dirty="0" smtClean="0"/>
              <a:t>-rhythmic movements of muscles </a:t>
            </a:r>
            <a:r>
              <a:rPr lang="en-US" dirty="0" err="1" smtClean="0"/>
              <a:t>group.They</a:t>
            </a:r>
            <a:r>
              <a:rPr lang="en-US" dirty="0" smtClean="0"/>
              <a:t> have both fast and slow components occurs with  </a:t>
            </a:r>
            <a:r>
              <a:rPr lang="en-US" dirty="0" err="1" smtClean="0"/>
              <a:t>afrequency</a:t>
            </a:r>
            <a:r>
              <a:rPr lang="en-US" dirty="0" smtClean="0"/>
              <a:t> of 1-3 jerks / second with EEG changes.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Tonic seizures- </a:t>
            </a:r>
            <a:r>
              <a:rPr lang="en-US" dirty="0" smtClean="0"/>
              <a:t>Sustained flexion or extension of axial or appendicular muscle groups. It may be focal or generalized and may resemble </a:t>
            </a:r>
            <a:r>
              <a:rPr lang="en-US" dirty="0" err="1" smtClean="0"/>
              <a:t>decerebrate</a:t>
            </a:r>
            <a:r>
              <a:rPr lang="en-US" dirty="0" smtClean="0"/>
              <a:t> or decorticate posturing with no EEG changes in generalized tonic seizure.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Mayoclonic</a:t>
            </a:r>
            <a:r>
              <a:rPr lang="en-US" dirty="0" smtClean="0">
                <a:solidFill>
                  <a:srgbClr val="FF0000"/>
                </a:solidFill>
              </a:rPr>
              <a:t> seizures- </a:t>
            </a:r>
            <a:r>
              <a:rPr lang="en-US" dirty="0" smtClean="0"/>
              <a:t>single or multiple lighting fast jerks of the upper /lower limbs and are usually distinguished from   </a:t>
            </a:r>
            <a:r>
              <a:rPr lang="en-US" dirty="0" err="1" smtClean="0"/>
              <a:t>clonic</a:t>
            </a:r>
            <a:r>
              <a:rPr lang="en-US" dirty="0" smtClean="0"/>
              <a:t> movements because of more rapid speed  of </a:t>
            </a:r>
            <a:r>
              <a:rPr lang="en-US" dirty="0" err="1" smtClean="0"/>
              <a:t>mayoclonic</a:t>
            </a:r>
            <a:r>
              <a:rPr lang="en-US" dirty="0" smtClean="0"/>
              <a:t> jerks, absent of slow return and predilection for flexor muscle group. With EEG changes-burst </a:t>
            </a:r>
            <a:r>
              <a:rPr lang="en-US" dirty="0" err="1" smtClean="0"/>
              <a:t>suppresion</a:t>
            </a:r>
            <a:r>
              <a:rPr lang="en-US" dirty="0" smtClean="0"/>
              <a:t> pattern, focal sharp waves and </a:t>
            </a:r>
            <a:r>
              <a:rPr lang="en-US" dirty="0" err="1" smtClean="0"/>
              <a:t>hypsarrhythmia</a:t>
            </a:r>
            <a:r>
              <a:rPr lang="en-US" dirty="0" smtClean="0"/>
              <a:t>.                                                                                                                            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609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-20161126-WA0015[1]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9051" y="0"/>
            <a:ext cx="9163051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vatar-1500-e22507d4415198954a748b52d4c082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82295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6000" spc="600" dirty="0" smtClean="0">
                <a:solidFill>
                  <a:srgbClr val="FF0000"/>
                </a:solidFill>
              </a:rPr>
              <a:t>Causes….</a:t>
            </a:r>
            <a:endParaRPr lang="en-US" sz="6000" spc="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Metabolic causes-</a:t>
            </a:r>
            <a:r>
              <a:rPr lang="en-US" dirty="0" smtClean="0"/>
              <a:t>Hypoglycemia, </a:t>
            </a:r>
            <a:r>
              <a:rPr lang="en-US" dirty="0" smtClean="0"/>
              <a:t>Hypocalcaemia, hypomagnesaemia, </a:t>
            </a:r>
            <a:r>
              <a:rPr lang="en-US" dirty="0" smtClean="0"/>
              <a:t>IEM, pyridoxine dependency.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Infections-</a:t>
            </a:r>
            <a:r>
              <a:rPr lang="en-US" dirty="0" smtClean="0"/>
              <a:t> meningitis, neonatal sepsis, intrauterine infections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Intracranial hemorrhage(2-7 days)- </a:t>
            </a:r>
            <a:r>
              <a:rPr lang="en-US" dirty="0" smtClean="0"/>
              <a:t>sub </a:t>
            </a:r>
            <a:r>
              <a:rPr lang="en-US" dirty="0" err="1" smtClean="0"/>
              <a:t>arachnoid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(2-3 </a:t>
            </a:r>
            <a:r>
              <a:rPr lang="en-US" dirty="0" smtClean="0"/>
              <a:t>days)/subdural hemorrhage, IVH(</a:t>
            </a:r>
            <a:r>
              <a:rPr lang="en-US" dirty="0" err="1" smtClean="0"/>
              <a:t>preterms</a:t>
            </a:r>
            <a:r>
              <a:rPr lang="en-US" dirty="0" smtClean="0"/>
              <a:t>),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Developmental defects- </a:t>
            </a:r>
            <a:r>
              <a:rPr lang="en-US" dirty="0" smtClean="0"/>
              <a:t>cerebral </a:t>
            </a:r>
            <a:r>
              <a:rPr lang="en-US" dirty="0" err="1" smtClean="0"/>
              <a:t>dysgenesis</a:t>
            </a:r>
            <a:r>
              <a:rPr lang="en-US" dirty="0" smtClean="0"/>
              <a:t>, neuronal migration disorders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Miscellaneous-</a:t>
            </a:r>
            <a:r>
              <a:rPr lang="en-US" dirty="0" smtClean="0"/>
              <a:t> </a:t>
            </a:r>
            <a:r>
              <a:rPr lang="en-US" dirty="0" err="1" smtClean="0"/>
              <a:t>polycythemia</a:t>
            </a:r>
            <a:r>
              <a:rPr lang="en-US" dirty="0" smtClean="0"/>
              <a:t>, drug toxicity, local anesthetic injection into </a:t>
            </a:r>
            <a:r>
              <a:rPr lang="en-US" dirty="0" err="1" smtClean="0"/>
              <a:t>scalp,Perinatal</a:t>
            </a:r>
            <a:r>
              <a:rPr lang="en-US" dirty="0" smtClean="0"/>
              <a:t> </a:t>
            </a:r>
            <a:r>
              <a:rPr lang="en-US" dirty="0" err="1" smtClean="0"/>
              <a:t>asphyxia,HIE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_2016-12-23-15-10-4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INVESTIGATION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4"/>
          <a:ext cx="8382000" cy="362743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230168"/>
                <a:gridCol w="4151832"/>
              </a:tblGrid>
              <a:tr h="5182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ESSENTIAL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ADDITIONAL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BSL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S.Bilirubin</a:t>
                      </a:r>
                      <a:endParaRPr lang="en-US" dirty="0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 S. Na+,  S. Ca++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S.Magnesium</a:t>
                      </a:r>
                      <a:endParaRPr lang="en-US" dirty="0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CSF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ABG</a:t>
                      </a:r>
                      <a:endParaRPr lang="en-US" dirty="0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EEG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CT/MRI/brain</a:t>
                      </a:r>
                      <a:r>
                        <a:rPr lang="en-US" baseline="0" dirty="0" smtClean="0"/>
                        <a:t> USG</a:t>
                      </a:r>
                      <a:endParaRPr lang="en-US" dirty="0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CBC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TORCH</a:t>
                      </a:r>
                      <a:endParaRPr lang="en-US" dirty="0"/>
                    </a:p>
                  </a:txBody>
                  <a:tcPr/>
                </a:tc>
              </a:tr>
              <a:tr h="518205">
                <a:tc>
                  <a:txBody>
                    <a:bodyPr/>
                    <a:lstStyle/>
                    <a:p>
                      <a:r>
                        <a:rPr lang="en-US" dirty="0" smtClean="0"/>
                        <a:t>CRP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IEM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MANAGEMENT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management(TABC)</a:t>
            </a:r>
          </a:p>
          <a:p>
            <a:r>
              <a:rPr lang="en-US" dirty="0" smtClean="0"/>
              <a:t>Rule out the cause</a:t>
            </a:r>
          </a:p>
          <a:p>
            <a:r>
              <a:rPr lang="en-US" dirty="0" smtClean="0"/>
              <a:t>Correction of hypoglycemia &amp; hypocalcaemia</a:t>
            </a:r>
          </a:p>
          <a:p>
            <a:r>
              <a:rPr lang="en-US" dirty="0" smtClean="0"/>
              <a:t>AEDs</a:t>
            </a:r>
          </a:p>
          <a:p>
            <a:r>
              <a:rPr lang="en-US" dirty="0" smtClean="0"/>
              <a:t>Other therapies</a:t>
            </a:r>
          </a:p>
          <a:p>
            <a:r>
              <a:rPr lang="en-US" dirty="0" smtClean="0"/>
              <a:t>Maintenance of AEDs</a:t>
            </a:r>
          </a:p>
          <a:p>
            <a:r>
              <a:rPr lang="en-US" dirty="0" smtClean="0"/>
              <a:t>Discontinue AEDs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b="1" i="1" spc="600" dirty="0" smtClean="0">
                <a:solidFill>
                  <a:srgbClr val="FF0000"/>
                </a:solidFill>
              </a:rPr>
              <a:t>AEDs</a:t>
            </a:r>
            <a:endParaRPr lang="en-US" sz="8800" b="1" i="1" spc="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Phenobarbitone</a:t>
            </a:r>
            <a:endParaRPr lang="en-US" dirty="0" smtClean="0"/>
          </a:p>
          <a:p>
            <a:r>
              <a:rPr lang="en-US" dirty="0" err="1" smtClean="0"/>
              <a:t>Phenytoin</a:t>
            </a:r>
            <a:endParaRPr lang="en-US" dirty="0" smtClean="0"/>
          </a:p>
          <a:p>
            <a:r>
              <a:rPr lang="en-US" dirty="0" err="1" smtClean="0"/>
              <a:t>Fosphenytoin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Benzodiazepines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dirty="0" err="1" smtClean="0"/>
              <a:t>Lorazepam</a:t>
            </a: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dirty="0" err="1" smtClean="0"/>
              <a:t>Midazolam</a:t>
            </a: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Diazepam</a:t>
            </a:r>
          </a:p>
          <a:p>
            <a:endParaRPr lang="en-US" dirty="0" smtClean="0"/>
          </a:p>
          <a:p>
            <a:r>
              <a:rPr lang="en-US" dirty="0" err="1" smtClean="0"/>
              <a:t>levetiracetam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_2016-12-23-15-02-50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0200" y="0"/>
            <a:ext cx="6248400" cy="68579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ctor-0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21566"/>
            <a:ext cx="9144001" cy="7079566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11500" dirty="0" smtClean="0"/>
              <a:t>Respiratory Distress</a:t>
            </a:r>
            <a:endParaRPr lang="en-US" sz="115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Respiratory distress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RR  &gt;60/min</a:t>
            </a:r>
          </a:p>
          <a:p>
            <a:r>
              <a:rPr lang="en-US" dirty="0" smtClean="0"/>
              <a:t>Sub costal/inter costal recessions</a:t>
            </a:r>
          </a:p>
          <a:p>
            <a:r>
              <a:rPr lang="en-US" dirty="0" smtClean="0"/>
              <a:t>Expiratory grunting</a:t>
            </a:r>
          </a:p>
          <a:p>
            <a:pPr>
              <a:buNone/>
            </a:pPr>
            <a:r>
              <a:rPr lang="en-US" dirty="0" smtClean="0"/>
              <a:t>                             (any two features present in above)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In additional- </a:t>
            </a:r>
          </a:p>
          <a:p>
            <a:r>
              <a:rPr lang="en-US" dirty="0" smtClean="0"/>
              <a:t>Nasal flaring</a:t>
            </a:r>
          </a:p>
          <a:p>
            <a:r>
              <a:rPr lang="en-US" dirty="0" smtClean="0"/>
              <a:t>Decreased air entry on auscultation</a:t>
            </a:r>
          </a:p>
          <a:p>
            <a:r>
              <a:rPr lang="en-US" dirty="0" smtClean="0"/>
              <a:t>Cyanosis</a:t>
            </a:r>
          </a:p>
          <a:p>
            <a:r>
              <a:rPr lang="en-US" dirty="0" smtClean="0"/>
              <a:t>Gasping</a:t>
            </a:r>
          </a:p>
          <a:p>
            <a:r>
              <a:rPr lang="en-US" dirty="0" smtClean="0"/>
              <a:t>Apnea </a:t>
            </a:r>
          </a:p>
          <a:p>
            <a:r>
              <a:rPr lang="en-US" dirty="0" smtClean="0"/>
              <a:t>stridor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vatar-1500-e22507d4415198954a748b52d4c082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82295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spc="600" dirty="0" smtClean="0">
                <a:solidFill>
                  <a:srgbClr val="FF0000"/>
                </a:solidFill>
              </a:rPr>
              <a:t>causes</a:t>
            </a:r>
            <a:endParaRPr lang="en-US" b="1" spc="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upper airway obstruction</a:t>
            </a:r>
          </a:p>
          <a:p>
            <a:r>
              <a:rPr lang="en-US" dirty="0" err="1" smtClean="0"/>
              <a:t>Choanal</a:t>
            </a:r>
            <a:r>
              <a:rPr lang="en-US" dirty="0" smtClean="0"/>
              <a:t> </a:t>
            </a:r>
            <a:r>
              <a:rPr lang="en-US" dirty="0" err="1" smtClean="0"/>
              <a:t>atresia</a:t>
            </a:r>
            <a:endParaRPr lang="en-US" dirty="0" smtClean="0"/>
          </a:p>
          <a:p>
            <a:r>
              <a:rPr lang="en-US" dirty="0" smtClean="0"/>
              <a:t>Nasal </a:t>
            </a:r>
            <a:r>
              <a:rPr lang="en-US" dirty="0" err="1" smtClean="0"/>
              <a:t>stenosis</a:t>
            </a:r>
            <a:endParaRPr lang="en-US" dirty="0" smtClean="0"/>
          </a:p>
          <a:p>
            <a:r>
              <a:rPr lang="en-US" dirty="0" smtClean="0"/>
              <a:t>Pierre Robin sequence</a:t>
            </a:r>
          </a:p>
          <a:p>
            <a:r>
              <a:rPr lang="en-US" dirty="0" smtClean="0"/>
              <a:t>Laryngeal </a:t>
            </a:r>
            <a:r>
              <a:rPr lang="en-US" dirty="0" err="1" smtClean="0"/>
              <a:t>stenosis</a:t>
            </a:r>
            <a:r>
              <a:rPr lang="en-US" dirty="0" smtClean="0"/>
              <a:t>/</a:t>
            </a:r>
            <a:r>
              <a:rPr lang="en-US" dirty="0" err="1" smtClean="0"/>
              <a:t>atresia</a:t>
            </a:r>
            <a:endParaRPr lang="en-US" dirty="0" smtClean="0"/>
          </a:p>
          <a:p>
            <a:r>
              <a:rPr lang="en-US" dirty="0" err="1" smtClean="0"/>
              <a:t>Hemangioma</a:t>
            </a:r>
            <a:endParaRPr lang="en-US" dirty="0" smtClean="0"/>
          </a:p>
          <a:p>
            <a:r>
              <a:rPr lang="en-US" dirty="0" smtClean="0"/>
              <a:t>Vocal cord paralysis</a:t>
            </a:r>
          </a:p>
          <a:p>
            <a:r>
              <a:rPr lang="en-US" dirty="0" smtClean="0"/>
              <a:t> cleft palate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Pulmonary causes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HMD</a:t>
            </a:r>
          </a:p>
          <a:p>
            <a:r>
              <a:rPr lang="en-US" dirty="0" smtClean="0"/>
              <a:t>TTN</a:t>
            </a:r>
          </a:p>
          <a:p>
            <a:r>
              <a:rPr lang="en-US" dirty="0" smtClean="0"/>
              <a:t>MAS</a:t>
            </a:r>
          </a:p>
          <a:p>
            <a:r>
              <a:rPr lang="en-US" dirty="0" smtClean="0"/>
              <a:t>Pneumonia</a:t>
            </a:r>
          </a:p>
          <a:p>
            <a:r>
              <a:rPr lang="en-US" dirty="0" smtClean="0"/>
              <a:t>Pnemothorax</a:t>
            </a:r>
          </a:p>
          <a:p>
            <a:r>
              <a:rPr lang="en-US" dirty="0" smtClean="0"/>
              <a:t>PPHN</a:t>
            </a:r>
          </a:p>
          <a:p>
            <a:r>
              <a:rPr lang="en-US" dirty="0" smtClean="0"/>
              <a:t>TEF</a:t>
            </a:r>
          </a:p>
          <a:p>
            <a:r>
              <a:rPr lang="en-US" dirty="0" smtClean="0"/>
              <a:t>BPD</a:t>
            </a:r>
          </a:p>
          <a:p>
            <a:r>
              <a:rPr lang="en-US" dirty="0" smtClean="0"/>
              <a:t>Chest wall deformity</a:t>
            </a:r>
          </a:p>
          <a:p>
            <a:r>
              <a:rPr lang="en-US" dirty="0" smtClean="0"/>
              <a:t>Diaphragmatic hernia/paralysis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CARDIAC CAUSES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CHD</a:t>
            </a:r>
          </a:p>
          <a:p>
            <a:r>
              <a:rPr lang="en-US" dirty="0" smtClean="0"/>
              <a:t>CCF</a:t>
            </a:r>
          </a:p>
          <a:p>
            <a:r>
              <a:rPr lang="en-US" dirty="0" smtClean="0"/>
              <a:t>Pericardial effusion</a:t>
            </a:r>
          </a:p>
          <a:p>
            <a:r>
              <a:rPr lang="en-US" dirty="0" smtClean="0"/>
              <a:t>Cardiomayopathy</a:t>
            </a:r>
          </a:p>
          <a:p>
            <a:r>
              <a:rPr lang="en-US" dirty="0" smtClean="0"/>
              <a:t>pyopericardium</a:t>
            </a:r>
          </a:p>
          <a:p>
            <a:r>
              <a:rPr lang="en-US" dirty="0" smtClean="0"/>
              <a:t>Arrhythmia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Neuromuscular diseases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Trauma/ hemorrhage/spinal cord injury</a:t>
            </a:r>
          </a:p>
          <a:p>
            <a:r>
              <a:rPr lang="en-US" dirty="0" smtClean="0"/>
              <a:t>Medication </a:t>
            </a:r>
          </a:p>
          <a:p>
            <a:r>
              <a:rPr lang="en-US" dirty="0" smtClean="0"/>
              <a:t>Muscular disease(myasthenia gravis)</a:t>
            </a:r>
          </a:p>
          <a:p>
            <a:r>
              <a:rPr lang="en-US" dirty="0" smtClean="0"/>
              <a:t>IVH</a:t>
            </a:r>
          </a:p>
          <a:p>
            <a:r>
              <a:rPr lang="en-US" dirty="0" smtClean="0"/>
              <a:t>HIE</a:t>
            </a:r>
          </a:p>
          <a:p>
            <a:r>
              <a:rPr lang="en-US" dirty="0" smtClean="0"/>
              <a:t>Seizure disorder</a:t>
            </a:r>
          </a:p>
          <a:p>
            <a:r>
              <a:rPr lang="en-US" dirty="0" smtClean="0"/>
              <a:t>hydrocephalus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Other causes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Sepsis</a:t>
            </a:r>
          </a:p>
          <a:p>
            <a:r>
              <a:rPr lang="en-US" dirty="0" smtClean="0"/>
              <a:t>Anemia</a:t>
            </a:r>
          </a:p>
          <a:p>
            <a:r>
              <a:rPr lang="en-US" dirty="0" smtClean="0"/>
              <a:t>Polycythemia</a:t>
            </a:r>
          </a:p>
          <a:p>
            <a:r>
              <a:rPr lang="en-US" dirty="0" smtClean="0"/>
              <a:t>Acidosis</a:t>
            </a:r>
          </a:p>
          <a:p>
            <a:r>
              <a:rPr lang="en-US" dirty="0" smtClean="0"/>
              <a:t>Asphyxia</a:t>
            </a:r>
          </a:p>
          <a:p>
            <a:r>
              <a:rPr lang="en-US" dirty="0" smtClean="0"/>
              <a:t>Hyperpyrexia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Downe’s</a:t>
            </a:r>
            <a:r>
              <a:rPr lang="en-US" dirty="0" smtClean="0"/>
              <a:t> Score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905001"/>
          <a:ext cx="8305800" cy="27987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076450"/>
                <a:gridCol w="2076450"/>
                <a:gridCol w="2076450"/>
                <a:gridCol w="2076450"/>
              </a:tblGrid>
              <a:tr h="374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4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Air entry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Decreased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Barely</a:t>
                      </a:r>
                      <a:r>
                        <a:rPr lang="en-US" baseline="0" dirty="0" smtClean="0"/>
                        <a:t> audible</a:t>
                      </a:r>
                      <a:endParaRPr lang="en-US" dirty="0"/>
                    </a:p>
                  </a:txBody>
                  <a:tcPr/>
                </a:tc>
              </a:tr>
              <a:tr h="374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60-80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&gt;80</a:t>
                      </a:r>
                      <a:endParaRPr lang="en-US" dirty="0"/>
                    </a:p>
                  </a:txBody>
                  <a:tcPr/>
                </a:tc>
              </a:tr>
              <a:tr h="92436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Grunting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Audible with stethoscope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Audible with out stethoscope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4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Cyanosis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room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 40% fio2</a:t>
                      </a:r>
                      <a:endParaRPr lang="en-US" dirty="0"/>
                    </a:p>
                  </a:txBody>
                  <a:tcPr/>
                </a:tc>
              </a:tr>
              <a:tr h="374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Retraction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Mild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 to severe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Silverman score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Upper chest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Synchronous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Inspiratory lag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See-saw respiration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Lower chest movement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Minimal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Marked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Xiphoid</a:t>
                      </a:r>
                      <a:r>
                        <a:rPr lang="en-US" dirty="0" smtClean="0"/>
                        <a:t> retraction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None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Minimal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Marked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Nasal flaring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None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Minimal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Marked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Grunting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Audible with stethoscope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Audible</a:t>
                      </a:r>
                      <a:r>
                        <a:rPr lang="en-US" baseline="0" dirty="0" smtClean="0"/>
                        <a:t> without stethoscope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akecar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1118"/>
            <a:ext cx="9144000" cy="72390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086a3e856463a3d9767b36270571afc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b="1" spc="300" dirty="0" smtClean="0">
                <a:solidFill>
                  <a:srgbClr val="FF0000"/>
                </a:solidFill>
              </a:rPr>
              <a:t>TTN</a:t>
            </a:r>
            <a:endParaRPr lang="en-US" sz="7200" b="1" spc="3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Common </a:t>
            </a:r>
            <a:r>
              <a:rPr lang="en-US" dirty="0" smtClean="0"/>
              <a:t>in boys</a:t>
            </a:r>
          </a:p>
          <a:p>
            <a:r>
              <a:rPr lang="en-US" dirty="0" smtClean="0"/>
              <a:t>Caesarian section</a:t>
            </a:r>
          </a:p>
          <a:p>
            <a:r>
              <a:rPr lang="en-US" dirty="0" err="1" smtClean="0"/>
              <a:t>Perinatal</a:t>
            </a:r>
            <a:r>
              <a:rPr lang="en-US" dirty="0" smtClean="0"/>
              <a:t> asphyxia</a:t>
            </a:r>
          </a:p>
          <a:p>
            <a:r>
              <a:rPr lang="en-US" dirty="0" smtClean="0"/>
              <a:t>Maternal </a:t>
            </a:r>
            <a:r>
              <a:rPr lang="en-US" dirty="0" smtClean="0"/>
              <a:t>complication(asthma, diabetes, anesthesia during labor)</a:t>
            </a:r>
          </a:p>
          <a:p>
            <a:r>
              <a:rPr lang="en-US" dirty="0" smtClean="0"/>
              <a:t>T/t-</a:t>
            </a:r>
          </a:p>
          <a:p>
            <a:r>
              <a:rPr lang="en-US" dirty="0" smtClean="0"/>
              <a:t>Self limited</a:t>
            </a:r>
          </a:p>
          <a:p>
            <a:r>
              <a:rPr lang="en-US" dirty="0" smtClean="0"/>
              <a:t>O2 inhalation</a:t>
            </a:r>
          </a:p>
          <a:p>
            <a:r>
              <a:rPr lang="en-US" dirty="0" smtClean="0"/>
              <a:t>CPAP</a:t>
            </a:r>
          </a:p>
          <a:p>
            <a:r>
              <a:rPr lang="en-US" dirty="0" smtClean="0"/>
              <a:t>Mechanical ventilation</a:t>
            </a:r>
          </a:p>
          <a:p>
            <a:r>
              <a:rPr lang="en-US" dirty="0" smtClean="0"/>
              <a:t>Full recover over 1-5 days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HOW TO DIAGNOSE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Clinical examination</a:t>
            </a:r>
          </a:p>
          <a:p>
            <a:r>
              <a:rPr lang="en-US" dirty="0" smtClean="0"/>
              <a:t>Chest X-ray</a:t>
            </a:r>
          </a:p>
          <a:p>
            <a:r>
              <a:rPr lang="en-US" dirty="0" smtClean="0"/>
              <a:t>Sepsis screen</a:t>
            </a:r>
          </a:p>
          <a:p>
            <a:r>
              <a:rPr lang="en-US" dirty="0" smtClean="0"/>
              <a:t>Blood culture</a:t>
            </a:r>
          </a:p>
          <a:p>
            <a:r>
              <a:rPr lang="en-US" dirty="0" smtClean="0"/>
              <a:t>CSF</a:t>
            </a:r>
          </a:p>
          <a:p>
            <a:r>
              <a:rPr lang="en-US" dirty="0" smtClean="0"/>
              <a:t>ECG</a:t>
            </a:r>
          </a:p>
          <a:p>
            <a:r>
              <a:rPr lang="en-US" dirty="0" smtClean="0"/>
              <a:t>CT thorax</a:t>
            </a:r>
          </a:p>
          <a:p>
            <a:endParaRPr lang="en-US" dirty="0"/>
          </a:p>
        </p:txBody>
      </p:sp>
      <p:pic>
        <p:nvPicPr>
          <p:cNvPr id="1026" name="Picture 2" descr="G:\neonatal emrgency\26782826-stamp-diagnosis-with-red-text-over-white-background-Stock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905000"/>
            <a:ext cx="5181600" cy="495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MANAGEMENT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Initial management(TABC)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Supportive care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Respiratory support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Monitoring and management of complications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Specific therapy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Supportive care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Maintain </a:t>
            </a:r>
            <a:r>
              <a:rPr lang="en-US" dirty="0" smtClean="0"/>
              <a:t>temperature (Radiant </a:t>
            </a:r>
            <a:r>
              <a:rPr lang="en-US" dirty="0" smtClean="0"/>
              <a:t>warmer / </a:t>
            </a:r>
            <a:r>
              <a:rPr lang="en-US" dirty="0" smtClean="0"/>
              <a:t>incubator)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Maintain blood glucose levels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Maintain nutrition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Monitor vitals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Respiratory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Positioning</a:t>
            </a:r>
          </a:p>
          <a:p>
            <a:r>
              <a:rPr lang="en-US" dirty="0" smtClean="0"/>
              <a:t>O2 inhalation</a:t>
            </a:r>
          </a:p>
          <a:p>
            <a:r>
              <a:rPr lang="en-US" dirty="0" smtClean="0"/>
              <a:t>CPAP</a:t>
            </a:r>
          </a:p>
          <a:p>
            <a:r>
              <a:rPr lang="en-US" dirty="0" smtClean="0"/>
              <a:t>MV</a:t>
            </a:r>
          </a:p>
          <a:p>
            <a:r>
              <a:rPr lang="en-US" dirty="0" smtClean="0"/>
              <a:t>Hemodynamic instability</a:t>
            </a:r>
          </a:p>
          <a:p>
            <a:pPr>
              <a:buNone/>
            </a:pPr>
            <a:r>
              <a:rPr lang="en-US" b="1" dirty="0" smtClean="0">
                <a:solidFill>
                  <a:srgbClr val="00B0F0"/>
                </a:solidFill>
              </a:rPr>
              <a:t>      Monitoring and management of complications</a:t>
            </a:r>
          </a:p>
          <a:p>
            <a:r>
              <a:rPr lang="en-US" dirty="0" smtClean="0"/>
              <a:t>Features of PPHN</a:t>
            </a:r>
          </a:p>
          <a:p>
            <a:r>
              <a:rPr lang="en-US" dirty="0" smtClean="0"/>
              <a:t>Acute kidney injury</a:t>
            </a:r>
          </a:p>
          <a:p>
            <a:r>
              <a:rPr lang="en-US" dirty="0" smtClean="0"/>
              <a:t>ROP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56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Specific therapy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Surfactant replacement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Antibiotics for </a:t>
            </a:r>
            <a:r>
              <a:rPr lang="en-US" dirty="0" smtClean="0"/>
              <a:t>EOS/pneumonia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Surgical Resection for lung malformation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dirty="0" smtClean="0"/>
              <a:t>Apnea</a:t>
            </a:r>
            <a:endParaRPr lang="en-US" sz="9600" dirty="0"/>
          </a:p>
        </p:txBody>
      </p:sp>
      <p:pic>
        <p:nvPicPr>
          <p:cNvPr id="4" name="Picture 3" descr="P-apneaPrematurity-enHD-A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0238"/>
            <a:ext cx="9144000" cy="324776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Apnea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Cassation of breathing for 20 sec. With /without cyanosis and bradycardia</a:t>
            </a:r>
          </a:p>
          <a:p>
            <a:r>
              <a:rPr lang="en-US" dirty="0" smtClean="0"/>
              <a:t>Recurrent apnea-&gt;2 apnea/ hr or &gt;3 apnea in two consecutive hours</a:t>
            </a: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                                      Types</a:t>
            </a:r>
          </a:p>
          <a:p>
            <a:r>
              <a:rPr lang="en-US" dirty="0" smtClean="0"/>
              <a:t>Central apnea-total cessation of respiratory efforts with no evidence of obstruction.</a:t>
            </a:r>
          </a:p>
          <a:p>
            <a:r>
              <a:rPr lang="en-US" dirty="0" smtClean="0"/>
              <a:t>Obstructive apnea- infant tries to breath against an obstructed upper airway, resulting in chest wall motion without airflow throughout the entire </a:t>
            </a:r>
            <a:r>
              <a:rPr lang="en-US" dirty="0" err="1" smtClean="0"/>
              <a:t>apneic</a:t>
            </a:r>
            <a:r>
              <a:rPr lang="en-US" dirty="0" smtClean="0"/>
              <a:t> episodes. </a:t>
            </a:r>
          </a:p>
          <a:p>
            <a:r>
              <a:rPr lang="en-US" dirty="0" smtClean="0"/>
              <a:t>Mixed apnea-obstructed respiratory efforts usually following central pause.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vatar-1500-e22507d4415198954a748b52d4c082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82295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pc="300" dirty="0" smtClean="0">
                <a:solidFill>
                  <a:srgbClr val="FF0000"/>
                </a:solidFill>
              </a:rPr>
              <a:t>Causes….</a:t>
            </a:r>
            <a:endParaRPr lang="en-US" spc="3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AoP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  ( 1-7 days of life)</a:t>
            </a:r>
          </a:p>
          <a:p>
            <a:pPr>
              <a:buNone/>
            </a:pPr>
            <a:r>
              <a:rPr lang="en-US" dirty="0" smtClean="0"/>
              <a:t>           10%- 34wk of gestation</a:t>
            </a:r>
          </a:p>
          <a:p>
            <a:pPr>
              <a:buNone/>
            </a:pPr>
            <a:r>
              <a:rPr lang="en-US" dirty="0" smtClean="0"/>
              <a:t>           60%- &lt;28wk of gestation</a:t>
            </a:r>
          </a:p>
          <a:p>
            <a:r>
              <a:rPr lang="en-US" dirty="0" smtClean="0"/>
              <a:t>Temperature instability.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Neurological</a:t>
            </a:r>
            <a:r>
              <a:rPr lang="en-US" dirty="0" smtClean="0"/>
              <a:t>- ICH, seizures, BA, intracranial infection, placental transfer of narcotics.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Pulmonary</a:t>
            </a:r>
            <a:r>
              <a:rPr lang="en-US" dirty="0" smtClean="0"/>
              <a:t>-RDS, pneumonia, pulmonary hemorrhage, obstruct airway.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Cardiac</a:t>
            </a:r>
            <a:r>
              <a:rPr lang="en-US" dirty="0" smtClean="0"/>
              <a:t>- CHD, hypo/hypertension, PDA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Metaboli</a:t>
            </a:r>
            <a:r>
              <a:rPr lang="en-US" dirty="0" smtClean="0"/>
              <a:t>c- Acidosis , Hypoglycemia, Hypocalcaemia, Hypo/</a:t>
            </a:r>
            <a:r>
              <a:rPr lang="en-US" dirty="0" err="1" smtClean="0"/>
              <a:t>Hypernatremia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Others</a:t>
            </a:r>
            <a:r>
              <a:rPr lang="en-US" dirty="0" smtClean="0"/>
              <a:t>- Sepsis, Meningitis NEC, Anemia.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qua Ace_20161124_2228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3899"/>
            <a:ext cx="9144000" cy="68818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INVESTIGATION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CBC</a:t>
            </a:r>
          </a:p>
          <a:p>
            <a:r>
              <a:rPr lang="en-US" dirty="0" smtClean="0"/>
              <a:t>CRP</a:t>
            </a:r>
          </a:p>
          <a:p>
            <a:r>
              <a:rPr lang="en-US" dirty="0" smtClean="0"/>
              <a:t>BSL</a:t>
            </a:r>
          </a:p>
          <a:p>
            <a:r>
              <a:rPr lang="en-US" dirty="0" smtClean="0"/>
              <a:t>S. Electrolyte</a:t>
            </a:r>
          </a:p>
          <a:p>
            <a:r>
              <a:rPr lang="en-US" dirty="0" smtClean="0"/>
              <a:t>CSF</a:t>
            </a:r>
          </a:p>
          <a:p>
            <a:r>
              <a:rPr lang="en-US" dirty="0" smtClean="0"/>
              <a:t>Chest X-ray</a:t>
            </a:r>
          </a:p>
          <a:p>
            <a:r>
              <a:rPr lang="en-US" dirty="0" smtClean="0"/>
              <a:t>USG etc.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PREVENTION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Maintain body temperature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Sniffing position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Gentle removing secretions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Maintain O2 saturation(90-95%)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Avoid oral feeds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Sniffing position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Oropharynx suction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Tactile stimulation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O2 inhalation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PPV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CPAP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MV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Pharmacotherapy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                </a:t>
            </a:r>
            <a:r>
              <a:rPr lang="en-US" dirty="0" err="1" smtClean="0">
                <a:solidFill>
                  <a:srgbClr val="C00000"/>
                </a:solidFill>
              </a:rPr>
              <a:t>Methylxanthines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      </a:t>
            </a:r>
            <a:r>
              <a:rPr lang="en-US" dirty="0" smtClean="0"/>
              <a:t>(Caffeine citrate/Aminophylline)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Increases minute ventilation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Improve Co2 sensitivity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Enhances diaphragmatic contractility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Decrease hypoxic depression of breathing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Decrease periodic </a:t>
            </a:r>
            <a:r>
              <a:rPr lang="en-US" dirty="0" smtClean="0"/>
              <a:t>breathing</a:t>
            </a:r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057400"/>
            <a:ext cx="937381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</a:rPr>
              <a:t>Shock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Circulatary</a:t>
            </a:r>
            <a:r>
              <a:rPr lang="en-US" dirty="0" smtClean="0">
                <a:solidFill>
                  <a:srgbClr val="FF0000"/>
                </a:solidFill>
              </a:rPr>
              <a:t>  Shock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Acute circulatory dysfunction resulting in insufficient O2  and nutrient delivery to satisfy tissue requirements.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Hypotension, frequently  but not always,  accompanies shock.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Method- NIBP monitoring(</a:t>
            </a:r>
            <a:r>
              <a:rPr lang="en-US" dirty="0" err="1" smtClean="0"/>
              <a:t>oscillometric</a:t>
            </a:r>
            <a:r>
              <a:rPr lang="en-US" dirty="0" smtClean="0"/>
              <a:t> method)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vatar-1500-e22507d4415198954a748b52d4c082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82295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-2"/>
          <a:ext cx="9144000" cy="685800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048000"/>
                <a:gridCol w="3048000"/>
                <a:gridCol w="3048000"/>
              </a:tblGrid>
              <a:tr h="440287">
                <a:tc>
                  <a:txBody>
                    <a:bodyPr/>
                    <a:lstStyle/>
                    <a:p>
                      <a:r>
                        <a:rPr lang="en-US" dirty="0" smtClean="0"/>
                        <a:t>Etiopathology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Causes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features </a:t>
                      </a:r>
                      <a:endParaRPr lang="en-US" dirty="0"/>
                    </a:p>
                  </a:txBody>
                  <a:tcPr/>
                </a:tc>
              </a:tr>
              <a:tr h="1423771">
                <a:tc rowSpan="3"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Hypovolemia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Blood loss-</a:t>
                      </a:r>
                    </a:p>
                    <a:p>
                      <a:r>
                        <a:rPr lang="en-US" dirty="0" smtClean="0"/>
                        <a:t>Placental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bleeding, </a:t>
                      </a:r>
                      <a:r>
                        <a:rPr lang="en-US" baseline="0" dirty="0" smtClean="0"/>
                        <a:t>IVH, Pulmonary hemorrhage, DIC, HDN 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APH, pallor, bleeding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1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Plasma loss-</a:t>
                      </a:r>
                    </a:p>
                    <a:p>
                      <a:r>
                        <a:rPr lang="en-US" baseline="0" dirty="0" smtClean="0"/>
                        <a:t>Low </a:t>
                      </a:r>
                      <a:r>
                        <a:rPr lang="en-US" baseline="0" dirty="0" err="1" smtClean="0"/>
                        <a:t>oncotic</a:t>
                      </a:r>
                      <a:r>
                        <a:rPr lang="en-US" baseline="0" dirty="0" smtClean="0"/>
                        <a:t> pressure, capillary leak</a:t>
                      </a:r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NEC, sepsis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5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ECF loss-</a:t>
                      </a:r>
                    </a:p>
                    <a:p>
                      <a:r>
                        <a:rPr lang="en-US" baseline="0" dirty="0" smtClean="0"/>
                        <a:t>VLBE/ ELBW.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</a:t>
                      </a:r>
                      <a:r>
                        <a:rPr lang="en-US" baseline="0" dirty="0" smtClean="0"/>
                        <a:t> of  </a:t>
                      </a:r>
                      <a:r>
                        <a:rPr lang="en-US" baseline="0" dirty="0" err="1" smtClean="0"/>
                        <a:t>Vlbw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Elbw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856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Cardiogenic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Myocardial dysfunction,</a:t>
                      </a:r>
                    </a:p>
                    <a:p>
                      <a:r>
                        <a:rPr lang="en-US" dirty="0" smtClean="0"/>
                        <a:t>Arrhythmia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BA,</a:t>
                      </a:r>
                      <a:r>
                        <a:rPr lang="en-US" baseline="0" dirty="0" smtClean="0"/>
                        <a:t> HR&gt;220, EEG changes, decreased air entry</a:t>
                      </a:r>
                      <a:endParaRPr lang="en-US" dirty="0"/>
                    </a:p>
                  </a:txBody>
                  <a:tcPr/>
                </a:tc>
              </a:tr>
              <a:tr h="14113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Abnormal 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vasoregulation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Periferal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vasodilation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(sepsis, drugs, </a:t>
                      </a:r>
                      <a:r>
                        <a:rPr lang="en-US" dirty="0" err="1" smtClean="0"/>
                        <a:t>neurogenic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vasoconstriction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Wide pulse pressure etc.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Neonatal resuscitation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Neonatal seizures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Respiratory distress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Apnea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Shock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Electrolyte imbalance</a:t>
            </a:r>
          </a:p>
          <a:p>
            <a:r>
              <a:rPr lang="en-US" dirty="0" smtClean="0"/>
              <a:t>HIE</a:t>
            </a:r>
          </a:p>
          <a:p>
            <a:r>
              <a:rPr lang="en-US" dirty="0" smtClean="0"/>
              <a:t>Hypoglycemia</a:t>
            </a:r>
          </a:p>
          <a:p>
            <a:r>
              <a:rPr lang="en-US" dirty="0" smtClean="0"/>
              <a:t>Hypocalcaemia</a:t>
            </a:r>
          </a:p>
          <a:p>
            <a:r>
              <a:rPr lang="en-US" dirty="0" smtClean="0"/>
              <a:t>NEC</a:t>
            </a:r>
          </a:p>
          <a:p>
            <a:r>
              <a:rPr lang="en-US" dirty="0" smtClean="0"/>
              <a:t>Neonatal sepsis</a:t>
            </a:r>
          </a:p>
          <a:p>
            <a:r>
              <a:rPr lang="en-US" dirty="0" smtClean="0"/>
              <a:t>IEM</a:t>
            </a:r>
          </a:p>
          <a:p>
            <a:r>
              <a:rPr lang="en-US" dirty="0" smtClean="0"/>
              <a:t>Bleeding disorder</a:t>
            </a:r>
          </a:p>
          <a:p>
            <a:r>
              <a:rPr lang="en-US" dirty="0" err="1" smtClean="0"/>
              <a:t>Kerniictrus</a:t>
            </a:r>
            <a:endParaRPr lang="en-US" dirty="0" smtClean="0"/>
          </a:p>
          <a:p>
            <a:r>
              <a:rPr lang="en-US" dirty="0" smtClean="0"/>
              <a:t>Congenital anomalies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Early phase</a:t>
            </a:r>
          </a:p>
          <a:p>
            <a:r>
              <a:rPr lang="en-US" dirty="0" smtClean="0"/>
              <a:t>Delay CRT</a:t>
            </a:r>
          </a:p>
          <a:p>
            <a:r>
              <a:rPr lang="en-US" dirty="0" smtClean="0"/>
              <a:t>Pallor</a:t>
            </a:r>
          </a:p>
          <a:p>
            <a:r>
              <a:rPr lang="en-US" dirty="0" smtClean="0"/>
              <a:t>Mottling</a:t>
            </a:r>
            <a:endParaRPr lang="en-US" dirty="0" smtClean="0"/>
          </a:p>
          <a:p>
            <a:r>
              <a:rPr lang="en-US" dirty="0" smtClean="0"/>
              <a:t>Cold </a:t>
            </a:r>
            <a:r>
              <a:rPr lang="en-US" dirty="0" smtClean="0"/>
              <a:t>extremities</a:t>
            </a:r>
            <a:endParaRPr lang="en-US" dirty="0" smtClean="0"/>
          </a:p>
          <a:p>
            <a:r>
              <a:rPr lang="en-US" dirty="0" err="1" smtClean="0"/>
              <a:t>Tachy</a:t>
            </a:r>
            <a:r>
              <a:rPr lang="en-US" dirty="0" smtClean="0"/>
              <a:t>/</a:t>
            </a:r>
            <a:r>
              <a:rPr lang="en-US" dirty="0" err="1" smtClean="0"/>
              <a:t>bradycardia</a:t>
            </a:r>
            <a:endParaRPr lang="en-US" dirty="0" smtClean="0"/>
          </a:p>
          <a:p>
            <a:r>
              <a:rPr lang="en-US" dirty="0" smtClean="0"/>
              <a:t>Decreased urine output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Decompensated</a:t>
            </a:r>
            <a:r>
              <a:rPr lang="en-US" b="1" dirty="0" smtClean="0">
                <a:solidFill>
                  <a:srgbClr val="FF0000"/>
                </a:solidFill>
              </a:rPr>
              <a:t> phase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Hypotension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bradycardia</a:t>
            </a:r>
            <a:endParaRPr lang="en-US" dirty="0" smtClean="0"/>
          </a:p>
          <a:p>
            <a:r>
              <a:rPr lang="en-US" dirty="0" smtClean="0"/>
              <a:t>Lethargy</a:t>
            </a:r>
          </a:p>
          <a:p>
            <a:r>
              <a:rPr lang="en-US" dirty="0" smtClean="0"/>
              <a:t>Sick baby with above </a:t>
            </a:r>
            <a:r>
              <a:rPr lang="en-US" dirty="0" smtClean="0"/>
              <a:t>symptoms</a:t>
            </a:r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INVESTIGATION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Na++/k++/ca++</a:t>
            </a:r>
          </a:p>
          <a:p>
            <a:r>
              <a:rPr lang="en-US" dirty="0" smtClean="0"/>
              <a:t>Urea</a:t>
            </a:r>
          </a:p>
          <a:p>
            <a:r>
              <a:rPr lang="en-US" dirty="0" err="1" smtClean="0"/>
              <a:t>creatinine</a:t>
            </a:r>
            <a:endParaRPr lang="en-US" dirty="0" smtClean="0"/>
          </a:p>
          <a:p>
            <a:r>
              <a:rPr lang="en-US" dirty="0" smtClean="0"/>
              <a:t>ABG</a:t>
            </a:r>
          </a:p>
          <a:p>
            <a:r>
              <a:rPr lang="en-US" dirty="0" smtClean="0"/>
              <a:t>Sepsis screen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cortisol</a:t>
            </a:r>
            <a:r>
              <a:rPr lang="en-US" dirty="0" smtClean="0"/>
              <a:t> level</a:t>
            </a:r>
          </a:p>
          <a:p>
            <a:r>
              <a:rPr lang="en-US" dirty="0" smtClean="0"/>
              <a:t>ECG</a:t>
            </a:r>
          </a:p>
          <a:p>
            <a:r>
              <a:rPr lang="en-US" dirty="0" smtClean="0"/>
              <a:t>Chest </a:t>
            </a:r>
            <a:r>
              <a:rPr lang="en-US" dirty="0" err="1" smtClean="0"/>
              <a:t>Xray</a:t>
            </a:r>
            <a:endParaRPr lang="en-US" dirty="0" smtClean="0"/>
          </a:p>
          <a:p>
            <a:r>
              <a:rPr lang="en-US" dirty="0" smtClean="0"/>
              <a:t>2D </a:t>
            </a:r>
            <a:r>
              <a:rPr lang="en-US" dirty="0" smtClean="0"/>
              <a:t>echo 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EVALUTION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Vitals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Perfusion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Urine output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Avoid base balance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Neurological status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 out the cause</a:t>
            </a:r>
          </a:p>
          <a:p>
            <a:r>
              <a:rPr lang="en-US" dirty="0" smtClean="0"/>
              <a:t> O2 inhalation</a:t>
            </a:r>
          </a:p>
          <a:p>
            <a:r>
              <a:rPr lang="en-US" dirty="0" smtClean="0"/>
              <a:t>Volume expansion</a:t>
            </a:r>
          </a:p>
          <a:p>
            <a:r>
              <a:rPr lang="en-US" dirty="0" smtClean="0"/>
              <a:t>Dopamine</a:t>
            </a:r>
          </a:p>
          <a:p>
            <a:r>
              <a:rPr lang="en-US" dirty="0" err="1" smtClean="0"/>
              <a:t>Dobutamine</a:t>
            </a:r>
            <a:endParaRPr lang="en-US" dirty="0" smtClean="0"/>
          </a:p>
          <a:p>
            <a:r>
              <a:rPr lang="en-US" dirty="0" smtClean="0"/>
              <a:t>Adrenaline</a:t>
            </a:r>
          </a:p>
          <a:p>
            <a:r>
              <a:rPr lang="en-US" dirty="0" smtClean="0"/>
              <a:t>Hydrocortisone</a:t>
            </a:r>
          </a:p>
          <a:p>
            <a:r>
              <a:rPr lang="en-US" dirty="0" err="1" smtClean="0"/>
              <a:t>Milirinone</a:t>
            </a:r>
            <a:endParaRPr lang="en-US" dirty="0" smtClean="0"/>
          </a:p>
          <a:p>
            <a:r>
              <a:rPr lang="en-US" dirty="0" smtClean="0"/>
              <a:t>vasopressin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8800" b="1" i="1" dirty="0" smtClean="0"/>
              <a:t>ELECTROLYTE  IMBALANCE </a:t>
            </a:r>
            <a:endParaRPr lang="en-US" sz="8800" b="1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Hypernatremia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S.Na</a:t>
            </a:r>
            <a:r>
              <a:rPr lang="en-US" dirty="0" smtClean="0"/>
              <a:t>++ &gt;145 </a:t>
            </a:r>
            <a:r>
              <a:rPr lang="en-US" dirty="0" err="1" smtClean="0"/>
              <a:t>mmol</a:t>
            </a:r>
            <a:r>
              <a:rPr lang="en-US" dirty="0" smtClean="0"/>
              <a:t>/lit</a:t>
            </a:r>
          </a:p>
          <a:p>
            <a:r>
              <a:rPr lang="en-US" dirty="0" smtClean="0"/>
              <a:t>Due to depletion</a:t>
            </a:r>
          </a:p>
          <a:p>
            <a:r>
              <a:rPr lang="en-US" dirty="0" smtClean="0"/>
              <a:t>Inadequate input of fluids</a:t>
            </a:r>
          </a:p>
          <a:p>
            <a:r>
              <a:rPr lang="en-US" dirty="0" smtClean="0"/>
              <a:t>Excess loss of fluids</a:t>
            </a:r>
          </a:p>
          <a:p>
            <a:r>
              <a:rPr lang="en-US" dirty="0" err="1" smtClean="0"/>
              <a:t>Eccess</a:t>
            </a:r>
            <a:r>
              <a:rPr lang="en-US" dirty="0" smtClean="0"/>
              <a:t> sodium administration</a:t>
            </a:r>
          </a:p>
          <a:p>
            <a:r>
              <a:rPr lang="en-US" dirty="0" smtClean="0"/>
              <a:t>T/t</a:t>
            </a:r>
          </a:p>
          <a:p>
            <a:r>
              <a:rPr lang="en-US" dirty="0" smtClean="0"/>
              <a:t>Correction of dehydration over 6-12 hrs with ½ NS </a:t>
            </a:r>
          </a:p>
          <a:p>
            <a:r>
              <a:rPr lang="en-US" dirty="0" smtClean="0"/>
              <a:t>Adequate oral hydration</a:t>
            </a:r>
          </a:p>
          <a:p>
            <a:r>
              <a:rPr lang="en-US" dirty="0" smtClean="0"/>
              <a:t>If &gt;160 mol/lit then-</a:t>
            </a:r>
          </a:p>
          <a:p>
            <a:r>
              <a:rPr lang="en-US" dirty="0" smtClean="0"/>
              <a:t>Correction of dehydration with NS with in 1-2 hrs.  Followed by ½ NS over 24-48 hrs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Hyponatremia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S. Na++ &lt;130 </a:t>
            </a:r>
            <a:r>
              <a:rPr lang="en-US" dirty="0" err="1" smtClean="0"/>
              <a:t>mmol</a:t>
            </a:r>
            <a:r>
              <a:rPr lang="en-US" dirty="0" smtClean="0"/>
              <a:t>/lit</a:t>
            </a:r>
          </a:p>
          <a:p>
            <a:r>
              <a:rPr lang="en-US" dirty="0" smtClean="0"/>
              <a:t>Causes- </a:t>
            </a:r>
          </a:p>
          <a:p>
            <a:r>
              <a:rPr lang="en-US" dirty="0" smtClean="0"/>
              <a:t>Inadequate administrate of sodium.</a:t>
            </a:r>
          </a:p>
          <a:p>
            <a:r>
              <a:rPr lang="en-US" dirty="0" smtClean="0"/>
              <a:t>Increased requirement</a:t>
            </a:r>
          </a:p>
          <a:p>
            <a:r>
              <a:rPr lang="en-US" dirty="0" smtClean="0"/>
              <a:t>Fluid overload(dilution </a:t>
            </a:r>
            <a:r>
              <a:rPr lang="en-US" dirty="0" err="1" smtClean="0"/>
              <a:t>hyponitremia</a:t>
            </a:r>
            <a:r>
              <a:rPr lang="en-US" dirty="0" smtClean="0"/>
              <a:t>)</a:t>
            </a:r>
          </a:p>
          <a:p>
            <a:r>
              <a:rPr lang="en-US" dirty="0" smtClean="0"/>
              <a:t>CCF(decrease urine output, increased urine SG)</a:t>
            </a:r>
          </a:p>
          <a:p>
            <a:r>
              <a:rPr lang="en-US" dirty="0" smtClean="0"/>
              <a:t>SIADH</a:t>
            </a:r>
          </a:p>
          <a:p>
            <a:r>
              <a:rPr lang="en-US" dirty="0" smtClean="0"/>
              <a:t>Excessive IV fluids (increase urine output, decreased urine SG)</a:t>
            </a:r>
          </a:p>
          <a:p>
            <a:r>
              <a:rPr lang="en-US" dirty="0" smtClean="0"/>
              <a:t>ARF</a:t>
            </a:r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Sodium loss congenital steroid deficiency</a:t>
            </a:r>
          </a:p>
          <a:p>
            <a:r>
              <a:rPr lang="en-US" dirty="0" smtClean="0"/>
              <a:t>Renal disease</a:t>
            </a:r>
          </a:p>
          <a:p>
            <a:r>
              <a:rPr lang="en-US" dirty="0" smtClean="0"/>
              <a:t>GI losses</a:t>
            </a:r>
          </a:p>
          <a:p>
            <a:r>
              <a:rPr lang="en-US" dirty="0" smtClean="0"/>
              <a:t>prematurity 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Restricted fluid if fluid overload</a:t>
            </a:r>
          </a:p>
          <a:p>
            <a:r>
              <a:rPr lang="en-US" dirty="0" smtClean="0"/>
              <a:t>S. Na</a:t>
            </a:r>
            <a:r>
              <a:rPr lang="en-US" dirty="0" smtClean="0"/>
              <a:t>++ &lt;</a:t>
            </a:r>
            <a:r>
              <a:rPr lang="en-US" dirty="0" smtClean="0"/>
              <a:t>120- NS till normal</a:t>
            </a:r>
          </a:p>
          <a:p>
            <a:r>
              <a:rPr lang="en-US" dirty="0" smtClean="0"/>
              <a:t>SIADH-</a:t>
            </a:r>
            <a:r>
              <a:rPr lang="en-US" dirty="0" err="1" smtClean="0"/>
              <a:t>inj</a:t>
            </a:r>
            <a:r>
              <a:rPr lang="en-US" dirty="0" smtClean="0"/>
              <a:t>- </a:t>
            </a:r>
            <a:r>
              <a:rPr lang="en-US" dirty="0" err="1" smtClean="0"/>
              <a:t>frusemide</a:t>
            </a:r>
            <a:endParaRPr lang="en-US" dirty="0" smtClean="0"/>
          </a:p>
          <a:p>
            <a:r>
              <a:rPr lang="en-US" dirty="0" err="1" smtClean="0"/>
              <a:t>Hyponatremia</a:t>
            </a:r>
            <a:r>
              <a:rPr lang="en-US" dirty="0" smtClean="0"/>
              <a:t> wd </a:t>
            </a:r>
            <a:r>
              <a:rPr lang="en-US" dirty="0" err="1" smtClean="0"/>
              <a:t>hyperkalemia</a:t>
            </a:r>
            <a:endParaRPr lang="en-US" dirty="0" smtClean="0"/>
          </a:p>
          <a:p>
            <a:r>
              <a:rPr lang="en-US" dirty="0" smtClean="0"/>
              <a:t>Chronic </a:t>
            </a:r>
            <a:r>
              <a:rPr lang="en-US" dirty="0" err="1" smtClean="0"/>
              <a:t>hyponatremia</a:t>
            </a:r>
            <a:r>
              <a:rPr lang="en-US" dirty="0" smtClean="0"/>
              <a:t>-very slow correction&lt;1 </a:t>
            </a:r>
            <a:r>
              <a:rPr lang="en-US" dirty="0" err="1" smtClean="0"/>
              <a:t>meq</a:t>
            </a:r>
            <a:r>
              <a:rPr lang="en-US" dirty="0" smtClean="0"/>
              <a:t>/hour</a:t>
            </a:r>
          </a:p>
          <a:p>
            <a:r>
              <a:rPr lang="en-US" dirty="0" smtClean="0"/>
              <a:t>If sodium intake is inadequate- increased sodium intake.</a:t>
            </a:r>
          </a:p>
          <a:p>
            <a:r>
              <a:rPr lang="en-US" dirty="0" smtClean="0"/>
              <a:t>Body sodium </a:t>
            </a:r>
            <a:r>
              <a:rPr lang="en-US" dirty="0" err="1" smtClean="0"/>
              <a:t>defict</a:t>
            </a:r>
            <a:r>
              <a:rPr lang="en-US" dirty="0" smtClean="0"/>
              <a:t>=</a:t>
            </a:r>
          </a:p>
          <a:p>
            <a:pPr>
              <a:buNone/>
            </a:pPr>
            <a:r>
              <a:rPr lang="en-US" dirty="0" smtClean="0"/>
              <a:t>                      (desired Na-</a:t>
            </a:r>
            <a:r>
              <a:rPr lang="en-US" dirty="0" err="1" smtClean="0"/>
              <a:t>Obeserved</a:t>
            </a:r>
            <a:r>
              <a:rPr lang="en-US" dirty="0" smtClean="0"/>
              <a:t> Na) </a:t>
            </a:r>
            <a:r>
              <a:rPr lang="az-Cyrl-AZ" dirty="0" smtClean="0"/>
              <a:t>Х</a:t>
            </a:r>
            <a:r>
              <a:rPr lang="en-US" dirty="0" smtClean="0"/>
              <a:t> wt.(kg) </a:t>
            </a:r>
            <a:r>
              <a:rPr lang="az-Cyrl-AZ" dirty="0" smtClean="0"/>
              <a:t>Х</a:t>
            </a:r>
            <a:r>
              <a:rPr lang="en-US" dirty="0" smtClean="0"/>
              <a:t>  0.6 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ctr"/>
            <a:r>
              <a:rPr lang="en-US" dirty="0" err="1" smtClean="0"/>
              <a:t>Hypokalaemia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r>
              <a:rPr lang="en-US" dirty="0" smtClean="0"/>
              <a:t>&lt; 3.5 </a:t>
            </a:r>
            <a:r>
              <a:rPr lang="en-US" dirty="0" err="1" smtClean="0"/>
              <a:t>mEq</a:t>
            </a:r>
            <a:r>
              <a:rPr lang="en-US" dirty="0" smtClean="0"/>
              <a:t> / L</a:t>
            </a:r>
          </a:p>
          <a:p>
            <a:r>
              <a:rPr lang="en-US" dirty="0" smtClean="0"/>
              <a:t>Inadequate administration of potassium</a:t>
            </a:r>
          </a:p>
          <a:p>
            <a:r>
              <a:rPr lang="en-US" dirty="0" smtClean="0"/>
              <a:t>Drugs (diuretics, steroids, </a:t>
            </a:r>
            <a:r>
              <a:rPr lang="en-US" dirty="0" err="1" smtClean="0"/>
              <a:t>amphotericin</a:t>
            </a:r>
            <a:r>
              <a:rPr lang="en-US" dirty="0" smtClean="0"/>
              <a:t> B) </a:t>
            </a:r>
            <a:endParaRPr lang="en-US" dirty="0" smtClean="0"/>
          </a:p>
          <a:p>
            <a:r>
              <a:rPr lang="en-US" dirty="0" smtClean="0"/>
              <a:t>GI loss</a:t>
            </a:r>
          </a:p>
          <a:p>
            <a:r>
              <a:rPr lang="en-US" dirty="0" smtClean="0"/>
              <a:t>Alkalosis </a:t>
            </a:r>
          </a:p>
          <a:p>
            <a:r>
              <a:rPr lang="en-US" dirty="0" smtClean="0"/>
              <a:t>T/t</a:t>
            </a:r>
          </a:p>
          <a:p>
            <a:r>
              <a:rPr lang="en-US" dirty="0" smtClean="0"/>
              <a:t>ABG</a:t>
            </a:r>
          </a:p>
          <a:p>
            <a:r>
              <a:rPr lang="en-US" dirty="0" smtClean="0"/>
              <a:t>ECG (prominent U, wave ST depress, </a:t>
            </a:r>
            <a:r>
              <a:rPr lang="en-US" dirty="0" err="1" smtClean="0"/>
              <a:t>flattend</a:t>
            </a:r>
            <a:r>
              <a:rPr lang="en-US" dirty="0" smtClean="0"/>
              <a:t> T)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47244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 Potassium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Administrate potassium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&lt;2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ml/50-100ml IVF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2-2.5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2.5ml/50-100ml IVF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2.5-3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2ml/50-100ml IVF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&gt;3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1.5ml/50-100ml IVF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Hyperkalemia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S. k++ &gt;5.5 </a:t>
            </a:r>
            <a:r>
              <a:rPr lang="en-US" dirty="0" err="1" smtClean="0"/>
              <a:t>meq</a:t>
            </a:r>
            <a:r>
              <a:rPr lang="en-US" dirty="0" smtClean="0"/>
              <a:t>/l</a:t>
            </a:r>
          </a:p>
          <a:p>
            <a:r>
              <a:rPr lang="en-US" dirty="0" smtClean="0"/>
              <a:t>Causes-</a:t>
            </a:r>
          </a:p>
          <a:p>
            <a:r>
              <a:rPr lang="en-US" dirty="0" smtClean="0"/>
              <a:t>Excessive potassium administrated</a:t>
            </a:r>
          </a:p>
          <a:p>
            <a:r>
              <a:rPr lang="en-US" dirty="0" smtClean="0"/>
              <a:t>Renal failure</a:t>
            </a:r>
          </a:p>
          <a:p>
            <a:r>
              <a:rPr lang="en-US" dirty="0" smtClean="0"/>
              <a:t>CAH</a:t>
            </a:r>
          </a:p>
          <a:p>
            <a:r>
              <a:rPr lang="en-US" dirty="0" smtClean="0"/>
              <a:t>Acidosis</a:t>
            </a:r>
          </a:p>
          <a:p>
            <a:r>
              <a:rPr lang="en-US" dirty="0" smtClean="0"/>
              <a:t>Tissue necrosis</a:t>
            </a:r>
          </a:p>
          <a:p>
            <a:r>
              <a:rPr lang="en-US" dirty="0" smtClean="0"/>
              <a:t>Drug </a:t>
            </a:r>
            <a:r>
              <a:rPr lang="en-US" dirty="0" smtClean="0"/>
              <a:t>(</a:t>
            </a:r>
            <a:r>
              <a:rPr lang="en-US" dirty="0" err="1" smtClean="0"/>
              <a:t>propranolol</a:t>
            </a:r>
            <a:r>
              <a:rPr lang="en-US" dirty="0" smtClean="0"/>
              <a:t>, </a:t>
            </a:r>
            <a:r>
              <a:rPr lang="en-US" dirty="0" err="1" smtClean="0"/>
              <a:t>digoxin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NEONATAL EMERGENCIES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Trauma </a:t>
            </a:r>
          </a:p>
          <a:p>
            <a:r>
              <a:rPr lang="en-US" dirty="0" smtClean="0"/>
              <a:t>Heart diseases/</a:t>
            </a:r>
            <a:r>
              <a:rPr lang="en-US" dirty="0" err="1" smtClean="0"/>
              <a:t>hypovolemia</a:t>
            </a:r>
            <a:r>
              <a:rPr lang="en-US" dirty="0" smtClean="0"/>
              <a:t>/hypoxia</a:t>
            </a:r>
          </a:p>
          <a:p>
            <a:r>
              <a:rPr lang="en-US" dirty="0" smtClean="0"/>
              <a:t>Endocrine disorder</a:t>
            </a:r>
          </a:p>
          <a:p>
            <a:r>
              <a:rPr lang="en-US" dirty="0" smtClean="0"/>
              <a:t>Metabolic disorder</a:t>
            </a:r>
          </a:p>
          <a:p>
            <a:r>
              <a:rPr lang="en-US" dirty="0" smtClean="0"/>
              <a:t>IEM </a:t>
            </a:r>
          </a:p>
          <a:p>
            <a:r>
              <a:rPr lang="en-US" dirty="0" smtClean="0"/>
              <a:t>Sepsis</a:t>
            </a:r>
          </a:p>
          <a:p>
            <a:r>
              <a:rPr lang="en-US" dirty="0" smtClean="0"/>
              <a:t>Formula mishaps</a:t>
            </a:r>
          </a:p>
          <a:p>
            <a:r>
              <a:rPr lang="en-US" dirty="0" smtClean="0"/>
              <a:t>Intestinal conditions</a:t>
            </a:r>
          </a:p>
          <a:p>
            <a:r>
              <a:rPr lang="en-US" dirty="0" smtClean="0"/>
              <a:t>Toxins/poisons</a:t>
            </a:r>
          </a:p>
          <a:p>
            <a:r>
              <a:rPr lang="en-US" dirty="0" smtClean="0"/>
              <a:t>Seizures                                             </a:t>
            </a:r>
            <a:r>
              <a:rPr lang="en-US" sz="2800" dirty="0" smtClean="0"/>
              <a:t> </a:t>
            </a:r>
            <a:r>
              <a:rPr lang="en-US" sz="3500" b="1" i="1" dirty="0" smtClean="0">
                <a:solidFill>
                  <a:srgbClr val="7030A0"/>
                </a:solidFill>
              </a:rPr>
              <a:t>(THE MISFITS)</a:t>
            </a:r>
            <a:r>
              <a:rPr lang="en-US" sz="3500" b="1" i="1" dirty="0" smtClean="0">
                <a:solidFill>
                  <a:srgbClr val="FF0000"/>
                </a:solidFill>
              </a:rPr>
              <a:t>       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K+ &lt;7.5 </a:t>
            </a:r>
            <a:r>
              <a:rPr lang="en-US" dirty="0" err="1" smtClean="0">
                <a:solidFill>
                  <a:srgbClr val="FF0000"/>
                </a:solidFill>
              </a:rPr>
              <a:t>meq</a:t>
            </a:r>
            <a:r>
              <a:rPr lang="en-US" dirty="0" smtClean="0">
                <a:solidFill>
                  <a:srgbClr val="FF0000"/>
                </a:solidFill>
              </a:rPr>
              <a:t>/l &amp; no ECG changes-</a:t>
            </a:r>
          </a:p>
          <a:p>
            <a:r>
              <a:rPr lang="en-US" dirty="0" smtClean="0"/>
              <a:t>Stop all potassium containing fluid</a:t>
            </a:r>
          </a:p>
          <a:p>
            <a:r>
              <a:rPr lang="en-US" dirty="0" smtClean="0"/>
              <a:t>Stop all drug which increased the potassium</a:t>
            </a:r>
          </a:p>
          <a:p>
            <a:r>
              <a:rPr lang="en-US" dirty="0" smtClean="0"/>
              <a:t>Check potassium level after 12 hr.</a:t>
            </a:r>
            <a:endParaRPr lang="en-US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K+ &gt;7.5 </a:t>
            </a:r>
            <a:r>
              <a:rPr lang="en-US" dirty="0" err="1" smtClean="0">
                <a:solidFill>
                  <a:srgbClr val="FF0000"/>
                </a:solidFill>
              </a:rPr>
              <a:t>meq</a:t>
            </a:r>
            <a:r>
              <a:rPr lang="en-US" dirty="0" smtClean="0">
                <a:solidFill>
                  <a:srgbClr val="FF0000"/>
                </a:solidFill>
              </a:rPr>
              <a:t>/l &amp; ECG changes-</a:t>
            </a:r>
          </a:p>
          <a:p>
            <a:r>
              <a:rPr lang="en-US" dirty="0" smtClean="0"/>
              <a:t>Above +</a:t>
            </a:r>
          </a:p>
          <a:p>
            <a:r>
              <a:rPr lang="en-US" dirty="0" smtClean="0"/>
              <a:t>Calcium </a:t>
            </a:r>
            <a:r>
              <a:rPr lang="en-US" dirty="0" err="1" smtClean="0"/>
              <a:t>gluconate</a:t>
            </a:r>
            <a:r>
              <a:rPr lang="en-US" dirty="0" smtClean="0"/>
              <a:t>(10%) 1-2 ml /kg iv</a:t>
            </a:r>
          </a:p>
          <a:p>
            <a:r>
              <a:rPr lang="en-US" dirty="0" smtClean="0"/>
              <a:t>Soda bi </a:t>
            </a:r>
            <a:r>
              <a:rPr lang="en-US" dirty="0" err="1" smtClean="0"/>
              <a:t>carb</a:t>
            </a:r>
            <a:r>
              <a:rPr lang="en-US" dirty="0" smtClean="0"/>
              <a:t>  1 </a:t>
            </a:r>
            <a:r>
              <a:rPr lang="en-US" dirty="0" err="1" smtClean="0"/>
              <a:t>meq</a:t>
            </a:r>
            <a:r>
              <a:rPr lang="en-US" dirty="0" smtClean="0"/>
              <a:t>/kg iv</a:t>
            </a:r>
          </a:p>
          <a:p>
            <a:r>
              <a:rPr lang="en-US" dirty="0" err="1" smtClean="0"/>
              <a:t>Frusemide</a:t>
            </a:r>
            <a:r>
              <a:rPr lang="en-US" dirty="0" smtClean="0"/>
              <a:t>(if fluid overload)1mg /kg</a:t>
            </a:r>
          </a:p>
          <a:p>
            <a:r>
              <a:rPr lang="en-US" dirty="0" smtClean="0"/>
              <a:t>Insulin-glucose regimen- 2-4ml/kg d10% wd 0.1 U/kg/hr of insulin </a:t>
            </a:r>
          </a:p>
          <a:p>
            <a:r>
              <a:rPr lang="en-US" dirty="0" smtClean="0"/>
              <a:t> SBM inhalation 2-4 </a:t>
            </a:r>
            <a:r>
              <a:rPr lang="en-US" dirty="0" err="1" smtClean="0"/>
              <a:t>hrly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-10-21-1445410698-8403632-futurecontinu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</p:spPr>
      </p:pic>
      <p:pic>
        <p:nvPicPr>
          <p:cNvPr id="5" name="Picture 4" descr="Emergency-Sign-908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9144000" cy="20955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x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0160902_134517_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67200"/>
            <a:ext cx="3276600" cy="2590800"/>
          </a:xfrm>
          <a:prstGeom prst="rect">
            <a:avLst/>
          </a:prstGeom>
        </p:spPr>
      </p:pic>
      <p:pic>
        <p:nvPicPr>
          <p:cNvPr id="1026" name="Picture 2" descr="C:\Users\pc\Desktop\picgifs-thank-you-560394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8839200" cy="44958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800600" y="4572000"/>
            <a:ext cx="4343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Presented by</a:t>
            </a:r>
          </a:p>
          <a:p>
            <a:r>
              <a:rPr lang="en-US" sz="3600" dirty="0" err="1" smtClean="0">
                <a:solidFill>
                  <a:srgbClr val="FFFF00"/>
                </a:solidFill>
              </a:rPr>
              <a:t>Vd</a:t>
            </a:r>
            <a:r>
              <a:rPr lang="en-US" sz="3600" dirty="0" smtClean="0">
                <a:solidFill>
                  <a:srgbClr val="FFFF00"/>
                </a:solidFill>
              </a:rPr>
              <a:t>. </a:t>
            </a:r>
            <a:r>
              <a:rPr lang="en-US" sz="3600" dirty="0" err="1" smtClean="0">
                <a:solidFill>
                  <a:srgbClr val="FFFF00"/>
                </a:solidFill>
              </a:rPr>
              <a:t>Shivam</a:t>
            </a:r>
            <a:r>
              <a:rPr lang="en-US" sz="3600" dirty="0" smtClean="0">
                <a:solidFill>
                  <a:srgbClr val="FFFF00"/>
                </a:solidFill>
              </a:rPr>
              <a:t> K. Gupta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       M.D. (Final year)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       GAC, NANDED</a:t>
            </a:r>
            <a:endParaRPr lang="en-US" sz="36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onatal-Resuscita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7162799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RESUCITATION EQUMENTS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quipment-Li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548922"/>
          </a:xfr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1142</TotalTime>
  <Words>1501</Words>
  <Application>Microsoft Office PowerPoint</Application>
  <PresentationFormat>On-screen Show (4:3)</PresentationFormat>
  <Paragraphs>466</Paragraphs>
  <Slides>73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Flow</vt:lpstr>
      <vt:lpstr>    NEONATAL EMERGENCIES </vt:lpstr>
      <vt:lpstr>Slide 2</vt:lpstr>
      <vt:lpstr>Slide 3</vt:lpstr>
      <vt:lpstr>Slide 4</vt:lpstr>
      <vt:lpstr>Slide 5</vt:lpstr>
      <vt:lpstr>TOPICS</vt:lpstr>
      <vt:lpstr>NEONATAL EMERGENCIES</vt:lpstr>
      <vt:lpstr>Slide 8</vt:lpstr>
      <vt:lpstr>RESUCITATION EQUMENTS </vt:lpstr>
      <vt:lpstr>VITALS </vt:lpstr>
      <vt:lpstr>Slide 11</vt:lpstr>
      <vt:lpstr>Slide 12</vt:lpstr>
      <vt:lpstr>Slide 13</vt:lpstr>
      <vt:lpstr>Slide 14</vt:lpstr>
      <vt:lpstr>Slide 15</vt:lpstr>
      <vt:lpstr>Slide 16</vt:lpstr>
      <vt:lpstr>Neonatal seizures</vt:lpstr>
      <vt:lpstr>Subtle seizures</vt:lpstr>
      <vt:lpstr>Subtle seizures</vt:lpstr>
      <vt:lpstr>Countt..</vt:lpstr>
      <vt:lpstr>Slide 21</vt:lpstr>
      <vt:lpstr>Slide 22</vt:lpstr>
      <vt:lpstr>Slide 23</vt:lpstr>
      <vt:lpstr>Causes….</vt:lpstr>
      <vt:lpstr>Slide 25</vt:lpstr>
      <vt:lpstr>INVESTIGATION</vt:lpstr>
      <vt:lpstr>MANAGEMENT</vt:lpstr>
      <vt:lpstr>AEDs</vt:lpstr>
      <vt:lpstr>Slide 29</vt:lpstr>
      <vt:lpstr>Slide 30</vt:lpstr>
      <vt:lpstr>Respiratory distress</vt:lpstr>
      <vt:lpstr>Slide 32</vt:lpstr>
      <vt:lpstr>causes</vt:lpstr>
      <vt:lpstr>Pulmonary causes</vt:lpstr>
      <vt:lpstr>CARDIAC CAUSES</vt:lpstr>
      <vt:lpstr>Neuromuscular diseases</vt:lpstr>
      <vt:lpstr>Other causes</vt:lpstr>
      <vt:lpstr>Downe’s Score</vt:lpstr>
      <vt:lpstr>Silverman score</vt:lpstr>
      <vt:lpstr>Slide 40</vt:lpstr>
      <vt:lpstr>TTN</vt:lpstr>
      <vt:lpstr>HOW TO DIAGNOSE</vt:lpstr>
      <vt:lpstr>MANAGEMENT</vt:lpstr>
      <vt:lpstr>Supportive care </vt:lpstr>
      <vt:lpstr>Respiratory support</vt:lpstr>
      <vt:lpstr>     Specific therapy </vt:lpstr>
      <vt:lpstr>Slide 47</vt:lpstr>
      <vt:lpstr>Apnea </vt:lpstr>
      <vt:lpstr>Slide 49</vt:lpstr>
      <vt:lpstr>Causes….</vt:lpstr>
      <vt:lpstr>Slide 51</vt:lpstr>
      <vt:lpstr>INVESTIGATION</vt:lpstr>
      <vt:lpstr>PREVENTION</vt:lpstr>
      <vt:lpstr>Management </vt:lpstr>
      <vt:lpstr>Pharmacotherapy</vt:lpstr>
      <vt:lpstr>Slide 56</vt:lpstr>
      <vt:lpstr>Circulatary  Shock </vt:lpstr>
      <vt:lpstr>Slide 58</vt:lpstr>
      <vt:lpstr> </vt:lpstr>
      <vt:lpstr>Clinical features</vt:lpstr>
      <vt:lpstr>INVESTIGATION</vt:lpstr>
      <vt:lpstr>EVALUTION</vt:lpstr>
      <vt:lpstr>Management </vt:lpstr>
      <vt:lpstr>Slide 64</vt:lpstr>
      <vt:lpstr>Hypernatremia </vt:lpstr>
      <vt:lpstr>Hyponatremia</vt:lpstr>
      <vt:lpstr>Management </vt:lpstr>
      <vt:lpstr>Hypokalaemia </vt:lpstr>
      <vt:lpstr>Hyperkalemia</vt:lpstr>
      <vt:lpstr>Management </vt:lpstr>
      <vt:lpstr>Slide 71</vt:lpstr>
      <vt:lpstr>Slide 72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NEONATAL EMERGENCIES</dc:title>
  <dc:creator>pc</dc:creator>
  <cp:lastModifiedBy>pc</cp:lastModifiedBy>
  <cp:revision>59</cp:revision>
  <dcterms:created xsi:type="dcterms:W3CDTF">2006-08-16T00:00:00Z</dcterms:created>
  <dcterms:modified xsi:type="dcterms:W3CDTF">2016-12-23T09:45:00Z</dcterms:modified>
</cp:coreProperties>
</file>