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77" r:id="rId10"/>
    <p:sldId id="263" r:id="rId11"/>
    <p:sldId id="278" r:id="rId12"/>
    <p:sldId id="264" r:id="rId13"/>
    <p:sldId id="273" r:id="rId14"/>
    <p:sldId id="265" r:id="rId15"/>
    <p:sldId id="266" r:id="rId16"/>
    <p:sldId id="267" r:id="rId17"/>
    <p:sldId id="268" r:id="rId18"/>
    <p:sldId id="269" r:id="rId19"/>
    <p:sldId id="270" r:id="rId20"/>
    <p:sldId id="272" r:id="rId21"/>
    <p:sldId id="271" r:id="rId22"/>
  </p:sldIdLst>
  <p:sldSz cx="9144000" cy="6858000" type="screen4x3"/>
  <p:notesSz cx="6858000" cy="9144000"/>
  <p:custDataLst>
    <p:tags r:id="rId23"/>
  </p:custDataLst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94D2342-8E39-4E24-96DC-FE72459F463C}">
  <a:tblStyle styleId="{794D2342-8E39-4E24-96DC-FE72459F463C}" styleName="Table_0">
    <a:wholeTbl>
      <a:tcTxStyle b="off" i="off">
        <a:font>
          <a:latin typeface="Lucida Sans Unicode"/>
          <a:ea typeface="Lucida Sans Unicode"/>
          <a:cs typeface="Lucida Sans Unicode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F4"/>
          </a:solidFill>
        </a:fill>
      </a:tcStyle>
    </a:wholeTbl>
    <a:band1H>
      <a:tcTxStyle/>
      <a:tcStyle>
        <a:tcBdr/>
        <a:fill>
          <a:solidFill>
            <a:srgbClr val="CCDFE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CDFE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97EFE5-2B07-4CD1-ADFA-42B9BBAF597A}" type="datetimeFigureOut">
              <a:rPr lang="en-US" smtClean="0"/>
              <a:pPr/>
              <a:t>11/17/2022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ABAF33-0470-46A9-AAC1-7BA2893DC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4582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Copperplate Gothic Bold" pitchFamily="34" charset="0"/>
              </a:rPr>
              <a:t>Hypertensive </a:t>
            </a:r>
            <a:r>
              <a:rPr lang="en-US" b="1" dirty="0" smtClean="0">
                <a:latin typeface="Copperplate Gothic Bold" pitchFamily="34" charset="0"/>
              </a:rPr>
              <a:t>emergencies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590800"/>
            <a:ext cx="6400800" cy="1752600"/>
          </a:xfrm>
        </p:spPr>
        <p:txBody>
          <a:bodyPr/>
          <a:lstStyle/>
          <a:p>
            <a:pPr algn="r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haroni" pitchFamily="2" charset="-79"/>
              </a:rPr>
              <a:t>DR. SANDESH .P. GOJE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ASSISTANT PROFESSOR 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(KAYACHIKITSA)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SVAMCH, CHANDRAPUR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304800"/>
            <a:ext cx="8229600" cy="64111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emergencies in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CVA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Cerebral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thrombosis </a:t>
            </a: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Cerebral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hemorrhage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TIA</a:t>
            </a: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SAH (subarachnoid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hemorrhage)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Hypertensive encephalopathy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emergencies in EYE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Hypertensive retinopathy 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Thickening of wall of retinal arterioles, diffuse of segmental of narrowing of blood columns, varying width of the light reflex, from vessel walls,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arterio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-venous nipping retinal hemorrhage, hard exudates,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papiloedema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and blindness. </a:t>
            </a:r>
          </a:p>
          <a:p>
            <a:pPr>
              <a:buNone/>
            </a:pPr>
            <a:r>
              <a:rPr lang="en-IN" sz="1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HT 	emergencies in CVS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LVF 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CAD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Aortic aneurysm 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Aortic dissection 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HT 	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emergencies in renal system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Protein  urea </a:t>
            </a:r>
          </a:p>
          <a:p>
            <a:pPr lvl="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Progressive renal failure 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858294" y="189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2858294" y="2700842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2962203" y="5980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2932906" y="4408415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026" name="Picture 2" descr="D:\Desktop\HE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82880"/>
            <a:ext cx="9143999" cy="6675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Miscellaneous disturbances :-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Post-operative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bleeding form suture sites </a:t>
            </a:r>
          </a:p>
          <a:p>
            <a:pPr lvl="1"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Eclampsia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epistaxis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Grade III-IV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fundal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changes.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1692" y="829994"/>
            <a:ext cx="8335108" cy="568164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analysis (For protein, blood and glucose)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KFT (for urea,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creat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., Na, K) 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FBS, PMBS, RBS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LFT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Lipids profile 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Sr.Ca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Sr. uric acid 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ECG, CXR PA – view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Investigation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5601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200000"/>
              </a:lnSpc>
              <a:buFont typeface="+mj-lt"/>
              <a:buAutoNum type="alpha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measures </a:t>
            </a:r>
          </a:p>
          <a:p>
            <a:pPr marL="514350" lvl="0" indent="-514350">
              <a:lnSpc>
                <a:spcPct val="200000"/>
              </a:lnSpc>
              <a:buFont typeface="+mj-lt"/>
              <a:buAutoNum type="alphaU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Antihypertensive </a:t>
            </a:r>
          </a:p>
          <a:p>
            <a:pPr marL="514350" lvl="0" indent="-514350">
              <a:lnSpc>
                <a:spcPct val="200000"/>
              </a:lnSpc>
              <a:buFont typeface="+mj-lt"/>
              <a:buAutoNum type="alphaU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Treatment of underline cause in secondary HT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lnSpc>
                <a:spcPct val="200000"/>
              </a:lnSpc>
              <a:buFont typeface="+mj-lt"/>
              <a:buAutoNum type="alpha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Preventive Measures.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Treatment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Lifestyle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modifications 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Reassurance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Control of obesity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Low sodium diet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Special diet (Diet rich in fruit, vegetables, potassium and low-fat dairy products, low-saturated fat, Omega3,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fatty acid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Avoidance of smoking and alcoholism  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regular aerobic relaxation therapy, Yoga &amp; meditation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A. 		General measures:-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8674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Diuretics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Hydrochlorothiazide 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12.5-25mg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OD		or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Chlorthaiazide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62.5-500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mg BD 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Chlorthalidone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12.5-25mg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OD		or</a:t>
            </a: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Fursoemide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10-40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mg BD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Torasemide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05-10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mg BD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Beta-blockers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Propranolol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10-40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mg QID 		or</a:t>
            </a:r>
          </a:p>
          <a:p>
            <a:pPr lv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Metoprolol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25-50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mg BD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Atenolol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25-50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B. 		Antihypertensive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914400"/>
            <a:ext cx="8503920" cy="5638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Combined alpha and beta-blockers 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 smtClean="0"/>
              <a:t>Carvedilol</a:t>
            </a:r>
            <a:r>
              <a:rPr lang="en-US" dirty="0" smtClean="0"/>
              <a:t>		6.25-25 mg BD		or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 smtClean="0"/>
              <a:t>Libetalol</a:t>
            </a:r>
            <a:r>
              <a:rPr lang="en-US" dirty="0" smtClean="0"/>
              <a:t> 		100-900 mg BD</a:t>
            </a:r>
          </a:p>
          <a:p>
            <a:pPr lvl="1">
              <a:lnSpc>
                <a:spcPct val="150000"/>
              </a:lnSpc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4.</a:t>
            </a:r>
            <a:r>
              <a:rPr lang="en-US" b="1" dirty="0" smtClean="0"/>
              <a:t>ACE Inhibitors </a:t>
            </a:r>
          </a:p>
          <a:p>
            <a:pPr marL="770382" lvl="1" indent="-5143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 smtClean="0"/>
              <a:t>Lisinopril</a:t>
            </a:r>
            <a:r>
              <a:rPr lang="en-US" dirty="0" smtClean="0"/>
              <a:t>		2.5-40 mg OD		or</a:t>
            </a:r>
          </a:p>
          <a:p>
            <a:pPr marL="770382" lvl="1" indent="-5143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 smtClean="0"/>
              <a:t>Enalapril</a:t>
            </a:r>
            <a:r>
              <a:rPr lang="en-US" dirty="0" smtClean="0"/>
              <a:t>		2.5-20 mg OD		or</a:t>
            </a:r>
          </a:p>
          <a:p>
            <a:pPr marL="770382" lvl="1" indent="-5143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 smtClean="0"/>
              <a:t>Captopril</a:t>
            </a:r>
            <a:r>
              <a:rPr lang="en-US" dirty="0" smtClean="0"/>
              <a:t>		12.5-50 mg TDS 		or</a:t>
            </a:r>
          </a:p>
          <a:p>
            <a:pPr marL="770382" lvl="1" indent="-5143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 smtClean="0"/>
              <a:t>Ramipril</a:t>
            </a:r>
            <a:r>
              <a:rPr lang="en-US" dirty="0" smtClean="0"/>
              <a:t>		 2.5-20 mg OD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5. </a:t>
            </a:r>
            <a:r>
              <a:rPr lang="en-US" b="1" dirty="0" smtClean="0"/>
              <a:t>ARB’s </a:t>
            </a:r>
            <a:r>
              <a:rPr lang="en-US" b="1" dirty="0"/>
              <a:t>(</a:t>
            </a:r>
            <a:r>
              <a:rPr lang="en-US" b="1" dirty="0" err="1"/>
              <a:t>Angiotensin</a:t>
            </a:r>
            <a:r>
              <a:rPr lang="en-US" b="1" dirty="0"/>
              <a:t> II receptor antagonists) 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/>
              <a:t>Losartan</a:t>
            </a:r>
            <a:r>
              <a:rPr lang="en-US" dirty="0"/>
              <a:t> potassium </a:t>
            </a:r>
            <a:r>
              <a:rPr lang="en-US" dirty="0" smtClean="0"/>
              <a:t>	25-50mg </a:t>
            </a:r>
            <a:r>
              <a:rPr lang="en-US" dirty="0"/>
              <a:t>BD		or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/>
              <a:t>Telmisartan</a:t>
            </a:r>
            <a:r>
              <a:rPr lang="en-US" dirty="0"/>
              <a:t> 		</a:t>
            </a:r>
            <a:r>
              <a:rPr lang="en-US" dirty="0" smtClean="0"/>
              <a:t>20-80 </a:t>
            </a:r>
            <a:r>
              <a:rPr lang="en-US" dirty="0"/>
              <a:t>mg OD		or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/>
              <a:t>Olmesatan</a:t>
            </a:r>
            <a:r>
              <a:rPr lang="en-US" dirty="0"/>
              <a:t> 		</a:t>
            </a:r>
            <a:r>
              <a:rPr lang="en-US" dirty="0" smtClean="0"/>
              <a:t>20-40 </a:t>
            </a:r>
            <a:r>
              <a:rPr lang="en-US" dirty="0"/>
              <a:t>mg </a:t>
            </a:r>
            <a:r>
              <a:rPr lang="en-US" dirty="0" smtClean="0"/>
              <a:t>OD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</a:t>
            </a:r>
            <a:r>
              <a:rPr lang="en-US" b="1" dirty="0" smtClean="0"/>
              <a:t>Calcium </a:t>
            </a:r>
            <a:r>
              <a:rPr lang="en-US" b="1" dirty="0"/>
              <a:t>channel blockers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/>
              <a:t>Nifedipine</a:t>
            </a:r>
            <a:r>
              <a:rPr lang="en-US" dirty="0"/>
              <a:t>(SR) 		</a:t>
            </a:r>
            <a:r>
              <a:rPr lang="en-US" dirty="0" smtClean="0"/>
              <a:t>30-90mg </a:t>
            </a:r>
            <a:r>
              <a:rPr lang="en-US" dirty="0"/>
              <a:t>OD		or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/>
              <a:t>Amlodipine</a:t>
            </a:r>
            <a:r>
              <a:rPr lang="en-US" dirty="0"/>
              <a:t> 		</a:t>
            </a:r>
            <a:r>
              <a:rPr lang="en-US" dirty="0" smtClean="0"/>
              <a:t>2.5-10mg </a:t>
            </a:r>
            <a:r>
              <a:rPr lang="en-US" dirty="0"/>
              <a:t>OD		or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/>
              <a:t>Diltiazem</a:t>
            </a:r>
            <a:r>
              <a:rPr lang="en-US" dirty="0"/>
              <a:t> 		</a:t>
            </a:r>
            <a:r>
              <a:rPr lang="en-US" dirty="0" smtClean="0"/>
              <a:t>30-120 </a:t>
            </a:r>
            <a:r>
              <a:rPr lang="en-US" dirty="0"/>
              <a:t>mg TDS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7.</a:t>
            </a:r>
            <a:r>
              <a:rPr lang="en-US" b="1" dirty="0" smtClean="0"/>
              <a:t>Alpha-blockers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 smtClean="0"/>
              <a:t>Prazosin</a:t>
            </a:r>
            <a:r>
              <a:rPr lang="en-US" dirty="0" smtClean="0"/>
              <a:t>			1-10 mg BD		or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 smtClean="0"/>
              <a:t>Terazosin</a:t>
            </a:r>
            <a:r>
              <a:rPr lang="en-US" dirty="0" smtClean="0"/>
              <a:t>		1-20 mg OD </a:t>
            </a:r>
          </a:p>
          <a:p>
            <a:pPr lvl="1">
              <a:lnSpc>
                <a:spcPct val="150000"/>
              </a:lnSpc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8. </a:t>
            </a:r>
            <a:r>
              <a:rPr lang="en-US" b="1" dirty="0" smtClean="0"/>
              <a:t>Vasodilators 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 smtClean="0"/>
              <a:t>Hydralazine</a:t>
            </a:r>
            <a:r>
              <a:rPr lang="en-US" dirty="0" smtClean="0"/>
              <a:t> 		10-50 mg QID 		or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err="1" smtClean="0"/>
              <a:t>Minoxidil</a:t>
            </a:r>
            <a:r>
              <a:rPr lang="en-US" dirty="0" smtClean="0"/>
              <a:t> 		1.25-40 mg BID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Google Shape;33;p1"/>
          <p:cNvGraphicFramePr/>
          <p:nvPr/>
        </p:nvGraphicFramePr>
        <p:xfrm>
          <a:off x="182878" y="1294228"/>
          <a:ext cx="8778243" cy="5387925"/>
        </p:xfrm>
        <a:graphic>
          <a:graphicData uri="http://schemas.openxmlformats.org/drawingml/2006/table">
            <a:tbl>
              <a:tblPr firstRow="1" bandRow="1">
                <a:noFill/>
                <a:tableStyleId>{794D2342-8E39-4E24-96DC-FE72459F463C}</a:tableStyleId>
              </a:tblPr>
              <a:tblGrid>
                <a:gridCol w="2926081"/>
                <a:gridCol w="2926081"/>
                <a:gridCol w="2926081"/>
              </a:tblGrid>
              <a:tr h="10775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Classification 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Systolic BP (mmHg) 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Diastolic BP(mmHg) 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</a:tr>
              <a:tr h="10775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Normal 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&lt;120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&lt;80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</a:tr>
              <a:tr h="10775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Pre hypertension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120-139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80-89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</a:tr>
              <a:tr h="10775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Stage 1 hypertension 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140-159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90-99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</a:tr>
              <a:tr h="10775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Stage 2 hypertension 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sng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&gt; </a:t>
                      </a:r>
                      <a:r>
                        <a:rPr lang="en-US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160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strike="noStrike" cap="none"/>
                      </a:pPr>
                      <a:r>
                        <a:rPr lang="en-US" sz="2400" u="sng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&gt; </a:t>
                      </a:r>
                      <a:r>
                        <a:rPr lang="en-US" sz="2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100</a:t>
                      </a:r>
                      <a:endParaRPr sz="18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70875" marR="70875" marT="0" marB="0"/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Stages of Hypertension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3236" y="526474"/>
            <a:ext cx="8423564" cy="5480818"/>
          </a:xfrm>
        </p:spPr>
        <p:txBody>
          <a:bodyPr/>
          <a:lstStyle/>
          <a:p>
            <a:pPr marL="624078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Anticonvulsants</a:t>
            </a:r>
            <a:r>
              <a:rPr lang="en-US" dirty="0" smtClean="0"/>
              <a:t>:-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Ing</a:t>
            </a:r>
            <a:r>
              <a:rPr lang="en-US" sz="2400" dirty="0" smtClean="0"/>
              <a:t>. Diazepam 10mg IV and SOS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Ing</a:t>
            </a:r>
            <a:r>
              <a:rPr lang="en-US" sz="2400" dirty="0" smtClean="0"/>
              <a:t>. </a:t>
            </a:r>
            <a:r>
              <a:rPr lang="en-US" sz="2400" dirty="0" err="1" smtClean="0"/>
              <a:t>Phenytoin</a:t>
            </a:r>
            <a:r>
              <a:rPr lang="en-US" sz="2400" dirty="0" smtClean="0"/>
              <a:t> sodium 100mg IV TDS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Ing</a:t>
            </a:r>
            <a:r>
              <a:rPr lang="en-US" sz="2400" dirty="0" smtClean="0"/>
              <a:t>. </a:t>
            </a:r>
            <a:r>
              <a:rPr lang="en-US" sz="2400" dirty="0" err="1" smtClean="0"/>
              <a:t>Phenobarbitone</a:t>
            </a:r>
            <a:r>
              <a:rPr lang="en-US" sz="2400" dirty="0" smtClean="0"/>
              <a:t> 100-200mg IM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To reduce ICT:-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IV </a:t>
            </a:r>
            <a:r>
              <a:rPr lang="en-US" sz="2400" dirty="0" err="1" smtClean="0"/>
              <a:t>Mannitol</a:t>
            </a:r>
            <a:r>
              <a:rPr lang="en-US" sz="2400" dirty="0" smtClean="0"/>
              <a:t> 350ml OD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Ing</a:t>
            </a:r>
            <a:r>
              <a:rPr lang="en-US" sz="2400" dirty="0" smtClean="0"/>
              <a:t>. </a:t>
            </a:r>
            <a:r>
              <a:rPr lang="en-US" sz="2400" dirty="0" err="1" smtClean="0"/>
              <a:t>Furosemide</a:t>
            </a:r>
            <a:r>
              <a:rPr lang="en-US" sz="2400" dirty="0" smtClean="0"/>
              <a:t> 40mg IV BD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4400" dirty="0" smtClean="0">
                <a:latin typeface="Arial Rounded MT Bold" pitchFamily="34" charset="0"/>
              </a:rPr>
              <a:t>Thank you……</a:t>
            </a:r>
            <a:endParaRPr lang="en-US" sz="4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551"/>
            <a:ext cx="8419514" cy="5528603"/>
          </a:xfrm>
        </p:spPr>
        <p:txBody>
          <a:bodyPr>
            <a:normAutofit/>
          </a:bodyPr>
          <a:lstStyle/>
          <a:p>
            <a:pPr lvl="0">
              <a:buFont typeface="Courier New" pitchFamily="49" charset="0"/>
              <a:buChar char="o"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Severe hypertension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&gt;180/110mmHg with onset at age&lt;20 years or &gt; 50years </a:t>
            </a:r>
          </a:p>
          <a:p>
            <a:pPr lvl="0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Family history of hypertension</a:t>
            </a:r>
          </a:p>
          <a:p>
            <a:pPr lvl="0">
              <a:buFont typeface="Courier New" pitchFamily="49" charset="0"/>
              <a:buChar char="o"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Headache, palpitation, pallor, perspiration-4points of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pheochromocytoma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Polyuria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nocturia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protienuria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haematuria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Obesity </a:t>
            </a:r>
          </a:p>
          <a:p>
            <a:pPr lvl="0">
              <a:buFont typeface="Courier New" pitchFamily="49" charset="0"/>
              <a:buChar char="o"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H/o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polycystic kidney disease </a:t>
            </a:r>
          </a:p>
          <a:p>
            <a:pPr lvl="0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Kidney enlargement </a:t>
            </a:r>
          </a:p>
          <a:p>
            <a:pPr lvl="0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Cushing syndrome </a:t>
            </a:r>
          </a:p>
          <a:p>
            <a:pPr lvl="0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Multiple neurofibromatosis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85812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Identification of </a:t>
            </a:r>
            <a:r>
              <a:rPr lang="en-US" b="1" dirty="0" smtClean="0"/>
              <a:t>Hypertension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" y="844063"/>
            <a:ext cx="8746588" cy="6013938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Primary or essential hypertension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85% of cases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Not any specific underlying cause</a:t>
            </a:r>
          </a:p>
          <a:p>
            <a:pPr lvl="1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Family history 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Secondary hypertension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15% of cases </a:t>
            </a:r>
          </a:p>
          <a:p>
            <a:pPr lvl="1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Presence of specific disease or abnormality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White coat hypertension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Sudden increase in blood pressure in normal individuals when his/her BP is recorded in a hospital or by a Doctor. 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Paradoxical hypertension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Pts. Is on antihypertensive agents paradoxically show increase in BP due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 -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DM with HT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– develop paradoxical rise in BP if they develop hypoglycemia due to sympathetic simulation.</a:t>
            </a:r>
          </a:p>
          <a:p>
            <a:pPr lvl="1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Pts. With bilateral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renal artery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stenosis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who are given ACE inhibitors </a:t>
            </a:r>
          </a:p>
          <a:p>
            <a:pPr lvl="1"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Only beta-blockers are given to the patients with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phaeochromocytoma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4"/>
            <a:ext cx="8229600" cy="78044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Types of Hypertension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125415"/>
            <a:ext cx="8666018" cy="5635603"/>
          </a:xfrm>
        </p:spPr>
        <p:txBody>
          <a:bodyPr>
            <a:normAutofit fontScale="85000" lnSpcReduction="20000"/>
          </a:bodyPr>
          <a:lstStyle/>
          <a:p>
            <a:pPr lvl="0">
              <a:buFont typeface="Courier New" pitchFamily="49" charset="0"/>
              <a:buChar char="o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Atherosclerosis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Thyrotoxicosis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Coarctation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aorta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Aortic regurgitation 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Pregnancy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induced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Smoking and tobacco use  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Obesity, dyslipidemia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Renal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causes:-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Acute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AGN, CKD, chronic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pyelonephritis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collagen vascular diseases, polycystic kidney disease, renal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artery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stenosis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Endocrine causes :-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Acromegaly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Cushing's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syndrome,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conn’s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syndrome,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Thyrotosicosis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hyperparathyroidism, congenital adrenal hyperplasia,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phaeochromocytoma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Drugs induced:-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NSAID’s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OC pills, cyclosporine,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phenylpropanolamines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corticosteroids,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sibutramine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bromocriptine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lvl="0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Chronic Alcoholism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Others causes:-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porphyria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lead  poisoning,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raise ICT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Causes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1139483"/>
            <a:ext cx="8922327" cy="5718517"/>
          </a:xfrm>
        </p:spPr>
        <p:txBody>
          <a:bodyPr>
            <a:normAutofit lnSpcReduction="10000"/>
          </a:bodyPr>
          <a:lstStyle/>
          <a:p>
            <a:pPr lv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H/o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alcoholism, smoking, obesity,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hyperlipidemia,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DM, CAD.   </a:t>
            </a:r>
          </a:p>
          <a:p>
            <a:pPr lvl="0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Majority are asymptomatic</a:t>
            </a:r>
          </a:p>
          <a:p>
            <a:pPr lvl="0">
              <a:buFont typeface="Courier New" pitchFamily="49" charset="0"/>
              <a:buChar char="o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Transient headache, palpitations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Polyuria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LVH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Left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atrial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hypertrophy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Diastolic murmur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Fundal changes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Radio-femoral delay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pain,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recurrent UTI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(Pyelonephritis)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Palpable  kidneys ( polycystic kidney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Abdominal bruit (Renal artery stenosis)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Cushingoid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facies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habitus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Clinical features of Hypertension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08296"/>
            <a:ext cx="8839200" cy="53695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-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condition which constituents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group of clinical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syndromes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which severe (DBP&gt;120mmHg) and rarely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moderate hypertension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associated with established/ ongoing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target organ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damage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Factor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responsible for hypertensive emergencies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HT drug withdrawal</a:t>
            </a:r>
          </a:p>
          <a:p>
            <a:pPr lvl="2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Catecholamine excess in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pheochromocytoma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Chronic alcoholism </a:t>
            </a:r>
          </a:p>
          <a:p>
            <a:pPr lvl="2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AKD &amp; CKD </a:t>
            </a:r>
          </a:p>
          <a:p>
            <a:pPr lvl="2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Drugs induced (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corticosteroids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CAD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etc.. 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Hypertensive emergencies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D:\Desktop\HE 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" y="0"/>
            <a:ext cx="8961119" cy="6847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4" descr="D:\Desktop\Hypertensive+Emergencies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2.xml" val="2221189854"/>
  <p:tag name="ppt/slides/slide1.xml" val="2932151248"/>
  <p:tag name="ppt/slides/slide10.xml" val="1885694689"/>
  <p:tag name="ppt/slides/slide11.xml" val="3590093906"/>
  <p:tag name="ppt/slides/slide13.xml" val="1952198498"/>
  <p:tag name="ppt/slides/slide14.xml" val="380319239"/>
  <p:tag name="ppt/slides/slide15.xml" val="2664942475"/>
  <p:tag name="ppt/slides/slide16.xml" val="3591603427"/>
  <p:tag name="ppt/slides/slide9.xml" val="4290628057"/>
  <p:tag name="ppt/slides/slide12.xml" val="2057205160"/>
  <p:tag name="ppt/slides/slide7.xml" val="3618781411"/>
  <p:tag name="ppt/slides/slide3.xml" val="168452597"/>
  <p:tag name="ppt/slides/slide4.xml" val="3590194804"/>
  <p:tag name="ppt/slides/slide8.xml" val="596350875"/>
  <p:tag name="ppt/slides/slide6.xml" val="2845666448"/>
  <p:tag name="ppt/slides/slide5.xml" val="3868512364"/>
  <p:tag name="ppt/slideMasters/slideMaster1.xml" val="4088034866"/>
  <p:tag name="ppt/slideLayouts/slideLayout8.xml" val="1455594425"/>
  <p:tag name="ppt/slideLayouts/slideLayout7.xml" val="4109677499"/>
  <p:tag name="ppt/slideLayouts/slideLayout6.xml" val="3944080471"/>
  <p:tag name="ppt/slideLayouts/slideLayout5.xml" val="3016910236"/>
  <p:tag name="ppt/slideLayouts/slideLayout4.xml" val="2183434604"/>
  <p:tag name="ppt/slideLayouts/slideLayout3.xml" val="145721727"/>
  <p:tag name="ppt/slideLayouts/slideLayout2.xml" val="1162794331"/>
  <p:tag name="ppt/slideLayouts/slideLayout1.xml" val="178807384"/>
  <p:tag name="ppt/slideLayouts/slideLayout9.xml" val="1052399794"/>
  <p:tag name="ppt/slideLayouts/slideLayout11.xml" val="98956934"/>
  <p:tag name="ppt/slideLayouts/slideLayout10.xml" val="2498260187"/>
  <p:tag name="ppt/theme/theme1.xml" val="661002415"/>
  <p:tag name="ppt/media/image1.jpeg" val="311420230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491</Words>
  <Application>Microsoft Office PowerPoint</Application>
  <PresentationFormat>On-screen Show (4:3)</PresentationFormat>
  <Paragraphs>181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Hypertensive emergencies</vt:lpstr>
      <vt:lpstr>Stages of Hypertension</vt:lpstr>
      <vt:lpstr>Identification of Hypertension</vt:lpstr>
      <vt:lpstr>Types of Hypertension</vt:lpstr>
      <vt:lpstr>Causes</vt:lpstr>
      <vt:lpstr>Clinical features of Hypertension</vt:lpstr>
      <vt:lpstr>Hypertensive emergencies </vt:lpstr>
      <vt:lpstr>Slide 8</vt:lpstr>
      <vt:lpstr>Slide 9</vt:lpstr>
      <vt:lpstr>Slide 10</vt:lpstr>
      <vt:lpstr>Slide 11</vt:lpstr>
      <vt:lpstr>Slide 12</vt:lpstr>
      <vt:lpstr>Investigation </vt:lpstr>
      <vt:lpstr>Treatment</vt:lpstr>
      <vt:lpstr>A.   General measures:- </vt:lpstr>
      <vt:lpstr>B.   Antihypertensive 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Hypertensive emergencies</dc:title>
  <cp:lastModifiedBy>USER</cp:lastModifiedBy>
  <cp:revision>44</cp:revision>
  <dcterms:modified xsi:type="dcterms:W3CDTF">2022-11-17T06:43:16Z</dcterms:modified>
</cp:coreProperties>
</file>