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CD40A-67EC-4C4E-8F92-B16A1EEA23B5}" type="datetimeFigureOut">
              <a:rPr lang="en-US" smtClean="0"/>
              <a:pPr/>
              <a:t>2/10/2021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87524-29B2-40DF-A971-EB22AC14908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err="1" smtClean="0">
                <a:latin typeface="Castellar" pitchFamily="18" charset="0"/>
              </a:rPr>
              <a:t>HypoglyceAmia</a:t>
            </a:r>
            <a:endParaRPr lang="en-IN" sz="6600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DR SANDESH .P. GOJE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ASSISTANT  PROF ( KAYACHIKITSA ) 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SVAMC&amp;H , CHANDRAPUR.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09884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latin typeface="Andalus" pitchFamily="18" charset="-78"/>
                <a:cs typeface="Andalus" pitchFamily="18" charset="-78"/>
              </a:rPr>
              <a:t>Clinical features...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Shakiness, anxiety, nervousness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Palpitations, tachycardia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Sweating, feeling of warmth (sympathetic muscarinic rather than adrenergic)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Pallor, coldness, clamminess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Dilated pupils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mydriasis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Hunger excess.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Nausea, vomiting, abdominal discomfort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Headache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Insomnia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Abnormal thinking, impaired judgment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Nonspecific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dysphoria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moodiness, depression, crying, exaggerated concerns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Feeling of numbness, pins and needles (paraesthesia)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Negativism, irritability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Personality change, emotional liability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Fatigue, weakness, apathy, lethargy, daydreaming, sleep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Confusion, memory loss, light-headedness or dizziness, delirium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Starring, glassy look, blurred vision, double vision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Flashes of light in the field of vision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Automatic behaviour, also known as automatism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Difficulty speaking, slurred speech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Ataxia, in coordination, sometimes mistaken for drunkenness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Focal or general motor deficit, paralysis, hemi paresis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Headache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Stupor, coma, abnormal breathing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Generalized or focal seizures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latin typeface="Andalus" pitchFamily="18" charset="-78"/>
                <a:cs typeface="Andalus" pitchFamily="18" charset="-78"/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Continuous glucose monitor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Plasma glucose level during attack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C-peptide concentration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CBC, LFT, KFT, ESR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Plasma insulin level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CT-brain, MRI-brain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CXR PA-view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USG abdomen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ECG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T3, T4, TSH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Sr.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cortisol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, Sr.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aldesterone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Andalus" pitchFamily="18" charset="-78"/>
                <a:cs typeface="Andalus" pitchFamily="18" charset="-78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24536"/>
          </a:xfrm>
        </p:spPr>
        <p:txBody>
          <a:bodyPr>
            <a:normAutofit fontScale="92500" lnSpcReduction="10000"/>
          </a:bodyPr>
          <a:lstStyle/>
          <a:p>
            <a:pPr marL="850392" lvl="1" indent="-457200">
              <a:lnSpc>
                <a:spcPct val="120000"/>
              </a:lnSpc>
              <a:buFont typeface="+mj-lt"/>
              <a:buAutoNum type="alphaUcPeriod"/>
            </a:pPr>
            <a:r>
              <a:rPr lang="en-US" b="1" dirty="0" smtClean="0"/>
              <a:t>Patient monitoring</a:t>
            </a:r>
            <a:r>
              <a:rPr lang="en-US" dirty="0" smtClean="0"/>
              <a:t>. </a:t>
            </a:r>
          </a:p>
          <a:p>
            <a:pPr marL="850392" lvl="1" indent="-457200">
              <a:lnSpc>
                <a:spcPct val="120000"/>
              </a:lnSpc>
              <a:buFont typeface="+mj-lt"/>
              <a:buAutoNum type="alphaUcPeriod"/>
            </a:pPr>
            <a:r>
              <a:rPr lang="en-US" b="1" dirty="0" smtClean="0"/>
              <a:t>General measures</a:t>
            </a:r>
            <a:r>
              <a:rPr lang="en-US" dirty="0" smtClean="0"/>
              <a:t>.</a:t>
            </a:r>
          </a:p>
          <a:p>
            <a:pPr marL="850392" lvl="1" indent="-457200">
              <a:lnSpc>
                <a:spcPct val="120000"/>
              </a:lnSpc>
              <a:buFont typeface="+mj-lt"/>
              <a:buAutoNum type="alphaUcPeriod"/>
            </a:pPr>
            <a:r>
              <a:rPr lang="en-US" b="1" dirty="0" smtClean="0"/>
              <a:t>Sympathomimetic amines </a:t>
            </a:r>
            <a:r>
              <a:rPr lang="en-US" dirty="0" smtClean="0"/>
              <a:t>(Vasopressor agents</a:t>
            </a:r>
            <a:r>
              <a:rPr lang="en-US" b="1" dirty="0" smtClean="0"/>
              <a:t>). </a:t>
            </a:r>
          </a:p>
          <a:p>
            <a:pPr marL="850392" lvl="1" indent="-457200">
              <a:lnSpc>
                <a:spcPct val="120000"/>
              </a:lnSpc>
              <a:buFont typeface="+mj-lt"/>
              <a:buAutoNum type="alphaUcPeriod"/>
            </a:pPr>
            <a:r>
              <a:rPr lang="en-US" b="1" dirty="0" smtClean="0"/>
              <a:t>TPR BP, SPO2, ABG, ECG, </a:t>
            </a:r>
            <a:r>
              <a:rPr lang="en-US" dirty="0" smtClean="0"/>
              <a:t>connect NIBP, cauterization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Administration of rapidly absorbable carbohydrate, sugar, glucose, fruit juices, ice-cream, or candy which could be taken orally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unconsciousness,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25% or 50% glucose 50-100ml IV push 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Maintained on DNS or 5% dextrose. 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glucagon 1-2 mg IM Carbohydrate diet must be given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Restriction of physical exercise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en-US" sz="6600" dirty="0" smtClean="0"/>
          </a:p>
          <a:p>
            <a:pPr marL="0" indent="0" algn="r">
              <a:buNone/>
            </a:pPr>
            <a:endParaRPr lang="en-US" sz="6600" dirty="0"/>
          </a:p>
          <a:p>
            <a:pPr marL="0" indent="0" algn="r">
              <a:buNone/>
            </a:pPr>
            <a:r>
              <a:rPr lang="en-US" sz="6600" dirty="0" smtClean="0"/>
              <a:t>……..Thanks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2048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en-IN" dirty="0" smtClean="0">
                <a:latin typeface="Andalus" pitchFamily="18" charset="-78"/>
                <a:cs typeface="Andalus" pitchFamily="18" charset="-78"/>
              </a:rPr>
              <a:t>Introduction and definition </a:t>
            </a:r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435280" cy="488343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Hypoglycaemia, also known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as low blood sugar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is a fall in blood sugar to levels below normal.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may result in a variety of symptoms including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clumsiness, trouble talking, confusion, loss of consciousness, seizures or death. A feeling of hunger, sweating, shakiness and weakness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may also be present. Symptoms typically come on quickly.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most common cause of hypoglycaemic medicines used to treat diabetes mellitus such as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insulin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sulfonylurea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deviation below normal fasting range of blood sugar (2.5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/litre)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Clinical classification of hypoglycaemia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1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Postprandial (Reactive) Hypoglycaemia </a:t>
            </a:r>
          </a:p>
          <a:p>
            <a:pPr lvl="1"/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Endogenous </a:t>
            </a:r>
            <a:r>
              <a:rPr lang="en-IN" u="sng" dirty="0" err="1" smtClean="0">
                <a:latin typeface="Times New Roman" pitchFamily="18" charset="0"/>
                <a:cs typeface="Times New Roman" pitchFamily="18" charset="0"/>
              </a:rPr>
              <a:t>hyperinsulinism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Insulin antibodies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insulinoma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pancratogenous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hypoglycaemia </a:t>
            </a:r>
          </a:p>
          <a:p>
            <a:pPr lvl="1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Congenital deficiencies 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of enzymes of carbohydrate metabolism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Hereditary fructose intolerance 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Galactosemia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Alimentary hypoglycaemia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Idiopathic (functional) postprandial hypoglycaemia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	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Post abortive (Fasting) Hypoglycaemia:-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Precipitated by deprivation of food for few hours or longer.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latin typeface="Andalus" pitchFamily="18" charset="-78"/>
                <a:cs typeface="Andalus" pitchFamily="18" charset="-78"/>
              </a:rPr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Insulin or insulin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secretagogues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Sulfonylurea, 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iguanides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Quinine 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Pentamidine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Salicylates,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ulfonamides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(rarely) </a:t>
            </a:r>
          </a:p>
          <a:p>
            <a:pPr>
              <a:buFont typeface="Wingdings" pitchFamily="2" charset="2"/>
              <a:buChar char="v"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Critical illness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Hepatic, kidney or cardiac failure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Sepsis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Malaria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Inanition,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inborn error of metabolism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Hormonal deficien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cies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Addison's disease,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Cortisol or growth hormone or both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Glucagon and epinephrine (in insulin dependent DM)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Hypothyroidism (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low BMR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Endogenous </a:t>
            </a:r>
            <a:r>
              <a:rPr lang="en-IN" b="1" u="sng" dirty="0" err="1" smtClean="0">
                <a:latin typeface="Times New Roman" pitchFamily="18" charset="0"/>
                <a:cs typeface="Times New Roman" pitchFamily="18" charset="0"/>
              </a:rPr>
              <a:t>hyperinsulinism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Insulinoma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Noninsulinoma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Autoimmune hypoglycaemia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Antibodies to insulin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Antibodies to insulin receptor </a:t>
            </a:r>
          </a:p>
          <a:p>
            <a:pPr>
              <a:buFont typeface="Wingdings" pitchFamily="2" charset="2"/>
              <a:buChar char="v"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Starvation 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Non-beta-cell tumours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Hypoglycaemia of infancy and childhood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Alcohol. Excess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kidney failure, certain tumours (such as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insulinoma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), liver disease, hypothyroidism, starvation, inborn error of metabolism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Blood sugar regulation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78198" cy="524119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When you eat, your body breaks down carbohydrates from foods </a:t>
            </a:r>
          </a:p>
          <a:p>
            <a:r>
              <a:rPr lang="en-IN" dirty="0" smtClean="0"/>
              <a:t> such as bread, rice, pasta, vegetables, fruit and milk products</a:t>
            </a:r>
          </a:p>
          <a:p>
            <a:r>
              <a:rPr lang="en-IN" dirty="0" smtClean="0"/>
              <a:t> into various sugar molecules, including glucose.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Glucose, the main energy source for your body, enters the cells of most of your tissues with the help of insulin </a:t>
            </a:r>
            <a:endParaRPr lang="en-IN" dirty="0" smtClean="0"/>
          </a:p>
          <a:p>
            <a:r>
              <a:rPr lang="en-IN" dirty="0" smtClean="0"/>
              <a:t>Insulin enables the glucose to enter the cells and provide the fuel your cells need. Extra glucose is stored in your liver and muscles in the form of glycogen.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Pathophysiology of hypoglycaemia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14422"/>
            <a:ext cx="8712968" cy="5526946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Brain metabolism depends on glucose. A limited amount of glucose can be derived from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glycogen stored in astrocytes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brain is dependent on a continual supply of glucose diffusing from the blood into the interstitial tissue within the central nervous system and into the neurons themselves.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the amount of glucose supplied by the blood falls,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reduction of mental efficiency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can be observed when the glucose falls below 40 mg/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(2.2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results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Seizures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blood glucose levels fall below 10 mg/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(0.55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), most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neurons become electrically silent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non-functional,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resulting in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These brain effects are collectively referred to as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glycopenia</a:t>
            </a:r>
            <a:r>
              <a:rPr lang="en-IN" b="1" dirty="0" smtClean="0"/>
              <a:t>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71480"/>
            <a:ext cx="8550122" cy="6025872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importance of an adequate supply of glucose to the brain is apparent from the number of nervous, hormonal and metabolic responses to a falling glucose level.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Most of these are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defensive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adaptive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tending to raise the blood sugar by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glycogenolysis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gluconeogenesis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or provide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alternative fuels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the blood sugar level falls too low, the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converts a storage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glycogen into glucose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releases it into the bloodstream, to prevent the person going into a diabetic coma, for a short time.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Prolonged severe hypoglycaemia this can include impairment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cognitive function, motor control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or even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consciousness.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likelihood of permanent brain damage due to severe hypoglycaemia is difficult to estimate and depends on a multitude of factors such as age, recent blood and brain glucose experience, concurrent problems such as hypoxia, and availability of alternative fuels.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Prior hypoglycaemia also blunts the counter regulatory response to future hypoglycaemia. It has been frequently found that those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type 1 diabetics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found "dead in bed" in the morning after suspected severe hypoglycaemia or had some underlying coronary pathology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921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HypoglyceAmia</vt:lpstr>
      <vt:lpstr>Introduction and definition </vt:lpstr>
      <vt:lpstr>Clinical classification of hypoglycaemia</vt:lpstr>
      <vt:lpstr>Causes</vt:lpstr>
      <vt:lpstr>PowerPoint Presentation</vt:lpstr>
      <vt:lpstr>  Blood sugar regulation</vt:lpstr>
      <vt:lpstr>Pathophysiology of hypoglycaemia</vt:lpstr>
      <vt:lpstr>PowerPoint Presentation</vt:lpstr>
      <vt:lpstr>PowerPoint Presentation</vt:lpstr>
      <vt:lpstr>Clinical features...</vt:lpstr>
      <vt:lpstr>PowerPoint Presentation</vt:lpstr>
      <vt:lpstr>Investigations</vt:lpstr>
      <vt:lpstr>Treatment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ATHARVA</cp:lastModifiedBy>
  <cp:revision>44</cp:revision>
  <dcterms:created xsi:type="dcterms:W3CDTF">2020-05-15T10:50:04Z</dcterms:created>
  <dcterms:modified xsi:type="dcterms:W3CDTF">2021-02-11T00:25:05Z</dcterms:modified>
</cp:coreProperties>
</file>