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7" r:id="rId2"/>
    <p:sldId id="256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4" r:id="rId14"/>
    <p:sldId id="270" r:id="rId15"/>
    <p:sldId id="272" r:id="rId16"/>
    <p:sldId id="273" r:id="rId17"/>
    <p:sldId id="275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C9C6-0736-4FFA-9BEF-D132D8C2CD89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1467A-24E1-46D9-8FD8-483E3E3301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29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1467A-24E1-46D9-8FD8-483E3E33018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1467A-24E1-46D9-8FD8-483E3E330187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57F0C7-A369-474C-A4D0-53C21E2CFA5A}" type="datetimeFigureOut">
              <a:rPr lang="en-US" smtClean="0"/>
              <a:pPr/>
              <a:t>3/14/2023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59DEE1-6C40-4714-9F23-0D90CECC79C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13800" dirty="0" smtClean="0">
                <a:solidFill>
                  <a:srgbClr val="00B0F0"/>
                </a:solidFill>
              </a:rPr>
              <a:t>   </a:t>
            </a:r>
            <a:r>
              <a:rPr lang="en-US" sz="6000" dirty="0" smtClean="0">
                <a:solidFill>
                  <a:srgbClr val="00B0F0"/>
                </a:solidFill>
              </a:rPr>
              <a:t>PRETERM BABY                  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 </a:t>
            </a:r>
            <a:endParaRPr lang="en-IN" sz="13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HEMATOLOGIC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Anemia</a:t>
            </a:r>
          </a:p>
          <a:p>
            <a:pPr>
              <a:buNone/>
            </a:pPr>
            <a:r>
              <a:rPr lang="en-US" dirty="0" smtClean="0"/>
              <a:t> GASTROINTESTINAL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Necrotizing </a:t>
            </a:r>
            <a:r>
              <a:rPr lang="en-US" dirty="0" err="1" smtClean="0"/>
              <a:t>enterocolitis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hyperbiluribunemia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METABOLIC ENDOCRINE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Hypocalcemia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Hypoglycemia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Hypothermia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late metabolic acidosis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CNS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Intraventricular</a:t>
            </a:r>
            <a:r>
              <a:rPr lang="en-US" dirty="0" smtClean="0"/>
              <a:t> </a:t>
            </a:r>
            <a:r>
              <a:rPr lang="en-US" dirty="0" err="1" smtClean="0"/>
              <a:t>hemorhage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Seizures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Retinodathy</a:t>
            </a:r>
            <a:r>
              <a:rPr lang="en-US" dirty="0" smtClean="0"/>
              <a:t> prematurity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Deafness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hypotonia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RENAL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Hyponatremia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renal tubular acidosis renal </a:t>
            </a:r>
            <a:r>
              <a:rPr lang="en-US" dirty="0" err="1" smtClean="0"/>
              <a:t>glycosurea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Oedema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OTHER-infection(</a:t>
            </a:r>
            <a:r>
              <a:rPr lang="en-US" dirty="0" err="1" smtClean="0"/>
              <a:t>perinatal</a:t>
            </a:r>
            <a:r>
              <a:rPr lang="en-US" dirty="0" smtClean="0"/>
              <a:t> ,</a:t>
            </a:r>
            <a:r>
              <a:rPr lang="en-US" dirty="0" err="1" smtClean="0"/>
              <a:t>nasocomial</a:t>
            </a:r>
            <a:r>
              <a:rPr lang="en-US" dirty="0" smtClean="0"/>
              <a:t> etc.)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Heiti Std R" pitchFamily="34" charset="-128"/>
                <a:ea typeface="Adobe Heiti Std R" pitchFamily="34" charset="-128"/>
              </a:rPr>
              <a:t>Nursery Care </a:t>
            </a:r>
            <a:endParaRPr lang="en-US" sz="28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8286808" cy="377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At Birth, the measure needed to clear the airway initiate breathing, care for the umbilical cord &amp; eyes, &amp; administer vitamin k are the same for </a:t>
            </a:r>
            <a:r>
              <a:rPr lang="en-US" dirty="0" err="1" smtClean="0"/>
              <a:t>imatuare</a:t>
            </a:r>
            <a:r>
              <a:rPr lang="en-US" dirty="0" smtClean="0"/>
              <a:t> infants as for those of normal weight &amp; maturity. 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	Special care is required to maintain a patent airway. Additional consideration are the need for 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en-US" dirty="0" smtClean="0"/>
              <a:t>Thermal control &amp; monitoring of the heart rate &amp; respiration. 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en-US" dirty="0" smtClean="0"/>
              <a:t>Oxygen therapy. 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en-US" dirty="0" smtClean="0"/>
              <a:t>Special attention to the details of fluid requirement and </a:t>
            </a:r>
            <a:r>
              <a:rPr lang="en-US" dirty="0" err="1" smtClean="0"/>
              <a:t>nuitrtion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MONITORING </a:t>
            </a:r>
          </a:p>
          <a:p>
            <a:pPr>
              <a:buNone/>
            </a:pPr>
            <a:r>
              <a:rPr lang="en-US" dirty="0" smtClean="0"/>
              <a:t>  Vital signs :H.R.,R.R. etc</a:t>
            </a:r>
          </a:p>
          <a:p>
            <a:pPr>
              <a:buNone/>
            </a:pPr>
            <a:r>
              <a:rPr lang="en-US" dirty="0" smtClean="0"/>
              <a:t>   Activity and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Color </a:t>
            </a:r>
          </a:p>
          <a:p>
            <a:pPr>
              <a:buNone/>
            </a:pPr>
            <a:r>
              <a:rPr lang="en-US" dirty="0" smtClean="0"/>
              <a:t>   Tissue perfusion </a:t>
            </a:r>
          </a:p>
          <a:p>
            <a:pPr>
              <a:buNone/>
            </a:pPr>
            <a:r>
              <a:rPr lang="en-US" dirty="0" smtClean="0"/>
              <a:t>   Fluid and electrolyte</a:t>
            </a:r>
          </a:p>
          <a:p>
            <a:pPr>
              <a:buNone/>
            </a:pPr>
            <a:r>
              <a:rPr lang="en-US" dirty="0" smtClean="0"/>
              <a:t>   Tolerance of feed</a:t>
            </a:r>
          </a:p>
          <a:p>
            <a:pPr>
              <a:buNone/>
            </a:pPr>
            <a:r>
              <a:rPr lang="en-US" dirty="0" smtClean="0"/>
              <a:t>   Weight gain velocity.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Heiti Std R" pitchFamily="34" charset="-128"/>
                <a:ea typeface="Adobe Heiti Std R" pitchFamily="34" charset="-128"/>
              </a:rPr>
              <a:t>Thermal control </a:t>
            </a:r>
            <a:endParaRPr lang="en-US" sz="28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8286808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smtClean="0"/>
              <a:t>By incubator  or kangaroo mother care with direct skin to skin contact  and hat &amp; blanket covering the infant is safe alternative.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428868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Heiti Std R" pitchFamily="34" charset="-128"/>
                <a:ea typeface="Adobe Heiti Std R" pitchFamily="34" charset="-128"/>
              </a:rPr>
              <a:t>Oxygen Therapy </a:t>
            </a:r>
            <a:endParaRPr lang="en-US" sz="28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928934"/>
            <a:ext cx="8286808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smtClean="0"/>
              <a:t>Administering oxygen to reduce the risk of injury from hypoxia &amp; circulatory insufficiency must be balanced against the risk &amp; </a:t>
            </a:r>
            <a:r>
              <a:rPr lang="en-US" dirty="0" err="1" smtClean="0"/>
              <a:t>hyperoxia</a:t>
            </a:r>
            <a:r>
              <a:rPr lang="en-US" dirty="0" smtClean="0"/>
              <a:t> to the eyes &amp; oxygen injury to the lungs.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64344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Heiti Std R" pitchFamily="34" charset="-128"/>
                <a:ea typeface="Adobe Heiti Std R" pitchFamily="34" charset="-128"/>
              </a:rPr>
              <a:t>Fluid requirement </a:t>
            </a:r>
            <a:endParaRPr lang="en-US" sz="28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143512"/>
            <a:ext cx="8286808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57200" algn="just">
              <a:lnSpc>
                <a:spcPct val="150000"/>
              </a:lnSpc>
            </a:pPr>
            <a:r>
              <a:rPr lang="en-US" dirty="0" smtClean="0"/>
              <a:t>Smaller more premature infant may needs to start with 70 – 80 ml / kg on day 1</a:t>
            </a:r>
            <a:r>
              <a:rPr lang="en-US" baseline="30000" dirty="0" smtClean="0"/>
              <a:t>st</a:t>
            </a:r>
            <a:r>
              <a:rPr lang="en-US" dirty="0" smtClean="0"/>
              <a:t> and advance gradually to 150 ml / kg / day.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Heiti Std R" pitchFamily="34" charset="-128"/>
                <a:ea typeface="Adobe Heiti Std R" pitchFamily="34" charset="-128"/>
              </a:rPr>
              <a:t>Vitamin in nutrient </a:t>
            </a:r>
            <a:endParaRPr lang="en-US" sz="28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85992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		. </a:t>
            </a:r>
          </a:p>
          <a:p>
            <a:pPr indent="457200" algn="just"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26413"/>
              </p:ext>
            </p:extLst>
          </p:nvPr>
        </p:nvGraphicFramePr>
        <p:xfrm>
          <a:off x="571470" y="1484783"/>
          <a:ext cx="7715304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1100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 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 – 400 </a:t>
                      </a:r>
                      <a:r>
                        <a:rPr lang="en-US" dirty="0" err="1" smtClean="0"/>
                        <a:t>lu</a:t>
                      </a:r>
                      <a:r>
                        <a:rPr lang="en-US" dirty="0" smtClean="0"/>
                        <a:t>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weeks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until 1 year of age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mg / kg /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to 8 weeks 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Until the 1</a:t>
                      </a:r>
                      <a:r>
                        <a:rPr lang="en-US" baseline="0" dirty="0" smtClean="0"/>
                        <a:t> year of age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 to 160  mg</a:t>
                      </a:r>
                      <a:r>
                        <a:rPr lang="en-US" baseline="0" dirty="0" smtClean="0"/>
                        <a:t> / kg / day 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infant on EBM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phosphorus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to 80  mg</a:t>
                      </a:r>
                      <a:r>
                        <a:rPr lang="en-US" baseline="0" dirty="0" smtClean="0"/>
                        <a:t> / kg / day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infant on EBM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Folate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mg / kg</a:t>
                      </a:r>
                      <a:r>
                        <a:rPr lang="en-US" baseline="0" dirty="0" smtClean="0"/>
                        <a:t> / 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3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Choice of initial feeding method in Preterm infants. </a:t>
            </a: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214422"/>
          <a:ext cx="8072494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313"/>
                <a:gridCol w="3752350"/>
                <a:gridCol w="2690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Gestational 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Maturation of feeding skills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Initial feeding method 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28 weeks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proper sucking efforts no propulsive mortality in the gut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 fluids </a:t>
                      </a:r>
                      <a:endParaRPr lang="en-US" baseline="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– 31 weeks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Sucking bursts develop </a:t>
                      </a:r>
                    </a:p>
                    <a:p>
                      <a:pPr algn="ctr"/>
                      <a:r>
                        <a:rPr lang="en-US" dirty="0" smtClean="0"/>
                        <a:t>No co-ordination between suck / swallow &amp; breathing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Orogastric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err="1" smtClean="0"/>
                        <a:t>nasogasric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tube feeding with occasional spoon / </a:t>
                      </a:r>
                      <a:r>
                        <a:rPr lang="en-US" baseline="0" dirty="0" err="1" smtClean="0"/>
                        <a:t>paladai</a:t>
                      </a:r>
                      <a:r>
                        <a:rPr lang="en-US" baseline="0" dirty="0" smtClean="0"/>
                        <a:t> feeding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– 34 weeks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Slightly mature</a:t>
                      </a:r>
                      <a:r>
                        <a:rPr lang="en-US" baseline="0" dirty="0" smtClean="0"/>
                        <a:t> sucking patterns co-ordination between breathing &amp; swallowing begins.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Feeling by spoon / </a:t>
                      </a:r>
                      <a:r>
                        <a:rPr lang="en-US" dirty="0" err="1" smtClean="0"/>
                        <a:t>paladai</a:t>
                      </a:r>
                      <a:r>
                        <a:rPr lang="en-US" dirty="0" smtClean="0"/>
                        <a:t> / cup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34 weeks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Mature sucking pattern more co-ordination</a:t>
                      </a:r>
                      <a:r>
                        <a:rPr lang="en-US" baseline="0" dirty="0" smtClean="0"/>
                        <a:t> between breathing &amp; swallowing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Breast</a:t>
                      </a:r>
                      <a:r>
                        <a:rPr lang="en-US" baseline="0" dirty="0" smtClean="0"/>
                        <a:t> feeding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1\Desktop\PED_gestational_age_ballard_sco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GROUPING BABIES INTO PRETERM AND TERM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PHYSICAL CHARACTER :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400" dirty="0" smtClean="0">
                <a:solidFill>
                  <a:srgbClr val="00B050"/>
                </a:solidFill>
              </a:rPr>
              <a:t>ANTHROPOMETRY</a:t>
            </a:r>
            <a:r>
              <a:rPr lang="en-US" sz="2400" dirty="0" smtClean="0"/>
              <a:t>- Preterm babies birth wt. &lt;2500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SOLE CREASES- </a:t>
            </a:r>
            <a:r>
              <a:rPr lang="en-US" sz="2400" dirty="0" smtClean="0"/>
              <a:t>single deep crease over anterior one third of sole.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GENITALS-</a:t>
            </a:r>
            <a:r>
              <a:rPr lang="en-US" sz="2400" dirty="0" smtClean="0"/>
              <a:t>in male babies both the testes are at the              external ring or above and scrotum is small with scanty </a:t>
            </a:r>
            <a:r>
              <a:rPr lang="en-US" sz="2400" dirty="0" err="1" smtClean="0"/>
              <a:t>rugosities</a:t>
            </a:r>
            <a:r>
              <a:rPr lang="en-US" sz="2400" dirty="0" smtClean="0"/>
              <a:t>, in girl labia </a:t>
            </a:r>
            <a:r>
              <a:rPr lang="en-US" sz="2400" dirty="0" err="1" smtClean="0"/>
              <a:t>majora</a:t>
            </a:r>
            <a:r>
              <a:rPr lang="en-US" sz="2400" dirty="0" smtClean="0"/>
              <a:t> are widely separated with labia </a:t>
            </a:r>
            <a:r>
              <a:rPr lang="en-US" sz="2400" dirty="0" err="1" smtClean="0"/>
              <a:t>minora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BREAST NODULE- </a:t>
            </a:r>
            <a:r>
              <a:rPr lang="en-US" sz="2400" dirty="0" smtClean="0"/>
              <a:t>&lt;5mm and nipple is small or absent.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EAR CARTILAGE- </a:t>
            </a:r>
            <a:r>
              <a:rPr lang="en-US" sz="2400" dirty="0" smtClean="0"/>
              <a:t>deficient and even absent.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HAIR-</a:t>
            </a:r>
            <a:r>
              <a:rPr lang="en-US" sz="2400" dirty="0" smtClean="0"/>
              <a:t>brownish black fuzzy or woolly in appearance.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</a:t>
            </a:r>
            <a:r>
              <a:rPr lang="en-US" sz="2800" dirty="0" smtClean="0">
                <a:solidFill>
                  <a:schemeClr val="accent1"/>
                </a:solidFill>
              </a:rPr>
              <a:t>NEUROLOGICAL CHARACTER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MUSCLE TONE- </a:t>
            </a:r>
            <a:r>
              <a:rPr lang="en-US" sz="2400" dirty="0" smtClean="0"/>
              <a:t>assessed by three parameters</a:t>
            </a:r>
          </a:p>
          <a:p>
            <a:pPr marL="521208" indent="-457200">
              <a:buFont typeface="+mj-lt"/>
              <a:buAutoNum type="arabicPeriod"/>
            </a:pPr>
            <a:r>
              <a:rPr lang="en-US" sz="2400" dirty="0" smtClean="0"/>
              <a:t> Posture/attitude</a:t>
            </a:r>
          </a:p>
          <a:p>
            <a:pPr marL="521208" indent="-457200">
              <a:buFont typeface="+mj-lt"/>
              <a:buAutoNum type="arabicPeriod"/>
            </a:pPr>
            <a:r>
              <a:rPr lang="en-US" sz="2400" dirty="0" smtClean="0"/>
              <a:t> Passive tone - </a:t>
            </a:r>
            <a:r>
              <a:rPr lang="en-US" sz="2400" dirty="0" err="1" smtClean="0"/>
              <a:t>popliteal</a:t>
            </a:r>
            <a:r>
              <a:rPr lang="en-US" sz="2400" dirty="0" smtClean="0"/>
              <a:t> angle and scarf sing</a:t>
            </a:r>
          </a:p>
          <a:p>
            <a:pPr marL="521208" indent="-457200">
              <a:buFont typeface="+mj-lt"/>
              <a:buAutoNum type="arabicPeriod"/>
            </a:pPr>
            <a:r>
              <a:rPr lang="en-US" sz="2400" dirty="0" smtClean="0"/>
              <a:t>Active tone - </a:t>
            </a:r>
            <a:r>
              <a:rPr lang="en-US" sz="2400" dirty="0" err="1" smtClean="0"/>
              <a:t>asesed</a:t>
            </a:r>
            <a:r>
              <a:rPr lang="en-US" sz="2400" dirty="0" smtClean="0"/>
              <a:t> by traction response and recoil</a:t>
            </a:r>
          </a:p>
          <a:p>
            <a:pPr marL="521208" indent="-457200">
              <a:buNone/>
            </a:pPr>
            <a:endParaRPr lang="en-US" sz="2400" dirty="0" smtClean="0"/>
          </a:p>
          <a:p>
            <a:pPr marL="521208" indent="-45720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JOINT MOBILITY-</a:t>
            </a:r>
          </a:p>
          <a:p>
            <a:pPr marL="521208" indent="-457200">
              <a:buNone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2400" dirty="0" smtClean="0"/>
              <a:t>the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degree of flexion at ankle and wrist (square window) is initiated in preterm babies because relatively greater stiffness of joints in early gestation</a:t>
            </a:r>
          </a:p>
          <a:p>
            <a:pPr marL="521208" indent="-457200">
              <a:buNone/>
            </a:pPr>
            <a:endParaRPr lang="en-US" sz="2400" dirty="0" smtClean="0"/>
          </a:p>
          <a:p>
            <a:pPr marL="521208" indent="-457200">
              <a:buNone/>
            </a:pPr>
            <a:r>
              <a:rPr lang="en-US" sz="2400" dirty="0" smtClean="0"/>
              <a:t>   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CERTAIN AUTAMATIC REFLEXES- 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21208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moros</a:t>
            </a:r>
            <a:r>
              <a:rPr lang="en-US" sz="2400" dirty="0" smtClean="0"/>
              <a:t> reflex appears at early at 28-30 wks but lacks complete abduction phase till 38 wks of gestation  .</a:t>
            </a:r>
          </a:p>
          <a:p>
            <a:pPr marL="521208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pupillary</a:t>
            </a:r>
            <a:r>
              <a:rPr lang="en-US" sz="2400" dirty="0" smtClean="0"/>
              <a:t> response to light is present after 30 wks.</a:t>
            </a:r>
          </a:p>
          <a:p>
            <a:pPr marL="521208" indent="-457200">
              <a:buNone/>
            </a:pPr>
            <a:r>
              <a:rPr lang="en-US" sz="2400" dirty="0" smtClean="0"/>
              <a:t>      grasp response makes its appearance around 30 wks but strong grasp </a:t>
            </a:r>
            <a:r>
              <a:rPr lang="en-US" sz="2400" dirty="0" err="1" smtClean="0"/>
              <a:t>elicitable</a:t>
            </a:r>
            <a:r>
              <a:rPr lang="en-US" sz="2400" dirty="0" smtClean="0"/>
              <a:t> after 36 wks        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en-US" dirty="0" smtClean="0"/>
              <a:t>Ayurveda point of view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 smtClean="0">
                <a:latin typeface="Kruti Dev 011" pitchFamily="2" charset="0"/>
              </a:rPr>
              <a:t>  </a:t>
            </a:r>
            <a:r>
              <a:rPr lang="en-US" sz="2800" dirty="0" err="1" smtClean="0">
                <a:latin typeface="Kruti Dev 011" pitchFamily="2" charset="0"/>
              </a:rPr>
              <a:t>vdky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izlqr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ckyd</a:t>
            </a:r>
            <a:r>
              <a:rPr lang="en-US" sz="2800" dirty="0" smtClean="0">
                <a:latin typeface="Kruti Dev 011" pitchFamily="2" charset="0"/>
              </a:rPr>
              <a:t> &amp; </a:t>
            </a:r>
            <a:r>
              <a:rPr lang="en-US" sz="2800" dirty="0" err="1" smtClean="0">
                <a:latin typeface="Kruti Dev 011" pitchFamily="2" charset="0"/>
              </a:rPr>
              <a:t>vizxYHk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ckyd</a:t>
            </a:r>
            <a:r>
              <a:rPr lang="en-US" sz="2800" dirty="0" smtClean="0">
                <a:latin typeface="Kruti Dev 01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</a:t>
            </a:r>
            <a:r>
              <a:rPr lang="en-US" dirty="0" err="1" smtClean="0">
                <a:latin typeface="Kruti Dev 011" pitchFamily="2" charset="0"/>
              </a:rPr>
              <a:t>vFk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nks”kcysuk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xHkkZsokfi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izlq;rs</a:t>
            </a:r>
            <a:r>
              <a:rPr lang="en-US" dirty="0" smtClean="0">
                <a:latin typeface="Kruti Dev 011" pitchFamily="2" charset="0"/>
              </a:rPr>
              <a:t> 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</a:t>
            </a:r>
            <a:r>
              <a:rPr lang="en-US" dirty="0" err="1" smtClean="0">
                <a:latin typeface="Kruti Dev 011" pitchFamily="2" charset="0"/>
              </a:rPr>
              <a:t>okr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laizsfjrs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xHkZs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viq.kZs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fnolS;kZfi</a:t>
            </a:r>
            <a:r>
              <a:rPr lang="en-US" dirty="0" smtClean="0">
                <a:latin typeface="Kruti Dev 011" pitchFamily="2" charset="0"/>
              </a:rPr>
              <a:t> AA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</a:t>
            </a:r>
            <a:r>
              <a:rPr lang="en-US" dirty="0" err="1" smtClean="0">
                <a:latin typeface="Kruti Dev 011" pitchFamily="2" charset="0"/>
              </a:rPr>
              <a:t>izlq;rs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okI;Fk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rnxHkZs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iznq’;rs</a:t>
            </a:r>
            <a:r>
              <a:rPr lang="en-US" dirty="0" smtClean="0">
                <a:latin typeface="Kruti Dev 011" pitchFamily="2" charset="0"/>
              </a:rPr>
              <a:t> AA</a:t>
            </a:r>
          </a:p>
          <a:p>
            <a:pPr algn="r">
              <a:buNone/>
            </a:pPr>
            <a:r>
              <a:rPr lang="en-US" dirty="0" smtClean="0">
                <a:latin typeface="Kruti Dev 011" pitchFamily="2" charset="0"/>
              </a:rPr>
              <a:t>  &amp; </a:t>
            </a:r>
            <a:r>
              <a:rPr lang="en-US" dirty="0" err="1" smtClean="0">
                <a:latin typeface="Kruti Dev 011" pitchFamily="2" charset="0"/>
              </a:rPr>
              <a:t>gk</a:t>
            </a:r>
            <a:r>
              <a:rPr lang="en-US" dirty="0" smtClean="0">
                <a:latin typeface="Kruti Dev 011" pitchFamily="2" charset="0"/>
              </a:rPr>
              <a:t>- la- 1@24&amp;27</a:t>
            </a:r>
          </a:p>
          <a:p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xzLRkL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tkrgkfj</a:t>
            </a:r>
            <a:r>
              <a:rPr lang="en-US" dirty="0" smtClean="0">
                <a:latin typeface="Kruti Dev 011" pitchFamily="2" charset="0"/>
              </a:rPr>
              <a:t>.; </a:t>
            </a:r>
            <a:r>
              <a:rPr lang="en-US" dirty="0" err="1" smtClean="0">
                <a:latin typeface="Kruti Dev 011" pitchFamily="2" charset="0"/>
              </a:rPr>
              <a:t>f’k’kks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ikfu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IN" dirty="0" smtClean="0">
                <a:latin typeface="Kruti Dev 011" pitchFamily="2" charset="0"/>
              </a:rPr>
              <a:t>J`</a:t>
            </a:r>
            <a:r>
              <a:rPr lang="en-US" dirty="0" smtClean="0">
                <a:latin typeface="Kruti Dev 011" pitchFamily="2" charset="0"/>
              </a:rPr>
              <a:t>.</a:t>
            </a:r>
            <a:r>
              <a:rPr lang="en-US" dirty="0" err="1" smtClean="0">
                <a:latin typeface="Kruti Dev 011" pitchFamily="2" charset="0"/>
              </a:rPr>
              <a:t>kq</a:t>
            </a:r>
            <a:r>
              <a:rPr lang="en-US" dirty="0" smtClean="0">
                <a:latin typeface="Kruti Dev 011" pitchFamily="2" charset="0"/>
              </a:rPr>
              <a:t> 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</a:t>
            </a:r>
            <a:r>
              <a:rPr lang="en-US" dirty="0" err="1" smtClean="0">
                <a:latin typeface="Kruti Dev 011" pitchFamily="2" charset="0"/>
              </a:rPr>
              <a:t>tkxfrZ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jksfnrh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IN" dirty="0" err="1" smtClean="0">
                <a:latin typeface="Kruti Dev 011" pitchFamily="2" charset="0"/>
              </a:rPr>
              <a:t>Hk</a:t>
            </a:r>
            <a:r>
              <a:rPr lang="en-IN" dirty="0" smtClean="0">
                <a:latin typeface="Kruti Dev 011" pitchFamily="2" charset="0"/>
              </a:rPr>
              <a:t>`</a:t>
            </a:r>
            <a:r>
              <a:rPr lang="en-US" dirty="0" smtClean="0">
                <a:latin typeface="Kruti Dev 011" pitchFamily="2" charset="0"/>
              </a:rPr>
              <a:t>”k </a:t>
            </a:r>
            <a:r>
              <a:rPr lang="en-US" dirty="0" err="1" smtClean="0">
                <a:latin typeface="Kruti Dev 011" pitchFamily="2" charset="0"/>
              </a:rPr>
              <a:t>fiM;rs</a:t>
            </a:r>
            <a:r>
              <a:rPr lang="en-US" dirty="0" smtClean="0">
                <a:latin typeface="Kruti Dev 011" pitchFamily="2" charset="0"/>
              </a:rPr>
              <a:t> p </a:t>
            </a:r>
            <a:r>
              <a:rPr lang="en-US" dirty="0" err="1" smtClean="0">
                <a:latin typeface="Kruti Dev 011" pitchFamily="2" charset="0"/>
              </a:rPr>
              <a:t>eqgqeqZgq</a:t>
            </a:r>
            <a:r>
              <a:rPr lang="en-US" dirty="0" smtClean="0">
                <a:latin typeface="Kruti Dev 011" pitchFamily="2" charset="0"/>
              </a:rPr>
              <a:t> AA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‘</a:t>
            </a:r>
            <a:r>
              <a:rPr lang="en-US" dirty="0" err="1" smtClean="0">
                <a:latin typeface="Kruti Dev 011" pitchFamily="2" charset="0"/>
              </a:rPr>
              <a:t>olrs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dklrs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NkSfr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khrhHkofr</a:t>
            </a:r>
            <a:r>
              <a:rPr lang="en-US" dirty="0" smtClean="0">
                <a:latin typeface="Kruti Dev 011" pitchFamily="2" charset="0"/>
              </a:rPr>
              <a:t> p {k.kkr 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 u </a:t>
            </a:r>
            <a:r>
              <a:rPr lang="en-US" dirty="0" err="1" smtClean="0">
                <a:latin typeface="Kruti Dev 011" pitchFamily="2" charset="0"/>
              </a:rPr>
              <a:t>iq</a:t>
            </a:r>
            <a:r>
              <a:rPr lang="en-US" dirty="0" smtClean="0">
                <a:latin typeface="Kruti Dev 011" pitchFamily="2" charset="0"/>
              </a:rPr>
              <a:t>”;</a:t>
            </a:r>
            <a:r>
              <a:rPr lang="en-US" dirty="0" err="1" smtClean="0">
                <a:latin typeface="Kruti Dev 011" pitchFamily="2" charset="0"/>
              </a:rPr>
              <a:t>fr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Fkkdkya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Lru</a:t>
            </a:r>
            <a:r>
              <a:rPr lang="en-US" dirty="0" smtClean="0">
                <a:latin typeface="Kruti Dev 011" pitchFamily="2" charset="0"/>
              </a:rPr>
              <a:t> u </a:t>
            </a:r>
            <a:r>
              <a:rPr lang="en-US" dirty="0" err="1" smtClean="0">
                <a:latin typeface="Kruti Dev 011" pitchFamily="2" charset="0"/>
              </a:rPr>
              <a:t>izfruUnfr</a:t>
            </a:r>
            <a:r>
              <a:rPr lang="en-US" dirty="0" smtClean="0">
                <a:latin typeface="Kruti Dev 011" pitchFamily="2" charset="0"/>
              </a:rPr>
              <a:t> AA</a:t>
            </a:r>
          </a:p>
          <a:p>
            <a:pPr>
              <a:buNone/>
            </a:pPr>
            <a:r>
              <a:rPr lang="en-US" smtClean="0">
                <a:latin typeface="Kruti Dev 011" pitchFamily="2" charset="0"/>
              </a:rPr>
              <a:t>    </a:t>
            </a:r>
            <a:r>
              <a:rPr lang="en-IN" smtClean="0">
                <a:latin typeface="Kruti Dev 011" pitchFamily="2" charset="0"/>
              </a:rPr>
              <a:t>e`</a:t>
            </a:r>
            <a:r>
              <a:rPr lang="en-US" dirty="0" err="1" smtClean="0">
                <a:latin typeface="Kruti Dev 011" pitchFamily="2" charset="0"/>
              </a:rPr>
              <a:t>nqukih</a:t>
            </a:r>
            <a:r>
              <a:rPr lang="en-US" dirty="0" smtClean="0">
                <a:latin typeface="Kruti Dev 011" pitchFamily="2" charset="0"/>
              </a:rPr>
              <a:t> p </a:t>
            </a:r>
            <a:r>
              <a:rPr lang="en-US" dirty="0" err="1" smtClean="0">
                <a:latin typeface="Kruti Dev 011" pitchFamily="2" charset="0"/>
              </a:rPr>
              <a:t>jksxs.k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fiMkekiuksfr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nk#.kke</a:t>
            </a:r>
            <a:r>
              <a:rPr lang="en-US" dirty="0" smtClean="0">
                <a:latin typeface="Kruti Dev 011" pitchFamily="2" charset="0"/>
              </a:rPr>
              <a:t> A</a:t>
            </a:r>
          </a:p>
          <a:p>
            <a:pPr algn="r">
              <a:buNone/>
            </a:pPr>
            <a:r>
              <a:rPr lang="en-US" dirty="0" smtClean="0">
                <a:latin typeface="Kruti Dev 011" pitchFamily="2" charset="0"/>
              </a:rPr>
              <a:t>   &amp;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- d- </a:t>
            </a:r>
            <a:r>
              <a:rPr lang="en-US" dirty="0" err="1" smtClean="0">
                <a:latin typeface="Kruti Dev 011" pitchFamily="2" charset="0"/>
              </a:rPr>
              <a:t>jsorhdYi</a:t>
            </a:r>
            <a:r>
              <a:rPr lang="en-US" dirty="0" smtClean="0">
                <a:latin typeface="Kruti Dev 011" pitchFamily="2" charset="0"/>
              </a:rPr>
              <a:t> v/;k; 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</a:t>
            </a:r>
            <a:endParaRPr lang="en-IN" dirty="0">
              <a:latin typeface="Kruti Dev 011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sz="5400" smtClean="0"/>
              <a:t>           </a:t>
            </a:r>
            <a:r>
              <a:rPr lang="en-US" sz="7200" dirty="0" smtClean="0">
                <a:solidFill>
                  <a:srgbClr val="00B050"/>
                </a:solidFill>
              </a:rPr>
              <a:t>THANK YOU</a:t>
            </a:r>
            <a:endParaRPr lang="en-IN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Kruti Dev 011" pitchFamily="2" charset="0"/>
              </a:rPr>
              <a:t>fpfdRlk</a:t>
            </a:r>
            <a:r>
              <a:rPr lang="en-US" sz="4400" dirty="0" smtClean="0">
                <a:latin typeface="Kruti Dev 011" pitchFamily="2" charset="0"/>
              </a:rPr>
              <a:t> %&amp;</a:t>
            </a:r>
            <a:endParaRPr lang="en-IN" sz="4400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vr</a:t>
            </a:r>
            <a:r>
              <a:rPr lang="en-US" dirty="0" smtClean="0">
                <a:latin typeface="Kruti Dev 011" pitchFamily="2" charset="0"/>
              </a:rPr>
              <a:t> m/</a:t>
            </a:r>
            <a:r>
              <a:rPr lang="en-US" dirty="0" err="1" smtClean="0">
                <a:latin typeface="Kruti Dev 011" pitchFamily="2" charset="0"/>
              </a:rPr>
              <a:t>oZ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oj.kcU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keqidzfe</a:t>
            </a:r>
            <a:r>
              <a:rPr lang="en-US" dirty="0" smtClean="0">
                <a:latin typeface="Kruti Dev 011" pitchFamily="2" charset="0"/>
              </a:rPr>
              <a:t>”;</a:t>
            </a:r>
            <a:r>
              <a:rPr lang="en-US" dirty="0" err="1" smtClean="0">
                <a:latin typeface="Kruti Dev 011" pitchFamily="2" charset="0"/>
              </a:rPr>
              <a:t>ke</a:t>
            </a:r>
            <a:r>
              <a:rPr lang="en-US" dirty="0" smtClean="0">
                <a:latin typeface="Kruti Dev 011" pitchFamily="2" charset="0"/>
              </a:rPr>
              <a:t>% 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</a:t>
            </a:r>
            <a:r>
              <a:rPr lang="en-US" dirty="0" err="1" smtClean="0">
                <a:latin typeface="Kruti Dev 011" pitchFamily="2" charset="0"/>
              </a:rPr>
              <a:t>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xfHkZ.;k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k;fr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izkx”Ve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eklkr</a:t>
            </a:r>
            <a:r>
              <a:rPr lang="en-US" dirty="0" smtClean="0">
                <a:latin typeface="Kruti Dev 011" pitchFamily="2" charset="0"/>
              </a:rPr>
              <a:t> AA</a:t>
            </a:r>
          </a:p>
          <a:p>
            <a:pPr>
              <a:buNone/>
            </a:pPr>
            <a:r>
              <a:rPr lang="en-US" dirty="0" smtClean="0">
                <a:latin typeface="Kruti Dev 011" pitchFamily="2" charset="0"/>
              </a:rPr>
              <a:t>   </a:t>
            </a:r>
            <a:r>
              <a:rPr lang="en-US" dirty="0" err="1" smtClean="0">
                <a:latin typeface="Kruti Dev 011" pitchFamily="2" charset="0"/>
              </a:rPr>
              <a:t>vr</a:t>
            </a:r>
            <a:r>
              <a:rPr lang="en-US" dirty="0" smtClean="0">
                <a:latin typeface="Kruti Dev 011" pitchFamily="2" charset="0"/>
              </a:rPr>
              <a:t> m/</a:t>
            </a:r>
            <a:r>
              <a:rPr lang="en-US" dirty="0" err="1" smtClean="0">
                <a:latin typeface="Kruti Dev 011" pitchFamily="2" charset="0"/>
              </a:rPr>
              <a:t>OkZ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izfr”ks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kLr’pkU</a:t>
            </a:r>
            <a:r>
              <a:rPr lang="en-US" dirty="0" smtClean="0">
                <a:latin typeface="Kruti Dev 011" pitchFamily="2" charset="0"/>
              </a:rPr>
              <a:t>;= A</a:t>
            </a:r>
          </a:p>
          <a:p>
            <a:pPr algn="r">
              <a:buNone/>
            </a:pP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- d- </a:t>
            </a:r>
            <a:r>
              <a:rPr lang="en-US" dirty="0" err="1" smtClean="0">
                <a:latin typeface="Kruti Dev 011" pitchFamily="2" charset="0"/>
              </a:rPr>
              <a:t>jsorhdYi</a:t>
            </a:r>
            <a:r>
              <a:rPr lang="en-US" dirty="0" smtClean="0">
                <a:latin typeface="Kruti Dev 011" pitchFamily="2" charset="0"/>
              </a:rPr>
              <a:t> v/;k; A</a:t>
            </a:r>
            <a:endParaRPr lang="en-IN" dirty="0">
              <a:latin typeface="Kruti Dev 01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              WHAT IS PRETERM </a:t>
            </a:r>
            <a:r>
              <a:rPr lang="en-US" dirty="0" smtClean="0">
                <a:solidFill>
                  <a:srgbClr val="00B050"/>
                </a:solidFill>
              </a:rPr>
              <a:t>?   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liveborn</a:t>
            </a:r>
            <a:r>
              <a:rPr lang="en-US" dirty="0" smtClean="0">
                <a:solidFill>
                  <a:srgbClr val="00B050"/>
                </a:solidFill>
              </a:rPr>
              <a:t> infants delivered before 37 wks from the 1</a:t>
            </a:r>
            <a:r>
              <a:rPr lang="en-US" baseline="30000" dirty="0" smtClean="0">
                <a:solidFill>
                  <a:srgbClr val="00B050"/>
                </a:solidFill>
              </a:rPr>
              <a:t>st</a:t>
            </a:r>
            <a:r>
              <a:rPr lang="en-US" dirty="0" smtClean="0">
                <a:solidFill>
                  <a:srgbClr val="00B050"/>
                </a:solidFill>
              </a:rPr>
              <a:t> day of the last menstrual period are termed premature by </a:t>
            </a:r>
            <a:r>
              <a:rPr lang="en-US" dirty="0" err="1" smtClean="0">
                <a:solidFill>
                  <a:srgbClr val="00B050"/>
                </a:solidFill>
              </a:rPr>
              <a:t>worid</a:t>
            </a:r>
            <a:r>
              <a:rPr lang="en-US" dirty="0" smtClean="0">
                <a:solidFill>
                  <a:srgbClr val="00B050"/>
                </a:solidFill>
              </a:rPr>
              <a:t> health organization</a:t>
            </a: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           </a:t>
            </a:r>
            <a:r>
              <a:rPr lang="en-IN" sz="3600" dirty="0" smtClean="0"/>
              <a:t>CAUSES OF PRE TERM BIRTH </a:t>
            </a:r>
          </a:p>
          <a:p>
            <a:pPr>
              <a:buNone/>
            </a:pPr>
            <a:r>
              <a:rPr lang="en-US" sz="3600" dirty="0" smtClean="0"/>
              <a:t>     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FETAL- 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err="1" smtClean="0"/>
              <a:t>fetai</a:t>
            </a:r>
            <a:r>
              <a:rPr lang="en-US" sz="3600" dirty="0" smtClean="0"/>
              <a:t> distress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Muitiple</a:t>
            </a:r>
            <a:r>
              <a:rPr lang="en-US" sz="3600" dirty="0" smtClean="0"/>
              <a:t> gestation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err="1" smtClean="0"/>
              <a:t>erythroblastosis</a:t>
            </a:r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err="1" smtClean="0"/>
              <a:t>nonimmune</a:t>
            </a:r>
            <a:r>
              <a:rPr lang="en-US" sz="3600" dirty="0" smtClean="0"/>
              <a:t> </a:t>
            </a:r>
            <a:r>
              <a:rPr lang="en-US" sz="3600" dirty="0" err="1" smtClean="0"/>
              <a:t>hydrops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PIACENTAL-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11343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placental  dysfunction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Piacenta</a:t>
            </a:r>
            <a:r>
              <a:rPr lang="en-US" dirty="0" smtClean="0"/>
              <a:t>  </a:t>
            </a:r>
            <a:r>
              <a:rPr lang="en-US" dirty="0" err="1" smtClean="0"/>
              <a:t>pravia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abrupio</a:t>
            </a:r>
            <a:r>
              <a:rPr lang="en-US" dirty="0" smtClean="0"/>
              <a:t> </a:t>
            </a:r>
            <a:r>
              <a:rPr lang="en-US" dirty="0" err="1" smtClean="0"/>
              <a:t>piacenta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UTERINE –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Bicarnuate</a:t>
            </a:r>
            <a:r>
              <a:rPr lang="en-US" dirty="0" smtClean="0"/>
              <a:t> uterus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incompetent cervix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MATERNAL-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Preenclampsia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Cronic</a:t>
            </a:r>
            <a:r>
              <a:rPr lang="en-US" dirty="0" smtClean="0"/>
              <a:t> medical illness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infection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drug abuse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OTHER-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Premature rupture of membrane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poiyhydramnios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Iatrogenic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trauma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11343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ASSESMENT OF GESTATIONAL AGE AT BIRTH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          commonly used  </a:t>
            </a:r>
            <a:r>
              <a:rPr lang="en-US" dirty="0" err="1" smtClean="0"/>
              <a:t>ballard</a:t>
            </a:r>
            <a:r>
              <a:rPr lang="en-US" dirty="0" smtClean="0"/>
              <a:t>  scoring system  is accurate to  +_2 wks, it consist physiological and neuromuscular criteria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857248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NEONATAL PROBLEM ASSOCIATED WITH PREMATURE  INFANT-</a:t>
            </a:r>
          </a:p>
          <a:p>
            <a:pPr>
              <a:buNone/>
            </a:pPr>
            <a:r>
              <a:rPr lang="en-US" dirty="0" smtClean="0"/>
              <a:t>    RESPIRATORY-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Respiratory distress syndrome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Bronchopulmonary</a:t>
            </a:r>
            <a:r>
              <a:rPr lang="en-US" dirty="0" smtClean="0"/>
              <a:t> dysplasia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Congenital pneumonia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Apnea</a:t>
            </a:r>
          </a:p>
          <a:p>
            <a:pPr>
              <a:buNone/>
            </a:pPr>
            <a:r>
              <a:rPr lang="en-US" dirty="0" smtClean="0"/>
              <a:t>   CARDIOVASCULAR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hypotention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Bradycardia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266</TotalTime>
  <Words>813</Words>
  <Application>Microsoft Office PowerPoint</Application>
  <PresentationFormat>On-screen Show (4:3)</PresentationFormat>
  <Paragraphs>185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PowerPoint Presentation</vt:lpstr>
      <vt:lpstr>Ayurveda point of view</vt:lpstr>
      <vt:lpstr>fpfdRlk %&amp;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admin1</dc:creator>
  <cp:lastModifiedBy>user</cp:lastModifiedBy>
  <cp:revision>31</cp:revision>
  <dcterms:created xsi:type="dcterms:W3CDTF">2014-08-19T12:03:20Z</dcterms:created>
  <dcterms:modified xsi:type="dcterms:W3CDTF">2023-03-13T20:17:13Z</dcterms:modified>
</cp:coreProperties>
</file>