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24" autoAdjust="0"/>
  </p:normalViewPr>
  <p:slideViewPr>
    <p:cSldViewPr>
      <p:cViewPr>
        <p:scale>
          <a:sx n="68" d="100"/>
          <a:sy n="68" d="100"/>
        </p:scale>
        <p:origin x="-76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7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B8126-7BA9-46A1-9B03-53C2F2336B6A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7698C-61B6-4C70-93A2-F553804E4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13BBD-EFF3-458B-92D9-C6FD7B5B8F44}" type="datetimeFigureOut">
              <a:rPr lang="en-US" smtClean="0"/>
              <a:pPr/>
              <a:t>10/11/2021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E04D6-8BF7-4690-94A1-0B04A0204C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09600"/>
            <a:ext cx="7848600" cy="762000"/>
          </a:xfrm>
        </p:spPr>
        <p:txBody>
          <a:bodyPr>
            <a:noAutofit/>
          </a:bodyPr>
          <a:lstStyle/>
          <a:p>
            <a:pPr algn="ctr"/>
            <a:r>
              <a:rPr lang="en-IN" sz="2800" dirty="0" smtClean="0">
                <a:solidFill>
                  <a:schemeClr val="accent2"/>
                </a:solidFill>
                <a:latin typeface="Castellar" pitchFamily="18" charset="0"/>
              </a:rPr>
              <a:t>Fever</a:t>
            </a:r>
            <a:endParaRPr lang="en-US" sz="2800" dirty="0">
              <a:solidFill>
                <a:schemeClr val="accent2"/>
              </a:solidFill>
              <a:latin typeface="Castellar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SVAMCH, CHANDRAPUR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IN" dirty="0" smtClean="0"/>
              <a:t>The body temperature refers to the </a:t>
            </a:r>
            <a:r>
              <a:rPr lang="en-IN" b="1" dirty="0" smtClean="0"/>
              <a:t>temperature of the viscera and tissues of the body.</a:t>
            </a:r>
          </a:p>
          <a:p>
            <a:pPr lvl="0">
              <a:lnSpc>
                <a:spcPct val="150000"/>
              </a:lnSpc>
            </a:pPr>
            <a:r>
              <a:rPr lang="en-IN" dirty="0" smtClean="0"/>
              <a:t>Its maintaining a balance between the </a:t>
            </a:r>
            <a:r>
              <a:rPr lang="en-IN" b="1" dirty="0" smtClean="0"/>
              <a:t>heat gain and heat loss, which is regulated by the hypothalamus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6169152"/>
          </a:xfrm>
        </p:spPr>
        <p:txBody>
          <a:bodyPr/>
          <a:lstStyle/>
          <a:p>
            <a:pPr lvl="0"/>
            <a:r>
              <a:rPr lang="en-IN" dirty="0" smtClean="0"/>
              <a:t>The following terms the used when recording the body temperature.</a:t>
            </a:r>
          </a:p>
          <a:p>
            <a:pPr lvl="0"/>
            <a:endParaRPr lang="en-I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95396"/>
          <a:ext cx="8534400" cy="541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4046"/>
                <a:gridCol w="3263154"/>
                <a:gridCol w="2133600"/>
                <a:gridCol w="2133600"/>
              </a:tblGrid>
              <a:tr h="50094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20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Temp in C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Temp in F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1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Hypothermia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35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95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2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Subnormal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35.0-36.7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95-97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3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Normal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36.7-37.2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98-99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4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Mild fever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37.2-37.8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99-100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5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Moderate fever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37.8-39.4</a:t>
                      </a:r>
                      <a:r>
                        <a:rPr lang="en-IN" sz="2000" baseline="30000" dirty="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100-103</a:t>
                      </a:r>
                      <a:r>
                        <a:rPr lang="en-IN" sz="2000" baseline="3000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6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High fever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39.4-40.5</a:t>
                      </a:r>
                      <a:r>
                        <a:rPr lang="en-IN" sz="2000" baseline="30000" dirty="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103-105</a:t>
                      </a:r>
                      <a:r>
                        <a:rPr lang="en-IN" sz="2000" baseline="30000" dirty="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013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+mn-lt"/>
                          <a:ea typeface="Times New Roman"/>
                          <a:cs typeface="Mangal"/>
                        </a:rPr>
                        <a:t>7</a:t>
                      </a:r>
                      <a:endParaRPr lang="en-IN" sz="160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Hyperpyrexia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&gt;40.5</a:t>
                      </a:r>
                      <a:r>
                        <a:rPr lang="en-IN" sz="2000" baseline="30000" dirty="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Times New Roman"/>
                          <a:cs typeface="Mangal"/>
                        </a:rPr>
                        <a:t>&gt;105</a:t>
                      </a:r>
                      <a:r>
                        <a:rPr lang="en-IN" sz="2000" baseline="30000" dirty="0">
                          <a:latin typeface="+mn-lt"/>
                          <a:ea typeface="Times New Roman"/>
                          <a:cs typeface="Mangal"/>
                        </a:rPr>
                        <a:t>o</a:t>
                      </a:r>
                      <a:endParaRPr lang="en-IN" sz="1600" dirty="0"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685800"/>
          </a:xfrm>
        </p:spPr>
        <p:txBody>
          <a:bodyPr>
            <a:normAutofit/>
          </a:bodyPr>
          <a:lstStyle/>
          <a:p>
            <a:r>
              <a:rPr lang="en-IN" b="1" dirty="0" smtClean="0"/>
              <a:t>Types of Fever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914400"/>
            <a:ext cx="8839200" cy="5715000"/>
          </a:xfrm>
        </p:spPr>
        <p:txBody>
          <a:bodyPr>
            <a:normAutofit/>
          </a:bodyPr>
          <a:lstStyle/>
          <a:p>
            <a:pPr lvl="0"/>
            <a:r>
              <a:rPr lang="en-IN" b="1" dirty="0" smtClean="0"/>
              <a:t>Continuous Fever: </a:t>
            </a:r>
            <a:r>
              <a:rPr lang="en-IN" dirty="0" smtClean="0"/>
              <a:t>The temperature does not fluctuate the  more than 1</a:t>
            </a:r>
            <a:r>
              <a:rPr lang="en-IN" baseline="30000" dirty="0" smtClean="0"/>
              <a:t>o</a:t>
            </a:r>
            <a:r>
              <a:rPr lang="en-IN" dirty="0" smtClean="0"/>
              <a:t>C in 24 hours e.g.. pneumonia, typhoid , UTI, typhus etc.</a:t>
            </a:r>
          </a:p>
          <a:p>
            <a:pPr lvl="0"/>
            <a:r>
              <a:rPr lang="en-IN" b="1" dirty="0" smtClean="0"/>
              <a:t>Remittent fever:</a:t>
            </a:r>
            <a:r>
              <a:rPr lang="en-IN" dirty="0" smtClean="0"/>
              <a:t> The temperature  </a:t>
            </a:r>
            <a:r>
              <a:rPr lang="en-IN" b="1" dirty="0" smtClean="0"/>
              <a:t>fluctuate the  more than 1</a:t>
            </a:r>
            <a:r>
              <a:rPr lang="en-IN" b="1" baseline="30000" dirty="0" smtClean="0"/>
              <a:t>o</a:t>
            </a:r>
            <a:r>
              <a:rPr lang="en-IN" b="1" dirty="0" smtClean="0"/>
              <a:t>C in 24 hours</a:t>
            </a:r>
            <a:r>
              <a:rPr lang="en-IN" dirty="0" smtClean="0"/>
              <a:t>. e.g. typhoid, infective </a:t>
            </a:r>
            <a:r>
              <a:rPr lang="en-IN" dirty="0" err="1" smtClean="0"/>
              <a:t>endocarditis</a:t>
            </a:r>
            <a:r>
              <a:rPr lang="en-IN" dirty="0" smtClean="0"/>
              <a:t>.</a:t>
            </a:r>
          </a:p>
          <a:p>
            <a:pPr lvl="0"/>
            <a:r>
              <a:rPr lang="en-IN" b="1" dirty="0" smtClean="0"/>
              <a:t>Intermittent fever: </a:t>
            </a:r>
            <a:r>
              <a:rPr lang="en-IN" dirty="0" smtClean="0"/>
              <a:t>The temperature is present only for </a:t>
            </a:r>
            <a:r>
              <a:rPr lang="en-IN" b="1" dirty="0" smtClean="0"/>
              <a:t>some hours in a day and remits </a:t>
            </a:r>
            <a:r>
              <a:rPr lang="en-IN" dirty="0" smtClean="0"/>
              <a:t>to normal for the remaining hours.eg. malaria, </a:t>
            </a:r>
            <a:r>
              <a:rPr lang="en-IN" dirty="0" err="1" smtClean="0"/>
              <a:t>kala-azar</a:t>
            </a:r>
            <a:r>
              <a:rPr lang="en-IN" dirty="0" smtClean="0"/>
              <a:t>, </a:t>
            </a:r>
            <a:r>
              <a:rPr lang="en-IN" dirty="0" err="1" smtClean="0"/>
              <a:t>pyemia</a:t>
            </a:r>
            <a:r>
              <a:rPr lang="en-IN" dirty="0" smtClean="0"/>
              <a:t>.</a:t>
            </a:r>
          </a:p>
          <a:p>
            <a:pPr lvl="0"/>
            <a:r>
              <a:rPr lang="en-IN" b="1" dirty="0" smtClean="0"/>
              <a:t>Hectic or septic: </a:t>
            </a:r>
            <a:r>
              <a:rPr lang="en-IN" dirty="0" smtClean="0"/>
              <a:t>the temperature variation aggressively is very large and exceeds 5</a:t>
            </a:r>
            <a:r>
              <a:rPr lang="en-IN" baseline="30000" dirty="0" smtClean="0"/>
              <a:t>o</a:t>
            </a:r>
            <a:r>
              <a:rPr lang="en-IN" dirty="0" smtClean="0"/>
              <a:t>C e.g. septicaemia.</a:t>
            </a:r>
          </a:p>
          <a:p>
            <a:pPr lvl="0"/>
            <a:r>
              <a:rPr lang="en-IN" b="1" dirty="0" smtClean="0"/>
              <a:t>Low grade fever:</a:t>
            </a:r>
            <a:r>
              <a:rPr lang="en-IN" dirty="0" smtClean="0"/>
              <a:t> Temperature is present daily especially in  the evening for several day but does not exceed 37.8</a:t>
            </a:r>
            <a:r>
              <a:rPr lang="en-IN" baseline="30000" dirty="0" smtClean="0"/>
              <a:t>oC </a:t>
            </a:r>
            <a:r>
              <a:rPr lang="en-IN" dirty="0" smtClean="0"/>
              <a:t>at any time.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15962"/>
          </a:xfrm>
        </p:spPr>
        <p:txBody>
          <a:bodyPr>
            <a:normAutofit/>
          </a:bodyPr>
          <a:lstStyle/>
          <a:p>
            <a:r>
              <a:rPr lang="en-IN" b="1" dirty="0" smtClean="0"/>
              <a:t>Causes of Fever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915400" cy="5943600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IN" b="1" dirty="0" smtClean="0"/>
              <a:t>Infections: </a:t>
            </a:r>
            <a:r>
              <a:rPr lang="en-IN" dirty="0" smtClean="0"/>
              <a:t>Bacterial, viral, </a:t>
            </a:r>
            <a:r>
              <a:rPr lang="en-IN" dirty="0" err="1" smtClean="0"/>
              <a:t>rickettsial</a:t>
            </a:r>
            <a:r>
              <a:rPr lang="en-IN" dirty="0" smtClean="0"/>
              <a:t>, fungal parasitic, etc.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b="1" dirty="0" err="1" smtClean="0"/>
              <a:t>Neoplasms</a:t>
            </a:r>
            <a:r>
              <a:rPr lang="en-IN" b="1" dirty="0" smtClean="0"/>
              <a:t>:</a:t>
            </a:r>
            <a:r>
              <a:rPr lang="en-IN" dirty="0" smtClean="0"/>
              <a:t> </a:t>
            </a:r>
            <a:r>
              <a:rPr lang="en-IN" dirty="0" err="1" smtClean="0"/>
              <a:t>Hypernephroma</a:t>
            </a:r>
            <a:r>
              <a:rPr lang="en-IN" dirty="0" smtClean="0"/>
              <a:t>, </a:t>
            </a:r>
            <a:r>
              <a:rPr lang="en-IN" dirty="0" err="1" smtClean="0"/>
              <a:t>lymphoproliferative</a:t>
            </a:r>
            <a:r>
              <a:rPr lang="en-IN" dirty="0" smtClean="0"/>
              <a:t>, malignancies, carcinoma of pancreas, lung and bone and </a:t>
            </a:r>
            <a:r>
              <a:rPr lang="en-IN" dirty="0" err="1" smtClean="0"/>
              <a:t>hepatoma</a:t>
            </a:r>
            <a:r>
              <a:rPr lang="en-IN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b="1" dirty="0" smtClean="0"/>
              <a:t>Vascular:</a:t>
            </a:r>
            <a:r>
              <a:rPr lang="en-IN" dirty="0" smtClean="0"/>
              <a:t> AWMI, pulmonary embolism, </a:t>
            </a:r>
            <a:r>
              <a:rPr lang="en-IN" dirty="0" err="1" smtClean="0"/>
              <a:t>pontine</a:t>
            </a:r>
            <a:r>
              <a:rPr lang="en-IN" dirty="0" smtClean="0"/>
              <a:t> haemorrhage, etc.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b="1" dirty="0" smtClean="0"/>
              <a:t>Traumatic:</a:t>
            </a:r>
            <a:r>
              <a:rPr lang="en-IN" dirty="0" smtClean="0"/>
              <a:t> Crush injury.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b="1" dirty="0" smtClean="0"/>
              <a:t>Immunological:</a:t>
            </a:r>
            <a:r>
              <a:rPr lang="en-IN" dirty="0" smtClean="0"/>
              <a:t>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N" dirty="0" smtClean="0"/>
              <a:t>Collagen disease, SLE, rheumatoid arthritis.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N" dirty="0" smtClean="0"/>
              <a:t>Drug fever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IN" dirty="0" smtClean="0"/>
              <a:t>Serum sickness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 smtClean="0"/>
              <a:t>Endocrine: </a:t>
            </a:r>
            <a:r>
              <a:rPr lang="en-IN" dirty="0" err="1" smtClean="0"/>
              <a:t>Thyrotoxicosis</a:t>
            </a:r>
            <a:r>
              <a:rPr lang="en-IN" dirty="0" smtClean="0"/>
              <a:t>, Addison’s disease.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 smtClean="0"/>
              <a:t>Metabolic:</a:t>
            </a:r>
            <a:r>
              <a:rPr lang="en-IN" dirty="0" smtClean="0"/>
              <a:t> Gout, </a:t>
            </a:r>
            <a:r>
              <a:rPr lang="en-IN" dirty="0" err="1" smtClean="0"/>
              <a:t>porphyria</a:t>
            </a:r>
            <a:r>
              <a:rPr lang="en-IN" dirty="0" smtClean="0"/>
              <a:t>, acidosis, dehydration.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 err="1" smtClean="0"/>
              <a:t>Hematological</a:t>
            </a:r>
            <a:r>
              <a:rPr lang="en-IN" b="1" dirty="0" smtClean="0"/>
              <a:t>: </a:t>
            </a:r>
            <a:r>
              <a:rPr lang="en-IN" dirty="0" smtClean="0"/>
              <a:t>Acute haemolytic crisis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 smtClean="0"/>
              <a:t>Physical agents: </a:t>
            </a:r>
            <a:r>
              <a:rPr lang="en-IN" dirty="0" smtClean="0"/>
              <a:t>Heat stroke, radiation sickness.</a:t>
            </a:r>
          </a:p>
          <a:p>
            <a:pPr marL="457200" indent="-457200">
              <a:buFont typeface="+mj-lt"/>
              <a:buAutoNum type="arabicPeriod"/>
            </a:pPr>
            <a:r>
              <a:rPr lang="en-IN" b="1" dirty="0" smtClean="0"/>
              <a:t>Miscellaneous: </a:t>
            </a:r>
            <a:r>
              <a:rPr lang="en-IN" dirty="0" smtClean="0"/>
              <a:t>Factitious fever, habitual hyperpyrexia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591" r="660" b="11794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sz="3200" b="1" i="1" dirty="0" smtClean="0"/>
              <a:t>Thanks….</a:t>
            </a:r>
            <a:endParaRPr lang="en-IN" sz="32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528</TotalTime>
  <Words>320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Fever</vt:lpstr>
      <vt:lpstr>Introduction</vt:lpstr>
      <vt:lpstr>Slide 3</vt:lpstr>
      <vt:lpstr>Types of Fever</vt:lpstr>
      <vt:lpstr>Causes of Fever 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USER</cp:lastModifiedBy>
  <cp:revision>315</cp:revision>
  <dcterms:created xsi:type="dcterms:W3CDTF">2020-05-05T04:37:14Z</dcterms:created>
  <dcterms:modified xsi:type="dcterms:W3CDTF">2021-10-11T05:57:18Z</dcterms:modified>
</cp:coreProperties>
</file>