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7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CF99AF-D96A-4573-9F10-A9A0004C9DC4}" type="datetimeFigureOut">
              <a:rPr lang="en-IN" smtClean="0"/>
              <a:t>09-05-2020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6199E5-BE54-4601-8537-F05144E6BF2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332656"/>
            <a:ext cx="6478488" cy="1800200"/>
          </a:xfrm>
        </p:spPr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PROTEIN ENERGY MALNUTRITION(PEM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8064" y="3140968"/>
            <a:ext cx="3672408" cy="1440160"/>
          </a:xfrm>
        </p:spPr>
        <p:txBody>
          <a:bodyPr/>
          <a:lstStyle/>
          <a:p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Kiran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Nandeshwar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MD Kaumarbhritya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2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Anthropometric measurements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● Instrument to measure wt.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pan type weighing machine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bathroom scale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beam balance type</a:t>
            </a:r>
          </a:p>
          <a:p>
            <a:pPr marL="0" indent="0">
              <a:buNone/>
            </a:pPr>
            <a:r>
              <a:rPr lang="en-IN" dirty="0" smtClean="0"/>
              <a:t>● Instruments to measure Ht.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err="1" smtClean="0"/>
              <a:t>stadiometer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err="1" smtClean="0"/>
              <a:t>infantometer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 smtClean="0"/>
              <a:t>● skinfold thickness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err="1"/>
              <a:t>H</a:t>
            </a:r>
            <a:r>
              <a:rPr lang="en-IN" dirty="0" err="1" smtClean="0"/>
              <a:t>arpenderis</a:t>
            </a:r>
            <a:r>
              <a:rPr lang="en-IN" dirty="0" smtClean="0"/>
              <a:t> callipers</a:t>
            </a:r>
          </a:p>
          <a:p>
            <a:pPr marL="0" indent="0">
              <a:buNone/>
            </a:pPr>
            <a:r>
              <a:rPr lang="en-IN" dirty="0" smtClean="0"/>
              <a:t>●for CC, HC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measuring tape</a:t>
            </a:r>
          </a:p>
          <a:p>
            <a:pPr marL="0" indent="0">
              <a:buNone/>
            </a:pPr>
            <a:r>
              <a:rPr lang="en-IN" dirty="0" smtClean="0"/>
              <a:t>Difference in </a:t>
            </a:r>
            <a:r>
              <a:rPr lang="en-IN" dirty="0" err="1" smtClean="0"/>
              <a:t>Ht</a:t>
            </a:r>
            <a:r>
              <a:rPr lang="en-IN" dirty="0" smtClean="0"/>
              <a:t> and length = &lt;1cm</a:t>
            </a:r>
          </a:p>
          <a:p>
            <a:pPr marL="0" indent="0">
              <a:buNone/>
            </a:pPr>
            <a:r>
              <a:rPr lang="en-IN" dirty="0" smtClean="0"/>
              <a:t>Due to lumber </a:t>
            </a:r>
            <a:r>
              <a:rPr lang="en-IN" dirty="0" err="1" smtClean="0"/>
              <a:t>lordosis</a:t>
            </a:r>
            <a:r>
              <a:rPr lang="en-IN" dirty="0" smtClean="0"/>
              <a:t>, vertebral compressions.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034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b="1" dirty="0" smtClean="0"/>
              <a:t>Mid arm </a:t>
            </a:r>
            <a:r>
              <a:rPr lang="en-IN" b="1" dirty="0" err="1" smtClean="0"/>
              <a:t>cicumference</a:t>
            </a:r>
            <a:r>
              <a:rPr lang="en-IN" b="1" dirty="0" smtClean="0"/>
              <a:t>-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increases rapidly in the first year(11-16cm)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1-5 </a:t>
            </a:r>
            <a:r>
              <a:rPr lang="en-IN" dirty="0" err="1" smtClean="0"/>
              <a:t>yrs</a:t>
            </a:r>
            <a:r>
              <a:rPr lang="en-IN" dirty="0" smtClean="0"/>
              <a:t> = 16-17cm replacement of water by fat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err="1" smtClean="0"/>
              <a:t>Shakir’s</a:t>
            </a:r>
            <a:r>
              <a:rPr lang="en-IN" dirty="0" smtClean="0"/>
              <a:t> tape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13.5cm – abnormal- malnutrition</a:t>
            </a:r>
          </a:p>
          <a:p>
            <a:pPr marL="0" indent="0">
              <a:buNone/>
            </a:pPr>
            <a:r>
              <a:rPr lang="en-IN" dirty="0" smtClean="0"/>
              <a:t>13.5 to 12.5cm – borderline- mod. </a:t>
            </a:r>
            <a:r>
              <a:rPr lang="en-IN" dirty="0" err="1" smtClean="0"/>
              <a:t>Malnitrition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&lt; 12.5cm – wasted- severe malnutrition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Bangle test -4cm diameter</a:t>
            </a:r>
          </a:p>
          <a:p>
            <a:pPr marL="0" indent="0">
              <a:buNone/>
            </a:pPr>
            <a:r>
              <a:rPr lang="en-IN" dirty="0" smtClean="0"/>
              <a:t>Severe malnutrition- passed above elbow</a:t>
            </a:r>
          </a:p>
          <a:p>
            <a:pPr marL="0" indent="0">
              <a:buNone/>
            </a:pPr>
            <a:r>
              <a:rPr lang="en-IN" dirty="0" smtClean="0"/>
              <a:t>Normal – can’t passed above elbow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548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IN" dirty="0" smtClean="0"/>
              <a:t>Marasmus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Results from gradual deterioration in nutritional  status ( carbohydrate deficiency)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Wasting of fats and muscles.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Child appears very thin (bone and skin) and has no fat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Severe wasting of shoulder, arms, Buttocks and thighs.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Monkey </a:t>
            </a:r>
            <a:r>
              <a:rPr lang="en-IN" dirty="0" err="1" smtClean="0"/>
              <a:t>facies</a:t>
            </a:r>
            <a:r>
              <a:rPr lang="en-IN" dirty="0" smtClean="0"/>
              <a:t>- loss of </a:t>
            </a:r>
            <a:r>
              <a:rPr lang="en-IN" dirty="0" err="1" smtClean="0"/>
              <a:t>buccal</a:t>
            </a:r>
            <a:r>
              <a:rPr lang="en-IN" dirty="0" smtClean="0"/>
              <a:t> pad of fats creates the aged or wrinkled appearance.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Baggy pants- Appearance due to loose skin of the buttocks hanging down.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Affected children may appear to be alert in spite of their condition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No </a:t>
            </a:r>
            <a:r>
              <a:rPr lang="en-IN" dirty="0" err="1" smtClean="0"/>
              <a:t>edema</a:t>
            </a:r>
            <a:r>
              <a:rPr lang="en-IN" dirty="0" smtClean="0"/>
              <a:t>, </a:t>
            </a:r>
            <a:r>
              <a:rPr lang="en-IN" dirty="0" err="1" smtClean="0"/>
              <a:t>Anoxious</a:t>
            </a:r>
            <a:r>
              <a:rPr lang="en-IN" dirty="0" smtClean="0"/>
              <a:t> look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Dull , </a:t>
            </a:r>
            <a:r>
              <a:rPr lang="en-IN" dirty="0" err="1" smtClean="0"/>
              <a:t>lusterless</a:t>
            </a:r>
            <a:r>
              <a:rPr lang="en-IN" dirty="0" smtClean="0"/>
              <a:t> sparse hair.</a:t>
            </a:r>
          </a:p>
          <a:p>
            <a:pPr marL="0" indent="0">
              <a:buNone/>
            </a:pPr>
            <a:r>
              <a:rPr lang="en-IN" dirty="0" smtClean="0"/>
              <a:t>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917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Grading for Marasmus- </a:t>
            </a:r>
            <a:r>
              <a:rPr lang="en-IN" b="1" dirty="0" smtClean="0"/>
              <a:t>(ABCB)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Loose skin fold in </a:t>
            </a:r>
            <a:r>
              <a:rPr lang="en-IN" b="1" dirty="0" smtClean="0"/>
              <a:t>A</a:t>
            </a:r>
            <a:r>
              <a:rPr lang="en-IN" dirty="0" smtClean="0"/>
              <a:t>xilla and Groin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Loose skin fold in thigh and </a:t>
            </a:r>
            <a:r>
              <a:rPr lang="en-IN" b="1" dirty="0" smtClean="0"/>
              <a:t>B</a:t>
            </a:r>
            <a:r>
              <a:rPr lang="en-IN" dirty="0" smtClean="0"/>
              <a:t>uttocks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 loose skin fold in </a:t>
            </a:r>
            <a:r>
              <a:rPr lang="en-IN" b="1" dirty="0" smtClean="0"/>
              <a:t>C</a:t>
            </a:r>
            <a:r>
              <a:rPr lang="en-IN" dirty="0" smtClean="0"/>
              <a:t>hest and Abdomen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Loss of </a:t>
            </a:r>
            <a:r>
              <a:rPr lang="en-IN" b="1" dirty="0" err="1" smtClean="0"/>
              <a:t>B</a:t>
            </a:r>
            <a:r>
              <a:rPr lang="en-IN" dirty="0" err="1" smtClean="0"/>
              <a:t>uccal</a:t>
            </a:r>
            <a:r>
              <a:rPr lang="en-IN" dirty="0" smtClean="0"/>
              <a:t> pad of fat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270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Kshiorkor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After children aged 1-4 </a:t>
            </a:r>
            <a:r>
              <a:rPr lang="en-IN" dirty="0" err="1" smtClean="0"/>
              <a:t>yrs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Triad- mental retardation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growth retardation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oedema</a:t>
            </a:r>
          </a:p>
          <a:p>
            <a:pPr marL="0" indent="0">
              <a:buNone/>
            </a:pPr>
            <a:r>
              <a:rPr lang="en-IN" dirty="0" smtClean="0"/>
              <a:t>- Pitting </a:t>
            </a:r>
            <a:r>
              <a:rPr lang="en-IN" dirty="0" err="1" smtClean="0"/>
              <a:t>edema</a:t>
            </a:r>
            <a:r>
              <a:rPr lang="en-IN" dirty="0" smtClean="0"/>
              <a:t> = usually starting in the legs and feet and spreading in more advanced cases to hands and face</a:t>
            </a:r>
          </a:p>
          <a:p>
            <a:pPr marL="457200" indent="-457200">
              <a:buFont typeface="+mj-lt"/>
              <a:buAutoNum type="arabicParenR"/>
            </a:pPr>
            <a:r>
              <a:rPr lang="en-IN" dirty="0" smtClean="0"/>
              <a:t>General appearance- fat sugar baby appearance</a:t>
            </a:r>
          </a:p>
          <a:p>
            <a:pPr marL="457200" indent="-457200">
              <a:buFont typeface="+mj-lt"/>
              <a:buAutoNum type="arabicParenR"/>
            </a:pPr>
            <a:r>
              <a:rPr lang="en-IN" dirty="0" smtClean="0"/>
              <a:t>Oedema – mild to gross, 5-20% of the body wt.</a:t>
            </a:r>
          </a:p>
          <a:p>
            <a:pPr marL="457200" indent="-457200">
              <a:buFont typeface="+mj-lt"/>
              <a:buAutoNum type="arabicParenR"/>
            </a:pPr>
            <a:r>
              <a:rPr lang="en-IN" dirty="0" smtClean="0"/>
              <a:t>Muscle wasting- always present weak, hypotonic and unable to stand or walk.</a:t>
            </a:r>
          </a:p>
        </p:txBody>
      </p:sp>
    </p:spTree>
    <p:extLst>
      <p:ext uri="{BB962C8B-B14F-4D97-AF65-F5344CB8AC3E}">
        <p14:creationId xmlns:p14="http://schemas.microsoft.com/office/powerpoint/2010/main" val="157838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467600" cy="6336704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</a:t>
            </a:r>
            <a:r>
              <a:rPr lang="en-IN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changes- </a:t>
            </a:r>
            <a:r>
              <a:rPr lang="en-IN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pigmentation, </a:t>
            </a:r>
            <a:r>
              <a:rPr lang="en-I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desquamation and </a:t>
            </a:r>
            <a:r>
              <a:rPr lang="en-IN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dyspigmentation</a:t>
            </a:r>
            <a:r>
              <a:rPr lang="en-I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n-I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-flaky paint </a:t>
            </a:r>
            <a:r>
              <a:rPr lang="en-IN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dermatities</a:t>
            </a:r>
            <a:endParaRPr lang="en-IN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E8637"/>
              </a:buClr>
              <a:buFontTx/>
              <a:buChar char="-"/>
            </a:pPr>
            <a:r>
              <a:rPr lang="en-I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Crazy pavement </a:t>
            </a:r>
            <a:r>
              <a:rPr lang="en-IN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dermatities</a:t>
            </a:r>
            <a:endParaRPr lang="en-IN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E8637"/>
              </a:buClr>
              <a:buFontTx/>
              <a:buChar char="-"/>
            </a:pPr>
            <a:r>
              <a:rPr lang="en-I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Enamel spots ( on buttocks, </a:t>
            </a:r>
            <a:r>
              <a:rPr lang="en-IN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perenium</a:t>
            </a:r>
            <a:r>
              <a:rPr lang="en-I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upper thigh)</a:t>
            </a:r>
          </a:p>
          <a:p>
            <a:pPr marL="0" lvl="0" indent="0">
              <a:buClr>
                <a:srgbClr val="FE8637"/>
              </a:buClr>
              <a:buNone/>
            </a:pPr>
            <a:endParaRPr lang="en-IN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FE8637"/>
              </a:buClr>
              <a:buAutoNum type="arabicParenR" startAt="5"/>
            </a:pP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Mucous membrane lesion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n-IN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smooth tongue/ bald tongue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n-IN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cheilosis</a:t>
            </a: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en-IN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angular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stomatities</a:t>
            </a: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en-IN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I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n-IN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dyspigmentation</a:t>
            </a: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Loss of characteristics curls and sparseness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Loss of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luster</a:t>
            </a: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are easily </a:t>
            </a:r>
            <a:r>
              <a:rPr lang="en-I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pluckable</a:t>
            </a:r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Flag sign  </a:t>
            </a:r>
          </a:p>
          <a:p>
            <a:pPr marL="0" lvl="0" indent="0">
              <a:buClr>
                <a:srgbClr val="FE8637"/>
              </a:buClr>
              <a:buNone/>
            </a:pPr>
            <a:endParaRPr lang="en-IN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E8637"/>
              </a:buClr>
              <a:buFontTx/>
              <a:buChar char="-"/>
            </a:pPr>
            <a:r>
              <a:rPr lang="en-IN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buClr>
                <a:srgbClr val="FE8637"/>
              </a:buClr>
              <a:buNone/>
            </a:pPr>
            <a:endParaRPr lang="en-IN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841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58326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7) </a:t>
            </a:r>
            <a:r>
              <a:rPr lang="en-IN" b="1" dirty="0" smtClean="0"/>
              <a:t>Mental changes</a:t>
            </a:r>
          </a:p>
          <a:p>
            <a:pPr marL="0" indent="0">
              <a:buNone/>
            </a:pPr>
            <a:r>
              <a:rPr lang="en-IN" dirty="0" smtClean="0"/>
              <a:t>Unhappiness, apathy or irritability</a:t>
            </a:r>
          </a:p>
          <a:p>
            <a:pPr marL="0" indent="0">
              <a:buNone/>
            </a:pPr>
            <a:r>
              <a:rPr lang="en-IN" dirty="0" smtClean="0"/>
              <a:t>Sad &amp; </a:t>
            </a:r>
            <a:r>
              <a:rPr lang="en-IN" dirty="0" err="1" smtClean="0"/>
              <a:t>intermittant</a:t>
            </a:r>
            <a:r>
              <a:rPr lang="en-IN" dirty="0" smtClean="0"/>
              <a:t> cry</a:t>
            </a:r>
          </a:p>
          <a:p>
            <a:pPr marL="0" indent="0">
              <a:buNone/>
            </a:pPr>
            <a:r>
              <a:rPr lang="en-IN" dirty="0" smtClean="0"/>
              <a:t>No signs of hunger</a:t>
            </a:r>
          </a:p>
          <a:p>
            <a:pPr marL="0" indent="0">
              <a:buNone/>
            </a:pPr>
            <a:r>
              <a:rPr lang="en-IN" dirty="0" smtClean="0"/>
              <a:t>Difficult to feed them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8)</a:t>
            </a:r>
            <a:r>
              <a:rPr lang="en-IN" dirty="0" smtClean="0"/>
              <a:t> </a:t>
            </a:r>
            <a:r>
              <a:rPr lang="en-IN" b="1" dirty="0" smtClean="0"/>
              <a:t>GIT</a:t>
            </a:r>
          </a:p>
          <a:p>
            <a:pPr marL="0" indent="0">
              <a:buNone/>
            </a:pPr>
            <a:r>
              <a:rPr lang="en-IN" dirty="0" smtClean="0"/>
              <a:t>Anorexia with vomiting</a:t>
            </a:r>
          </a:p>
          <a:p>
            <a:pPr marL="0" indent="0">
              <a:buNone/>
            </a:pPr>
            <a:r>
              <a:rPr lang="en-IN" dirty="0" smtClean="0"/>
              <a:t>Abdominal </a:t>
            </a:r>
            <a:r>
              <a:rPr lang="en-IN" dirty="0" err="1" smtClean="0"/>
              <a:t>distention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Stools watery, </a:t>
            </a:r>
            <a:r>
              <a:rPr lang="en-IN" dirty="0" err="1" smtClean="0"/>
              <a:t>emisolid</a:t>
            </a:r>
            <a:r>
              <a:rPr lang="en-IN" dirty="0" smtClean="0"/>
              <a:t>, bulky, low </a:t>
            </a:r>
            <a:r>
              <a:rPr lang="en-IN" dirty="0" err="1" smtClean="0"/>
              <a:t>ph</a:t>
            </a:r>
            <a:r>
              <a:rPr lang="en-IN" dirty="0" smtClean="0"/>
              <a:t>, contains unabsorbed sugar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9)</a:t>
            </a:r>
            <a:r>
              <a:rPr lang="en-IN" dirty="0" smtClean="0"/>
              <a:t> </a:t>
            </a:r>
            <a:r>
              <a:rPr lang="en-IN" b="1" dirty="0" smtClean="0"/>
              <a:t>Anaemia</a:t>
            </a:r>
            <a:r>
              <a:rPr lang="en-IN" dirty="0" smtClean="0"/>
              <a:t>- nutritional</a:t>
            </a:r>
          </a:p>
          <a:p>
            <a:pPr marL="457200" indent="-457200">
              <a:buAutoNum type="arabicParenR" startAt="10"/>
            </a:pPr>
            <a:r>
              <a:rPr lang="en-IN" b="1" dirty="0" smtClean="0"/>
              <a:t>CVS</a:t>
            </a:r>
            <a:r>
              <a:rPr lang="en-IN" dirty="0" smtClean="0"/>
              <a:t>-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cold, </a:t>
            </a:r>
            <a:r>
              <a:rPr lang="en-IN" dirty="0" err="1" smtClean="0"/>
              <a:t>pale,extrimities</a:t>
            </a:r>
            <a:r>
              <a:rPr lang="en-IN" dirty="0" smtClean="0"/>
              <a:t>, prolonged CRT, </a:t>
            </a:r>
            <a:r>
              <a:rPr lang="en-IN" dirty="0" err="1" smtClean="0"/>
              <a:t>Bradycardia</a:t>
            </a:r>
            <a:r>
              <a:rPr lang="en-IN" dirty="0" smtClean="0"/>
              <a:t>, diminished cardiac </a:t>
            </a:r>
            <a:r>
              <a:rPr lang="en-IN" dirty="0" err="1" smtClean="0"/>
              <a:t>output,hypotension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545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1</a:t>
            </a:r>
            <a:r>
              <a:rPr lang="en-IN" dirty="0" smtClean="0"/>
              <a:t>1) Renal </a:t>
            </a:r>
            <a:r>
              <a:rPr lang="en-IN" dirty="0" err="1" smtClean="0"/>
              <a:t>fuction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 smtClean="0"/>
              <a:t>Aminoaciduria</a:t>
            </a:r>
          </a:p>
          <a:p>
            <a:pPr marL="0" indent="0">
              <a:buNone/>
            </a:pPr>
            <a:r>
              <a:rPr lang="en-IN" dirty="0" smtClean="0"/>
              <a:t>Inefficient excretion of acid load.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Grading of </a:t>
            </a:r>
            <a:r>
              <a:rPr lang="en-IN" dirty="0" err="1" smtClean="0"/>
              <a:t>Kwshiorkor</a:t>
            </a:r>
            <a:r>
              <a:rPr lang="en-IN" dirty="0" smtClean="0"/>
              <a:t>-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Peripheral oedema alone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Mooning of face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err="1" smtClean="0"/>
              <a:t>Presacral</a:t>
            </a:r>
            <a:r>
              <a:rPr lang="en-IN" dirty="0" smtClean="0"/>
              <a:t> and abdominal will oedema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Ascites</a:t>
            </a:r>
          </a:p>
          <a:p>
            <a:pPr marL="457200" indent="-457200">
              <a:buFont typeface="+mj-lt"/>
              <a:buAutoNum type="arabicPeriod"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3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ser\Downloads\Screenshot_20200506_1332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78" y="1600200"/>
            <a:ext cx="5190843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01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ser\Downloads\Screenshot_20200506_1332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5" y="1600200"/>
            <a:ext cx="677415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0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Defination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WHO defines PEM as a range of pathological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conidition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coincidental </a:t>
            </a:r>
            <a:r>
              <a:rPr lang="en-I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in varying proportions  of  proteins and calories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occuring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more frequently in infants and children and commonly </a:t>
            </a:r>
            <a:r>
              <a:rPr lang="en-I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with infections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91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3690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75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Severe acute Malnutrition (SAM)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Weight for height below-3SD of the median WHO growth reference</a:t>
            </a:r>
          </a:p>
          <a:p>
            <a:r>
              <a:rPr lang="en-IN" dirty="0" smtClean="0"/>
              <a:t>Visible severe wasting</a:t>
            </a:r>
          </a:p>
          <a:p>
            <a:r>
              <a:rPr lang="en-IN" dirty="0" smtClean="0"/>
              <a:t>Pressure of bipedal oedema</a:t>
            </a:r>
          </a:p>
          <a:p>
            <a:r>
              <a:rPr lang="en-IN" dirty="0" smtClean="0"/>
              <a:t>Mid upper arm circumference below 11.5cm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200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Pathological  changes in malnutrition in various organ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● Upper GIT </a:t>
            </a:r>
          </a:p>
          <a:p>
            <a:pPr marL="0" indent="0">
              <a:buNone/>
            </a:pPr>
            <a:r>
              <a:rPr lang="en-IN" dirty="0" smtClean="0"/>
              <a:t>Mucosa shiny and atrophic papillae of tongue flattened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● Small and large intestine</a:t>
            </a:r>
          </a:p>
          <a:p>
            <a:pPr marL="0" indent="0">
              <a:buNone/>
            </a:pPr>
            <a:r>
              <a:rPr lang="en-IN" dirty="0" smtClean="0"/>
              <a:t>Mucosa and villi atrophic, enzymes reduced, hypotonic rectal prolapse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●liver </a:t>
            </a:r>
          </a:p>
          <a:p>
            <a:pPr marL="0" indent="0">
              <a:buNone/>
            </a:pPr>
            <a:r>
              <a:rPr lang="en-IN" dirty="0" smtClean="0"/>
              <a:t>Fatty liver</a:t>
            </a:r>
          </a:p>
          <a:p>
            <a:pPr marL="0" indent="0">
              <a:buNone/>
            </a:pPr>
            <a:r>
              <a:rPr lang="en-IN" dirty="0" smtClean="0"/>
              <a:t>Deposition of </a:t>
            </a:r>
            <a:r>
              <a:rPr lang="en-IN" dirty="0" err="1" smtClean="0"/>
              <a:t>trigycerides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465320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46760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● Pancreas</a:t>
            </a:r>
          </a:p>
          <a:p>
            <a:pPr marL="0" indent="0">
              <a:buNone/>
            </a:pPr>
            <a:r>
              <a:rPr lang="en-IN" dirty="0" smtClean="0"/>
              <a:t>Exocrine secretion depressed but endocrine function less severely affected</a:t>
            </a:r>
          </a:p>
          <a:p>
            <a:pPr marL="0" indent="0">
              <a:buNone/>
            </a:pPr>
            <a:r>
              <a:rPr lang="en-IN" dirty="0" smtClean="0"/>
              <a:t>Glucagon production reduced</a:t>
            </a:r>
          </a:p>
          <a:p>
            <a:pPr marL="0" indent="0">
              <a:buNone/>
            </a:pPr>
            <a:r>
              <a:rPr lang="en-IN" dirty="0" smtClean="0"/>
              <a:t>Insulin level low </a:t>
            </a:r>
          </a:p>
          <a:p>
            <a:pPr marL="0" indent="0">
              <a:buNone/>
            </a:pPr>
            <a:r>
              <a:rPr lang="en-IN" dirty="0" smtClean="0"/>
              <a:t>Atrophy and degranulation or hypertrophy of islet seen</a:t>
            </a:r>
          </a:p>
          <a:p>
            <a:pPr marL="0" indent="0">
              <a:buNone/>
            </a:pPr>
            <a:r>
              <a:rPr lang="en-IN" dirty="0" smtClean="0"/>
              <a:t>●Endocrine system</a:t>
            </a:r>
          </a:p>
          <a:p>
            <a:pPr marL="0" indent="0">
              <a:buNone/>
            </a:pPr>
            <a:r>
              <a:rPr lang="en-IN" dirty="0" smtClean="0"/>
              <a:t>Elevated thyroid hormone, thyroid involution and </a:t>
            </a:r>
            <a:r>
              <a:rPr lang="en-IN" dirty="0" err="1" smtClean="0"/>
              <a:t>fibrosi</a:t>
            </a:r>
            <a:r>
              <a:rPr lang="en-IN" dirty="0" smtClean="0"/>
              <a:t> , adrenal gland atrophic</a:t>
            </a:r>
          </a:p>
          <a:p>
            <a:pPr marL="0" indent="0">
              <a:buNone/>
            </a:pPr>
            <a:r>
              <a:rPr lang="en-IN" dirty="0" smtClean="0"/>
              <a:t>●</a:t>
            </a:r>
            <a:r>
              <a:rPr lang="en-IN" dirty="0" err="1" smtClean="0"/>
              <a:t>lymphoreticular</a:t>
            </a:r>
            <a:r>
              <a:rPr lang="en-IN" dirty="0" smtClean="0"/>
              <a:t> system</a:t>
            </a:r>
          </a:p>
          <a:p>
            <a:pPr marL="0" indent="0">
              <a:buNone/>
            </a:pPr>
            <a:r>
              <a:rPr lang="en-IN" dirty="0" smtClean="0"/>
              <a:t>Thymus </a:t>
            </a:r>
            <a:r>
              <a:rPr lang="en-IN" dirty="0" err="1" smtClean="0"/>
              <a:t>involuted</a:t>
            </a:r>
            <a:r>
              <a:rPr lang="en-IN" dirty="0" smtClean="0"/>
              <a:t>, loss of distinction between cortex and medulla</a:t>
            </a:r>
          </a:p>
          <a:p>
            <a:pPr marL="0" indent="0">
              <a:buNone/>
            </a:pPr>
            <a:r>
              <a:rPr lang="en-IN" dirty="0" smtClean="0"/>
              <a:t>Depletion of lymphocytes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83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 of Malnutrition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/>
              <a:t>● Mild  to moderate malnutrition- </a:t>
            </a:r>
          </a:p>
          <a:p>
            <a:pPr>
              <a:buFont typeface="Wingdings"/>
              <a:buChar char="Ø"/>
            </a:pPr>
            <a:r>
              <a:rPr lang="en-IN" dirty="0" smtClean="0"/>
              <a:t>80% of malnutrition associated death</a:t>
            </a:r>
          </a:p>
          <a:p>
            <a:pPr>
              <a:buFont typeface="Wingdings"/>
              <a:buChar char="Ø"/>
            </a:pPr>
            <a:r>
              <a:rPr lang="en-IN" dirty="0" smtClean="0"/>
              <a:t>150kcl/kg/day- calories</a:t>
            </a:r>
          </a:p>
          <a:p>
            <a:pPr>
              <a:buFont typeface="Wingdings"/>
              <a:buChar char="Ø"/>
            </a:pPr>
            <a:r>
              <a:rPr lang="en-IN" dirty="0" smtClean="0"/>
              <a:t>Frequent feeding </a:t>
            </a:r>
            <a:r>
              <a:rPr lang="en-IN" dirty="0" err="1" smtClean="0"/>
              <a:t>upto</a:t>
            </a:r>
            <a:r>
              <a:rPr lang="en-IN" dirty="0" smtClean="0"/>
              <a:t> 7 times / day</a:t>
            </a:r>
          </a:p>
          <a:p>
            <a:pPr>
              <a:buFont typeface="Wingdings"/>
              <a:buChar char="Ø"/>
            </a:pPr>
            <a:r>
              <a:rPr lang="en-IN" dirty="0" smtClean="0"/>
              <a:t>Oil is usually used to increase the energy</a:t>
            </a:r>
          </a:p>
          <a:p>
            <a:pPr>
              <a:buFont typeface="Wingdings"/>
              <a:buChar char="Ø"/>
            </a:pPr>
            <a:r>
              <a:rPr lang="en-IN" dirty="0" smtClean="0"/>
              <a:t>Protein- 3 </a:t>
            </a:r>
            <a:r>
              <a:rPr lang="en-IN" dirty="0" err="1" smtClean="0"/>
              <a:t>gm</a:t>
            </a:r>
            <a:r>
              <a:rPr lang="en-IN" dirty="0" smtClean="0"/>
              <a:t>/kg/day</a:t>
            </a:r>
          </a:p>
          <a:p>
            <a:pPr marL="0" indent="0">
              <a:buNone/>
            </a:pPr>
            <a:r>
              <a:rPr lang="en-IN" dirty="0" smtClean="0"/>
              <a:t>● </a:t>
            </a:r>
            <a:r>
              <a:rPr lang="en-IN" dirty="0" err="1" smtClean="0"/>
              <a:t>Attension</a:t>
            </a:r>
            <a:r>
              <a:rPr lang="en-IN" dirty="0" smtClean="0"/>
              <a:t> should be paid about-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Usual diet/ including breast feeding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Presence of diarrhoea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Presence of vomiting , loss of  appetite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Presence of </a:t>
            </a:r>
            <a:r>
              <a:rPr lang="en-IN" dirty="0" err="1" smtClean="0"/>
              <a:t>tuerculosis</a:t>
            </a: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Malnutrition may be the presentation of HIV patients</a:t>
            </a:r>
          </a:p>
        </p:txBody>
      </p:sp>
    </p:spTree>
    <p:extLst>
      <p:ext uri="{BB962C8B-B14F-4D97-AF65-F5344CB8AC3E}">
        <p14:creationId xmlns:p14="http://schemas.microsoft.com/office/powerpoint/2010/main" val="2077887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5760640"/>
          </a:xfrm>
        </p:spPr>
        <p:txBody>
          <a:bodyPr/>
          <a:lstStyle/>
          <a:p>
            <a:r>
              <a:rPr lang="en-IN" dirty="0" smtClean="0"/>
              <a:t>Examinations-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Signs of dehydration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Shock/ cold </a:t>
            </a:r>
            <a:r>
              <a:rPr lang="en-IN" dirty="0"/>
              <a:t>h</a:t>
            </a:r>
            <a:r>
              <a:rPr lang="en-IN" dirty="0" smtClean="0"/>
              <a:t>ands, slow CRT, weak and rapid pulse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Severe palmar pallor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Eye signs of vitamin A deficiency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Localising signs of infections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Skin infections, pneumonia, signs of HIV infections, fever ( temp.&gt; 37.5◦ C or 99.5 F)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err="1" smtClean="0"/>
              <a:t>Hypothermi</a:t>
            </a:r>
            <a:r>
              <a:rPr lang="en-IN" dirty="0" smtClean="0"/>
              <a:t> ( rectal temp.&lt;35.5◦C or 95.9 F)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Mouth ulcer, skin changes of kwashiorkor</a:t>
            </a:r>
          </a:p>
          <a:p>
            <a:pPr marL="457200" indent="-457200">
              <a:buFont typeface="+mj-lt"/>
              <a:buAutoNum type="arabicPeriod"/>
            </a:pP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367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/>
          </a:bodyPr>
          <a:lstStyle/>
          <a:p>
            <a:r>
              <a:rPr lang="en-IN" dirty="0" smtClean="0"/>
              <a:t>Malnutrition treatment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/>
              <a:t>10 steps and 2 phases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Stabilization phase</a:t>
            </a:r>
          </a:p>
          <a:p>
            <a:pPr marL="457200" indent="-457200">
              <a:buFont typeface="+mj-lt"/>
              <a:buAutoNum type="alphaUcPeriod"/>
            </a:pPr>
            <a:r>
              <a:rPr lang="en-IN" dirty="0" smtClean="0"/>
              <a:t>Rehabilitation phase </a:t>
            </a:r>
          </a:p>
          <a:p>
            <a:pPr marL="457200" indent="-457200">
              <a:buFont typeface="+mj-lt"/>
              <a:buAutoNum type="alphaUcPeriod"/>
            </a:pPr>
            <a:endParaRPr lang="en-IN" dirty="0"/>
          </a:p>
          <a:p>
            <a:pPr marL="457200" indent="-457200">
              <a:buFont typeface="+mj-lt"/>
              <a:buAutoNum type="arabicPeriod"/>
            </a:pPr>
            <a:r>
              <a:rPr lang="en-IN" dirty="0" err="1" smtClean="0"/>
              <a:t>Hypoglycemia</a:t>
            </a: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Hypothermia                                      2-7 days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Infection                                           stabilization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Dehydration due to diarrhoea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Electrolyte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Micronutrients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Feeding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Catch up growth                                 several </a:t>
            </a:r>
            <a:r>
              <a:rPr lang="en-IN" dirty="0" err="1" smtClean="0"/>
              <a:t>wks</a:t>
            </a: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Stimulation                                         rehabilitation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Fallow up </a:t>
            </a:r>
            <a:endParaRPr lang="en-IN" b="1" dirty="0" smtClean="0"/>
          </a:p>
          <a:p>
            <a:pPr marL="457200" indent="-457200">
              <a:buFont typeface="+mj-lt"/>
              <a:buAutoNum type="arabicPeriod"/>
            </a:pP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4716016" y="2636912"/>
            <a:ext cx="360040" cy="20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Brace 4"/>
          <p:cNvSpPr/>
          <p:nvPr/>
        </p:nvSpPr>
        <p:spPr>
          <a:xfrm>
            <a:off x="4427985" y="4941169"/>
            <a:ext cx="557206" cy="121696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7793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Stabilization Phase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smtClean="0"/>
              <a:t>Step 1- </a:t>
            </a:r>
            <a:r>
              <a:rPr lang="en-IN" b="1" dirty="0" err="1" smtClean="0"/>
              <a:t>Hypoglycemia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BSL &lt; 54mg/dl or 3 </a:t>
            </a:r>
            <a:r>
              <a:rPr lang="en-IN" dirty="0" err="1" smtClean="0"/>
              <a:t>mmol</a:t>
            </a:r>
            <a:r>
              <a:rPr lang="en-IN" dirty="0" smtClean="0"/>
              <a:t>/l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Symptomatic                        </a:t>
            </a:r>
            <a:r>
              <a:rPr lang="en-IN" dirty="0" err="1" smtClean="0"/>
              <a:t>Asymptomtic</a:t>
            </a:r>
            <a:endParaRPr lang="en-I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Lethargic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Unconsciousness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Seizures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err="1" smtClean="0"/>
              <a:t>Periferal</a:t>
            </a:r>
            <a:r>
              <a:rPr lang="en-IN" dirty="0" smtClean="0"/>
              <a:t> circulation fail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hypothermia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31840" y="256490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63688" y="60932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80112" y="4149080"/>
            <a:ext cx="0" cy="2268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inus 9"/>
          <p:cNvSpPr/>
          <p:nvPr/>
        </p:nvSpPr>
        <p:spPr>
          <a:xfrm>
            <a:off x="1259632" y="3068960"/>
            <a:ext cx="4320480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>
            <a:off x="1832312" y="314096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0"/>
          </p:cNvCxnSpPr>
          <p:nvPr/>
        </p:nvCxnSpPr>
        <p:spPr>
          <a:xfrm flipH="1">
            <a:off x="5004048" y="3140968"/>
            <a:ext cx="338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763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548680"/>
            <a:ext cx="8136904" cy="4873752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Rx – 5ml/kg of D10% IV             Rx- 50 ml of D10%     </a:t>
            </a:r>
          </a:p>
          <a:p>
            <a:pPr marL="0" indent="0">
              <a:buNone/>
            </a:pPr>
            <a:r>
              <a:rPr lang="en-IN" dirty="0" smtClean="0"/>
              <a:t>Then                                            or   sucrose solution          </a:t>
            </a:r>
          </a:p>
          <a:p>
            <a:pPr marL="0" indent="0">
              <a:buNone/>
            </a:pPr>
            <a:r>
              <a:rPr lang="en-IN" dirty="0" smtClean="0"/>
              <a:t>50 ml D10% orally              </a:t>
            </a:r>
            <a:r>
              <a:rPr lang="en-IN" dirty="0"/>
              <a:t>( 1tsf sugar+ 31/2 </a:t>
            </a:r>
            <a:r>
              <a:rPr lang="en-IN" dirty="0" err="1"/>
              <a:t>tbf</a:t>
            </a:r>
            <a:r>
              <a:rPr lang="en-IN" dirty="0"/>
              <a:t> water)</a:t>
            </a:r>
          </a:p>
          <a:p>
            <a:pPr marL="0" indent="0">
              <a:buNone/>
            </a:pPr>
            <a:r>
              <a:rPr lang="en-IN" dirty="0" smtClean="0"/>
              <a:t>or</a:t>
            </a:r>
          </a:p>
          <a:p>
            <a:pPr marL="0" indent="0">
              <a:buNone/>
            </a:pPr>
            <a:r>
              <a:rPr lang="en-IN" dirty="0" smtClean="0"/>
              <a:t>( 1tsf sugar+ 31/2 </a:t>
            </a:r>
            <a:r>
              <a:rPr lang="en-IN" dirty="0" err="1" smtClean="0"/>
              <a:t>tbf</a:t>
            </a:r>
            <a:r>
              <a:rPr lang="en-IN" dirty="0" smtClean="0"/>
              <a:t> water)</a:t>
            </a:r>
          </a:p>
          <a:p>
            <a:pPr marL="0" indent="0">
              <a:buNone/>
            </a:pPr>
            <a:r>
              <a:rPr lang="en-IN" dirty="0" smtClean="0"/>
              <a:t>Then </a:t>
            </a:r>
          </a:p>
          <a:p>
            <a:pPr marL="0" indent="0">
              <a:buNone/>
            </a:pPr>
            <a:r>
              <a:rPr lang="en-IN" dirty="0" smtClean="0"/>
              <a:t>F-75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67744" y="620688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04248" y="62068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202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 smtClean="0"/>
              <a:t>Step 2- Hypothermia</a:t>
            </a:r>
          </a:p>
          <a:p>
            <a:pPr marL="0" indent="0">
              <a:buNone/>
            </a:pPr>
            <a:r>
              <a:rPr lang="en-IN" dirty="0" smtClean="0"/>
              <a:t>Axillary temp. &lt;35◦C / 95F or </a:t>
            </a:r>
          </a:p>
          <a:p>
            <a:pPr marL="0" indent="0">
              <a:buNone/>
            </a:pPr>
            <a:r>
              <a:rPr lang="en-IN" dirty="0" smtClean="0"/>
              <a:t>Rectal temp. &lt; 35.5◦C /95.9F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Rx – child should be rewarmed providing heat using      Radiation (overheated warmer)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Conduction( skin contact)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convection ( heat convector)</a:t>
            </a:r>
          </a:p>
          <a:p>
            <a:pPr marL="0" indent="0">
              <a:buNone/>
            </a:pPr>
            <a:r>
              <a:rPr lang="en-IN" dirty="0" smtClean="0"/>
              <a:t>- Proper covering of the body including head caps and two 100W bulbs  kept 45cm above the bed.</a:t>
            </a:r>
          </a:p>
          <a:p>
            <a:pPr>
              <a:buFontTx/>
              <a:buChar char="-"/>
            </a:pPr>
            <a:r>
              <a:rPr lang="en-IN" dirty="0" smtClean="0"/>
              <a:t>Kangaroo mother method</a:t>
            </a:r>
          </a:p>
          <a:p>
            <a:pPr>
              <a:buFontTx/>
              <a:buChar char="-"/>
            </a:pPr>
            <a:r>
              <a:rPr lang="en-IN" dirty="0" smtClean="0"/>
              <a:t>If severe hypothermia rectal temp&lt; 32◦C </a:t>
            </a:r>
          </a:p>
          <a:p>
            <a:pPr>
              <a:buFontTx/>
              <a:buChar char="-"/>
            </a:pPr>
            <a:r>
              <a:rPr lang="en-IN" dirty="0" smtClean="0"/>
              <a:t>Warm humidified oxygen should be given followed immediately by 5ml/kg of D10%IV or 50 ml of D10% By NG route</a:t>
            </a:r>
          </a:p>
          <a:p>
            <a:pPr>
              <a:buFontTx/>
              <a:buChar char="-"/>
            </a:pPr>
            <a:r>
              <a:rPr lang="en-IN" dirty="0" smtClean="0"/>
              <a:t>Warm feeds.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080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(causes)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Inadequate dietary intake</a:t>
            </a:r>
          </a:p>
          <a:p>
            <a:pPr marL="0" indent="0">
              <a:buNone/>
            </a:pPr>
            <a:r>
              <a:rPr lang="en-IN" dirty="0" smtClean="0"/>
              <a:t>Increased nutritional requirement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● Child related factors-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LBW baby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Absence or early cessation of </a:t>
            </a:r>
            <a:r>
              <a:rPr lang="en-IN" dirty="0" err="1" smtClean="0"/>
              <a:t>brestfeeding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Delayed weaning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Incorrect dietary habits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Recurrent/ persistent infections.   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4844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496944" cy="5832648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Step 3 – Infections</a:t>
            </a:r>
          </a:p>
          <a:p>
            <a:pPr marL="0" indent="0">
              <a:buNone/>
            </a:pPr>
            <a:r>
              <a:rPr lang="en-IN" dirty="0" smtClean="0"/>
              <a:t>Classical signs of infections- fever and tachycardia absent but </a:t>
            </a:r>
            <a:r>
              <a:rPr lang="en-IN" b="1" dirty="0" err="1" smtClean="0"/>
              <a:t>hypothemia</a:t>
            </a:r>
            <a:r>
              <a:rPr lang="en-IN" dirty="0" smtClean="0"/>
              <a:t> present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Common site-                                        Investigation-</a:t>
            </a:r>
            <a:r>
              <a:rPr lang="en-IN" dirty="0" smtClean="0"/>
              <a:t>                                  </a:t>
            </a:r>
          </a:p>
          <a:p>
            <a:pPr marL="0" indent="0">
              <a:buNone/>
            </a:pPr>
            <a:r>
              <a:rPr lang="en-IN" dirty="0" smtClean="0"/>
              <a:t>Skin                                                            CBC</a:t>
            </a:r>
          </a:p>
          <a:p>
            <a:pPr marL="0" indent="0">
              <a:buNone/>
            </a:pPr>
            <a:r>
              <a:rPr lang="en-IN" dirty="0" smtClean="0"/>
              <a:t>Alimentary tract(</a:t>
            </a:r>
            <a:r>
              <a:rPr lang="en-IN" dirty="0" err="1" smtClean="0"/>
              <a:t>diarrhea</a:t>
            </a:r>
            <a:r>
              <a:rPr lang="en-IN" dirty="0" smtClean="0"/>
              <a:t>)                       urine analysis</a:t>
            </a:r>
          </a:p>
          <a:p>
            <a:pPr marL="0" indent="0">
              <a:buNone/>
            </a:pPr>
            <a:r>
              <a:rPr lang="en-IN" dirty="0" smtClean="0"/>
              <a:t>Respiratory tract(</a:t>
            </a:r>
            <a:r>
              <a:rPr lang="en-IN" dirty="0" err="1" smtClean="0"/>
              <a:t>pnemonia</a:t>
            </a:r>
            <a:r>
              <a:rPr lang="en-IN" dirty="0" smtClean="0"/>
              <a:t>)                     blood culture</a:t>
            </a:r>
          </a:p>
          <a:p>
            <a:pPr marL="0" indent="0">
              <a:buNone/>
            </a:pPr>
            <a:r>
              <a:rPr lang="en-IN" dirty="0" smtClean="0"/>
              <a:t>Urinary tract(UTI)                                     PS for MP</a:t>
            </a:r>
          </a:p>
          <a:p>
            <a:pPr marL="0" indent="0">
              <a:buNone/>
            </a:pPr>
            <a:r>
              <a:rPr lang="en-IN" dirty="0" err="1" smtClean="0"/>
              <a:t>Septicemia</a:t>
            </a:r>
            <a:r>
              <a:rPr lang="en-IN" dirty="0" smtClean="0"/>
              <a:t>( gram –</a:t>
            </a:r>
            <a:r>
              <a:rPr lang="en-IN" dirty="0" err="1" smtClean="0"/>
              <a:t>ve</a:t>
            </a:r>
            <a:r>
              <a:rPr lang="en-IN" dirty="0" smtClean="0"/>
              <a:t> bacteria)               CSF examination</a:t>
            </a:r>
          </a:p>
          <a:p>
            <a:pPr marL="0" indent="0">
              <a:buNone/>
            </a:pPr>
            <a:r>
              <a:rPr lang="en-IN" dirty="0" smtClean="0"/>
              <a:t>TB, Malaria</a:t>
            </a:r>
          </a:p>
          <a:p>
            <a:pPr marL="0" indent="0">
              <a:buNone/>
            </a:pPr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76056" y="2276872"/>
            <a:ext cx="72008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130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7467600" cy="5688632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Rx- Antibiotic treatment</a:t>
            </a:r>
          </a:p>
          <a:p>
            <a:pPr marL="0" indent="0">
              <a:buNone/>
            </a:pPr>
            <a:r>
              <a:rPr lang="en-IN" dirty="0" smtClean="0"/>
              <a:t>Ampicillin 50mg/kg 6hr IV</a:t>
            </a:r>
          </a:p>
          <a:p>
            <a:pPr marL="0" indent="0">
              <a:buNone/>
            </a:pPr>
            <a:r>
              <a:rPr lang="en-IN" dirty="0" smtClean="0"/>
              <a:t>Gentamicin 7.5 mg/kg OD IV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OPD- </a:t>
            </a:r>
            <a:r>
              <a:rPr lang="en-IN" dirty="0" err="1" smtClean="0"/>
              <a:t>cotrimoazole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(if no improvement)</a:t>
            </a:r>
          </a:p>
          <a:p>
            <a:pPr marL="0" indent="0">
              <a:buNone/>
            </a:pPr>
            <a:r>
              <a:rPr lang="en-IN" dirty="0" smtClean="0"/>
              <a:t>IV </a:t>
            </a:r>
            <a:r>
              <a:rPr lang="en-IN" dirty="0" err="1" smtClean="0"/>
              <a:t>cefotaxime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IV ceftriaxone</a:t>
            </a:r>
          </a:p>
          <a:p>
            <a:pPr marL="0" indent="0">
              <a:buNone/>
            </a:pPr>
            <a:r>
              <a:rPr lang="en-IN" dirty="0" smtClean="0"/>
              <a:t>-All SAM babies&gt; 6 month must be offered measles immunisation also then at 9 month </a:t>
            </a:r>
            <a:r>
              <a:rPr lang="en-IN" dirty="0" err="1" smtClean="0"/>
              <a:t>measle</a:t>
            </a:r>
            <a:r>
              <a:rPr lang="en-IN" dirty="0" smtClean="0"/>
              <a:t> vaccine</a:t>
            </a:r>
          </a:p>
          <a:p>
            <a:pPr marL="0" indent="0">
              <a:buNone/>
            </a:pPr>
            <a:r>
              <a:rPr lang="en-IN" dirty="0" smtClean="0"/>
              <a:t>- </a:t>
            </a:r>
            <a:r>
              <a:rPr lang="en-IN" dirty="0" err="1" smtClean="0"/>
              <a:t>Metronidzole</a:t>
            </a:r>
            <a:r>
              <a:rPr lang="en-IN" dirty="0" smtClean="0"/>
              <a:t> PO 30mg/kg/day 8 </a:t>
            </a:r>
            <a:r>
              <a:rPr lang="en-IN" dirty="0" err="1" smtClean="0"/>
              <a:t>hrly</a:t>
            </a:r>
            <a:r>
              <a:rPr lang="en-IN" dirty="0" smtClean="0"/>
              <a:t>  7 days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to treat </a:t>
            </a:r>
            <a:r>
              <a:rPr lang="en-IN" dirty="0" err="1" smtClean="0"/>
              <a:t>anerobic</a:t>
            </a:r>
            <a:r>
              <a:rPr lang="en-IN" dirty="0" smtClean="0"/>
              <a:t> infections.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1276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Step 4- Dehydration due to diarrhoea</a:t>
            </a:r>
          </a:p>
          <a:p>
            <a:pPr marL="0" indent="0">
              <a:buNone/>
            </a:pPr>
            <a:r>
              <a:rPr lang="en-IN" dirty="0" smtClean="0"/>
              <a:t>Loss of elasticity of skin due to loss of the </a:t>
            </a:r>
            <a:r>
              <a:rPr lang="en-IN" dirty="0" err="1" smtClean="0"/>
              <a:t>subcutanious</a:t>
            </a:r>
            <a:r>
              <a:rPr lang="en-IN" dirty="0" smtClean="0"/>
              <a:t> fats in marasmus, loss of extracellular fluid in dehydration.</a:t>
            </a:r>
          </a:p>
          <a:p>
            <a:pPr marL="0" indent="0">
              <a:buNone/>
            </a:pP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Should be corrected slowly over12 </a:t>
            </a:r>
            <a:r>
              <a:rPr lang="en-IN" dirty="0" err="1" smtClean="0"/>
              <a:t>hrs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Some dehydration- ORS(IAP)- </a:t>
            </a:r>
            <a:r>
              <a:rPr lang="en-IN" dirty="0" err="1" smtClean="0"/>
              <a:t>Resomol</a:t>
            </a:r>
            <a:r>
              <a:rPr lang="en-IN" dirty="0" smtClean="0"/>
              <a:t>(WHO)</a:t>
            </a:r>
          </a:p>
          <a:p>
            <a:pPr>
              <a:buFontTx/>
              <a:buChar char="-"/>
            </a:pPr>
            <a:r>
              <a:rPr lang="en-IN" dirty="0" smtClean="0"/>
              <a:t>IV for severe dehydration and shock</a:t>
            </a:r>
          </a:p>
          <a:p>
            <a:pPr>
              <a:buFontTx/>
              <a:buChar char="-"/>
            </a:pPr>
            <a:r>
              <a:rPr lang="en-IN" dirty="0" smtClean="0"/>
              <a:t>ORS – orally or by NGT 5ml/kg every 30 min for first 2 </a:t>
            </a:r>
            <a:r>
              <a:rPr lang="en-IN" dirty="0" err="1" smtClean="0"/>
              <a:t>hr</a:t>
            </a:r>
            <a:r>
              <a:rPr lang="en-IN" dirty="0" smtClean="0"/>
              <a:t> and then 5-10 ml /kg every 1 </a:t>
            </a:r>
            <a:r>
              <a:rPr lang="en-IN" dirty="0" err="1" smtClean="0"/>
              <a:t>hr</a:t>
            </a:r>
            <a:r>
              <a:rPr lang="en-IN" dirty="0" smtClean="0"/>
              <a:t> </a:t>
            </a:r>
            <a:r>
              <a:rPr lang="en-IN" dirty="0" err="1" smtClean="0"/>
              <a:t>upto</a:t>
            </a:r>
            <a:r>
              <a:rPr lang="en-IN" dirty="0" smtClean="0"/>
              <a:t>    4-10 </a:t>
            </a:r>
            <a:r>
              <a:rPr lang="en-IN" dirty="0" err="1" smtClean="0"/>
              <a:t>hr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err="1" smtClean="0"/>
              <a:t>Refeeding</a:t>
            </a:r>
            <a:r>
              <a:rPr lang="en-IN" dirty="0" smtClean="0"/>
              <a:t> must be initiated with started </a:t>
            </a:r>
            <a:r>
              <a:rPr lang="en-IN" dirty="0" smtClean="0"/>
              <a:t>F-75</a:t>
            </a:r>
          </a:p>
          <a:p>
            <a:pPr>
              <a:buFontTx/>
              <a:buChar char="-"/>
            </a:pPr>
            <a:r>
              <a:rPr lang="en-IN" dirty="0" smtClean="0"/>
              <a:t>IV fluids RL +D5%</a:t>
            </a:r>
            <a:r>
              <a:rPr lang="en-IN" dirty="0" smtClean="0"/>
              <a:t> </a:t>
            </a:r>
          </a:p>
          <a:p>
            <a:pPr>
              <a:buFontTx/>
              <a:buChar char="-"/>
            </a:pPr>
            <a:r>
              <a:rPr lang="en-IN" dirty="0"/>
              <a:t> </a:t>
            </a:r>
            <a:r>
              <a:rPr lang="en-IN" dirty="0" smtClean="0"/>
              <a:t>               ½ NS +D5%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8171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6120680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Step 5- Electrolytes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I</a:t>
            </a:r>
            <a:r>
              <a:rPr lang="en-IN" dirty="0" smtClean="0"/>
              <a:t>n malnutrition - sodium↑↑</a:t>
            </a:r>
          </a:p>
          <a:p>
            <a:pPr marL="0" indent="0">
              <a:buNone/>
            </a:pPr>
            <a:r>
              <a:rPr lang="en-IN" b="1" dirty="0"/>
              <a:t> </a:t>
            </a:r>
            <a:r>
              <a:rPr lang="en-IN" b="1" dirty="0" smtClean="0"/>
              <a:t>                            </a:t>
            </a:r>
            <a:r>
              <a:rPr lang="en-IN" dirty="0" smtClean="0"/>
              <a:t>potassium and magnesium↓↓</a:t>
            </a:r>
          </a:p>
          <a:p>
            <a:pPr marL="0" indent="0">
              <a:buNone/>
            </a:pPr>
            <a:r>
              <a:rPr lang="en-IN" b="1" u="sng" dirty="0" smtClean="0"/>
              <a:t>↓</a:t>
            </a:r>
            <a:r>
              <a:rPr lang="en-IN" u="sng" dirty="0" smtClean="0"/>
              <a:t>potassium (</a:t>
            </a:r>
            <a:r>
              <a:rPr lang="en-IN" u="sng" dirty="0" err="1" smtClean="0"/>
              <a:t>hypokalemia</a:t>
            </a:r>
            <a:r>
              <a:rPr lang="en-IN" dirty="0" smtClean="0"/>
              <a:t>)- weakness of abdomen, skeletal and respiratory muscles, </a:t>
            </a:r>
            <a:r>
              <a:rPr lang="en-IN" dirty="0" err="1" smtClean="0"/>
              <a:t>hypotonia</a:t>
            </a:r>
            <a:r>
              <a:rPr lang="en-IN" dirty="0" smtClean="0"/>
              <a:t>, flaccid paralysis</a:t>
            </a:r>
          </a:p>
          <a:p>
            <a:pPr marL="0" indent="0">
              <a:buNone/>
            </a:pPr>
            <a:r>
              <a:rPr lang="en-IN" dirty="0" smtClean="0"/>
              <a:t>ECG changes- ST depression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T waves inversion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presence of U waves</a:t>
            </a:r>
          </a:p>
          <a:p>
            <a:pPr marL="0" indent="0">
              <a:buNone/>
            </a:pPr>
            <a:r>
              <a:rPr lang="en-IN" dirty="0" smtClean="0"/>
              <a:t>If potassium &lt; 2mEq/l</a:t>
            </a:r>
          </a:p>
          <a:p>
            <a:pPr marL="0" indent="0">
              <a:buNone/>
            </a:pPr>
            <a:r>
              <a:rPr lang="en-IN" dirty="0" smtClean="0"/>
              <a:t>Rx – IV infusion 0.3-0.5mEq/kg/</a:t>
            </a:r>
            <a:r>
              <a:rPr lang="en-IN" dirty="0" err="1" smtClean="0"/>
              <a:t>hr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Then maintain 3-4mEq/kg/day for 2wks(oral)</a:t>
            </a:r>
          </a:p>
          <a:p>
            <a:pPr marL="0" indent="0">
              <a:buNone/>
            </a:pPr>
            <a:r>
              <a:rPr lang="en-IN" dirty="0" smtClean="0"/>
              <a:t>Can be given orally </a:t>
            </a:r>
          </a:p>
          <a:p>
            <a:pPr marL="0" indent="0">
              <a:buNone/>
            </a:pPr>
            <a:r>
              <a:rPr lang="en-IN" dirty="0" err="1" smtClean="0"/>
              <a:t>syp</a:t>
            </a:r>
            <a:r>
              <a:rPr lang="en-IN" dirty="0" smtClean="0"/>
              <a:t>. Potassium chloride20mEq/15ml</a:t>
            </a:r>
          </a:p>
        </p:txBody>
      </p:sp>
    </p:spTree>
    <p:extLst>
      <p:ext uri="{BB962C8B-B14F-4D97-AF65-F5344CB8AC3E}">
        <p14:creationId xmlns:p14="http://schemas.microsoft.com/office/powerpoint/2010/main" val="2136587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899648" cy="5976664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Magnesium deficiency- decrease muscle mass</a:t>
            </a:r>
          </a:p>
          <a:p>
            <a:pPr marL="0" indent="0">
              <a:buNone/>
            </a:pPr>
            <a:r>
              <a:rPr lang="en-IN" dirty="0" smtClean="0"/>
              <a:t>On day 1 – inj. MgSO4 (50%)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0.1-0.2ml/kg IM </a:t>
            </a:r>
          </a:p>
          <a:p>
            <a:pPr marL="0" indent="0">
              <a:buNone/>
            </a:pPr>
            <a:r>
              <a:rPr lang="en-IN" dirty="0" smtClean="0"/>
              <a:t>Then maintain orally 0.8-1.2mEq/kg</a:t>
            </a:r>
          </a:p>
          <a:p>
            <a:pPr marL="0" indent="0">
              <a:buNone/>
            </a:pP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dirty="0" err="1" smtClean="0"/>
              <a:t>Hypocalcemia</a:t>
            </a:r>
            <a:r>
              <a:rPr lang="en-IN" dirty="0" smtClean="0"/>
              <a:t>- present due to low albumin bound fractions but do not need treatment as ionic calcium is usually normal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3855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467600" cy="5904656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Step 6- Micronutrients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err="1" smtClean="0"/>
              <a:t>anemic</a:t>
            </a:r>
            <a:r>
              <a:rPr lang="en-IN" dirty="0" smtClean="0"/>
              <a:t> – Iron should be started after 1wk 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●</a:t>
            </a:r>
            <a:r>
              <a:rPr lang="en-IN" dirty="0" err="1" smtClean="0"/>
              <a:t>vit</a:t>
            </a:r>
            <a:r>
              <a:rPr lang="en-IN" dirty="0" smtClean="0"/>
              <a:t> A –</a:t>
            </a:r>
          </a:p>
          <a:p>
            <a:pPr marL="0" indent="0">
              <a:buNone/>
            </a:pPr>
            <a:r>
              <a:rPr lang="en-IN" dirty="0" smtClean="0"/>
              <a:t>2lac IU&gt;1yr</a:t>
            </a:r>
          </a:p>
          <a:p>
            <a:pPr marL="0" indent="0">
              <a:buNone/>
            </a:pPr>
            <a:r>
              <a:rPr lang="en-IN" dirty="0" smtClean="0"/>
              <a:t>1lac IU = 6months to 1yr </a:t>
            </a:r>
          </a:p>
          <a:p>
            <a:pPr marL="0" indent="0">
              <a:buNone/>
            </a:pPr>
            <a:r>
              <a:rPr lang="en-IN" dirty="0" smtClean="0"/>
              <a:t>50,000 IU = &lt; 6 months on day 1, 2, 14/28</a:t>
            </a:r>
          </a:p>
          <a:p>
            <a:pPr marL="0" indent="0">
              <a:buNone/>
            </a:pPr>
            <a:r>
              <a:rPr lang="en-IN" dirty="0" smtClean="0"/>
              <a:t>●</a:t>
            </a:r>
            <a:r>
              <a:rPr lang="en-IN" dirty="0" err="1" smtClean="0"/>
              <a:t>vit</a:t>
            </a:r>
            <a:r>
              <a:rPr lang="en-IN" dirty="0" smtClean="0"/>
              <a:t> K- single dose 2.5mg IM at admission</a:t>
            </a:r>
          </a:p>
          <a:p>
            <a:pPr marL="0" indent="0">
              <a:buNone/>
            </a:pPr>
            <a:r>
              <a:rPr lang="en-IN" dirty="0" smtClean="0"/>
              <a:t> thiamine 0.5mg/1000kcal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riboflavin 0.6mg/1000kcal                  multivitamin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nicotinic acid 6.6mg/1000kcal               </a:t>
            </a:r>
            <a:r>
              <a:rPr lang="en-IN" dirty="0" err="1" smtClean="0"/>
              <a:t>syp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Multivitamin with A,C,D,E and B12</a:t>
            </a:r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4788024" y="4149080"/>
            <a:ext cx="936104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635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476672"/>
            <a:ext cx="7467600" cy="5976664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●folic acid  </a:t>
            </a:r>
          </a:p>
          <a:p>
            <a:pPr marL="0" indent="0">
              <a:buNone/>
            </a:pPr>
            <a:r>
              <a:rPr lang="en-IN" dirty="0" smtClean="0"/>
              <a:t>Day1 – 5mg then 1mg/day</a:t>
            </a:r>
          </a:p>
          <a:p>
            <a:pPr marL="0" indent="0">
              <a:buNone/>
            </a:pPr>
            <a:r>
              <a:rPr lang="en-IN" dirty="0" smtClean="0"/>
              <a:t>●zinc  for skin lesion  2mg/kg/day</a:t>
            </a:r>
          </a:p>
          <a:p>
            <a:pPr marL="0" indent="0">
              <a:buNone/>
            </a:pPr>
            <a:r>
              <a:rPr lang="en-IN" dirty="0" smtClean="0"/>
              <a:t>●copper 0.2mg/kg/day</a:t>
            </a:r>
          </a:p>
          <a:p>
            <a:pPr marL="0" indent="0">
              <a:buNone/>
            </a:pPr>
            <a:r>
              <a:rPr lang="en-IN" dirty="0" smtClean="0"/>
              <a:t>●iron (after 1 </a:t>
            </a:r>
            <a:r>
              <a:rPr lang="en-IN" dirty="0" err="1" smtClean="0"/>
              <a:t>wk</a:t>
            </a:r>
            <a:r>
              <a:rPr lang="en-IN" dirty="0" smtClean="0"/>
              <a:t>) 3mg/kg/day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0173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Rehabilitation phase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smtClean="0"/>
              <a:t>Step 7- feeding</a:t>
            </a:r>
          </a:p>
          <a:p>
            <a:pPr marL="0" indent="0">
              <a:buNone/>
            </a:pPr>
            <a:r>
              <a:rPr lang="en-IN" dirty="0" smtClean="0"/>
              <a:t>Started as soon as homeostasis is achieved</a:t>
            </a:r>
          </a:p>
          <a:p>
            <a:pPr marL="0" indent="0">
              <a:buNone/>
            </a:pPr>
            <a:r>
              <a:rPr lang="en-IN" dirty="0" smtClean="0"/>
              <a:t>Recommended dietary intake</a:t>
            </a:r>
          </a:p>
          <a:p>
            <a:pPr marL="0" indent="0">
              <a:buNone/>
            </a:pPr>
            <a:r>
              <a:rPr lang="en-IN" dirty="0" smtClean="0"/>
              <a:t>Energy- 100kcal/kg/day</a:t>
            </a:r>
          </a:p>
          <a:p>
            <a:pPr marL="0" indent="0">
              <a:buNone/>
            </a:pPr>
            <a:r>
              <a:rPr lang="en-IN" dirty="0" smtClean="0"/>
              <a:t>Protein – 1-1.5gm /kg/day</a:t>
            </a:r>
          </a:p>
          <a:p>
            <a:pPr marL="0" indent="0">
              <a:buNone/>
            </a:pPr>
            <a:r>
              <a:rPr lang="en-IN" dirty="0" smtClean="0"/>
              <a:t>Fluids- 130ml/kg/day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if </a:t>
            </a:r>
            <a:r>
              <a:rPr lang="en-IN" dirty="0" err="1" smtClean="0"/>
              <a:t>edema</a:t>
            </a:r>
            <a:r>
              <a:rPr lang="en-IN" dirty="0" smtClean="0"/>
              <a:t> 100ml/kg/day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2712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F-75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-Starter feed</a:t>
            </a:r>
          </a:p>
          <a:p>
            <a:pPr marL="0" indent="0">
              <a:buNone/>
            </a:pPr>
            <a:r>
              <a:rPr lang="en-IN" b="1" dirty="0" smtClean="0"/>
              <a:t>Milk based                             cereal based</a:t>
            </a:r>
          </a:p>
          <a:p>
            <a:pPr marL="0" indent="0">
              <a:buNone/>
            </a:pPr>
            <a:r>
              <a:rPr lang="en-IN" dirty="0" smtClean="0"/>
              <a:t>Cow milk-30ml                      cow milk- 30ml</a:t>
            </a:r>
          </a:p>
          <a:p>
            <a:pPr marL="0" indent="0">
              <a:buNone/>
            </a:pPr>
            <a:r>
              <a:rPr lang="en-IN" dirty="0" smtClean="0"/>
              <a:t>Sugar-10gm                             sugar-5gm</a:t>
            </a:r>
          </a:p>
          <a:p>
            <a:pPr marL="0" indent="0">
              <a:buNone/>
            </a:pPr>
            <a:r>
              <a:rPr lang="en-IN" dirty="0" smtClean="0"/>
              <a:t>MCT oil-2gm                           </a:t>
            </a:r>
            <a:r>
              <a:rPr lang="en-IN" dirty="0" err="1" smtClean="0"/>
              <a:t>MCToil</a:t>
            </a:r>
            <a:r>
              <a:rPr lang="en-IN" dirty="0" smtClean="0"/>
              <a:t>- 2gm</a:t>
            </a:r>
          </a:p>
          <a:p>
            <a:pPr marL="0" indent="0">
              <a:buNone/>
            </a:pPr>
            <a:r>
              <a:rPr lang="en-IN" dirty="0" smtClean="0"/>
              <a:t>Water 100ml                         cereal powder- 3.5gm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water100ml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Energy- 75kcal/100ml                      75kcal/100ml</a:t>
            </a:r>
          </a:p>
          <a:p>
            <a:pPr marL="0" indent="0">
              <a:buNone/>
            </a:pPr>
            <a:r>
              <a:rPr lang="en-IN" dirty="0" smtClean="0"/>
              <a:t>Proteins-0.9gm/100ml                       1.1gm/100ml</a:t>
            </a:r>
          </a:p>
          <a:p>
            <a:pPr marL="0" indent="0">
              <a:buNone/>
            </a:pPr>
            <a:r>
              <a:rPr lang="en-IN" dirty="0" smtClean="0"/>
              <a:t>Lactose- 1.2gm/100ml                       1.2gm/100ml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63688" y="407707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156176" y="44463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50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Step 8 – catch up growth</a:t>
            </a:r>
          </a:p>
          <a:p>
            <a:pPr marL="0" indent="0">
              <a:buNone/>
            </a:pPr>
            <a:r>
              <a:rPr lang="en-IN" dirty="0" smtClean="0"/>
              <a:t>Once appetite returns and child is stabilised, begin to rebuild wasted tissue and ensure weight gain.</a:t>
            </a:r>
          </a:p>
          <a:p>
            <a:pPr marL="0" indent="0">
              <a:buNone/>
            </a:pPr>
            <a:r>
              <a:rPr lang="en-IN" b="1" dirty="0" smtClean="0"/>
              <a:t>F-100 </a:t>
            </a:r>
            <a:r>
              <a:rPr lang="en-IN" dirty="0" smtClean="0"/>
              <a:t>(for catch up diet)</a:t>
            </a:r>
          </a:p>
          <a:p>
            <a:pPr marL="0" indent="0">
              <a:buNone/>
            </a:pPr>
            <a:r>
              <a:rPr lang="en-IN" b="1" dirty="0" smtClean="0"/>
              <a:t>Milk based                                 cereal based</a:t>
            </a:r>
          </a:p>
          <a:p>
            <a:pPr marL="0" indent="0">
              <a:buNone/>
            </a:pPr>
            <a:r>
              <a:rPr lang="en-IN" dirty="0" smtClean="0"/>
              <a:t>Cow milk-90ml                           cow milk- 75ml</a:t>
            </a:r>
          </a:p>
          <a:p>
            <a:pPr marL="0" indent="0">
              <a:buNone/>
            </a:pPr>
            <a:r>
              <a:rPr lang="en-IN" dirty="0" smtClean="0"/>
              <a:t>Sugar-5gm                                 sugar-2.5gm</a:t>
            </a:r>
          </a:p>
          <a:p>
            <a:pPr marL="0" indent="0">
              <a:buNone/>
            </a:pPr>
            <a:r>
              <a:rPr lang="en-IN" dirty="0" smtClean="0"/>
              <a:t>MCT oil- 2gm                              MCT oil – 2gm</a:t>
            </a:r>
          </a:p>
          <a:p>
            <a:pPr marL="0" indent="0">
              <a:buNone/>
            </a:pPr>
            <a:r>
              <a:rPr lang="en-IN" dirty="0" smtClean="0"/>
              <a:t>Water100ml                                 cereal-7gm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Water100ml</a:t>
            </a:r>
          </a:p>
          <a:p>
            <a:pPr marL="0" indent="0">
              <a:buNone/>
            </a:pPr>
            <a:r>
              <a:rPr lang="en-IN" dirty="0" smtClean="0"/>
              <a:t>Energy-100kcal/100ml                 100kcal/100ml </a:t>
            </a:r>
          </a:p>
          <a:p>
            <a:pPr marL="0" indent="0">
              <a:buNone/>
            </a:pPr>
            <a:r>
              <a:rPr lang="en-IN" dirty="0" smtClean="0"/>
              <a:t>Proteins- 2.9gm/100ml                  2.9gm/100ml</a:t>
            </a:r>
          </a:p>
          <a:p>
            <a:pPr marL="0" indent="0">
              <a:buNone/>
            </a:pPr>
            <a:r>
              <a:rPr lang="en-IN" dirty="0" smtClean="0"/>
              <a:t>Lactose- 3.8gm/100ml                      3gm/100ml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8 feeds/day   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Continue breastfeeding</a:t>
            </a:r>
          </a:p>
          <a:p>
            <a:pPr marL="0" indent="0">
              <a:buNone/>
            </a:pPr>
            <a:r>
              <a:rPr lang="en-IN" dirty="0" err="1" smtClean="0"/>
              <a:t>Expeted</a:t>
            </a:r>
            <a:r>
              <a:rPr lang="en-IN" dirty="0" smtClean="0"/>
              <a:t> </a:t>
            </a:r>
            <a:r>
              <a:rPr lang="en-IN" dirty="0" err="1" smtClean="0"/>
              <a:t>wt</a:t>
            </a:r>
            <a:r>
              <a:rPr lang="en-IN" dirty="0" smtClean="0"/>
              <a:t> gain&gt; 10gm/kg/day</a:t>
            </a:r>
          </a:p>
          <a:p>
            <a:pPr marL="0" indent="0">
              <a:buNone/>
            </a:pPr>
            <a:r>
              <a:rPr lang="en-IN" dirty="0" smtClean="0"/>
              <a:t>F100 C/I in &lt; 6 months baby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489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●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factor –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lactation failure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Maternal malnutrition/ illness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ignorance about child feeding practices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sepaaration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- dead, single or working mother</a:t>
            </a:r>
          </a:p>
          <a:p>
            <a:pPr marL="0" indent="0"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● Socioeconomic factors-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poverty and unemployment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large family size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unhygenic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living conditions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Inequitable food distribution in family with      	 mother and infants being last priority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Disadvantaged child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8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Step 9- Provide sensory stimulation and emotional support</a:t>
            </a:r>
            <a:r>
              <a:rPr lang="en-IN" dirty="0" smtClean="0"/>
              <a:t>: </a:t>
            </a:r>
          </a:p>
          <a:p>
            <a:pPr marL="514350" indent="-514350">
              <a:buFont typeface="+mj-lt"/>
              <a:buAutoNum type="romanLcPeriod"/>
            </a:pPr>
            <a:r>
              <a:rPr lang="en-IN" dirty="0" smtClean="0"/>
              <a:t>Tender and loving care</a:t>
            </a:r>
          </a:p>
          <a:p>
            <a:pPr marL="514350" indent="-514350">
              <a:buFont typeface="+mj-lt"/>
              <a:buAutoNum type="romanLcPeriod"/>
            </a:pPr>
            <a:r>
              <a:rPr lang="en-IN" dirty="0" smtClean="0"/>
              <a:t>Cheerful and stimulating </a:t>
            </a:r>
            <a:r>
              <a:rPr lang="en-IN" dirty="0" err="1" smtClean="0"/>
              <a:t>enviroment</a:t>
            </a:r>
            <a:endParaRPr lang="en-IN" dirty="0" smtClean="0"/>
          </a:p>
          <a:p>
            <a:pPr marL="514350" indent="-514350">
              <a:buFont typeface="+mj-lt"/>
              <a:buAutoNum type="romanLcPeriod"/>
            </a:pPr>
            <a:r>
              <a:rPr lang="en-IN" dirty="0" err="1" smtClean="0"/>
              <a:t>Encourgement</a:t>
            </a:r>
            <a:r>
              <a:rPr lang="en-IN" dirty="0" smtClean="0"/>
              <a:t> of physical activity</a:t>
            </a:r>
          </a:p>
          <a:p>
            <a:pPr marL="514350" indent="-514350">
              <a:buFont typeface="+mj-lt"/>
              <a:buAutoNum type="romanLcPeriod"/>
            </a:pPr>
            <a:r>
              <a:rPr lang="en-IN" dirty="0" smtClean="0"/>
              <a:t>Maternal involvement in child care</a:t>
            </a:r>
          </a:p>
          <a:p>
            <a:pPr marL="514350" indent="-514350">
              <a:buFont typeface="+mj-lt"/>
              <a:buAutoNum type="romanLcPeriod"/>
            </a:pPr>
            <a:r>
              <a:rPr lang="en-IN" dirty="0" smtClean="0"/>
              <a:t>Structural ply sessions including language </a:t>
            </a:r>
            <a:r>
              <a:rPr lang="en-IN" dirty="0" err="1" smtClean="0"/>
              <a:t>nd</a:t>
            </a:r>
            <a:r>
              <a:rPr lang="en-IN" dirty="0" smtClean="0"/>
              <a:t> motor activities with the help of toys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8113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6048672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Step 10- follow up after recovery</a:t>
            </a:r>
          </a:p>
          <a:p>
            <a:pPr>
              <a:buFontTx/>
              <a:buChar char="-"/>
            </a:pPr>
            <a:r>
              <a:rPr lang="en-IN" dirty="0" smtClean="0"/>
              <a:t>Most cases needs 10-15 days of hospitalisation</a:t>
            </a:r>
          </a:p>
          <a:p>
            <a:pPr>
              <a:buFontTx/>
              <a:buChar char="-"/>
            </a:pPr>
            <a:r>
              <a:rPr lang="en-IN" dirty="0" smtClean="0"/>
              <a:t>Periodic follow up after 4-6 months to prevent recurrence.</a:t>
            </a:r>
          </a:p>
          <a:p>
            <a:pPr>
              <a:buFontTx/>
              <a:buChar char="-"/>
            </a:pPr>
            <a:r>
              <a:rPr lang="en-IN" dirty="0" smtClean="0"/>
              <a:t>On regular family meals</a:t>
            </a:r>
          </a:p>
          <a:p>
            <a:pPr>
              <a:buFontTx/>
              <a:buChar char="-"/>
            </a:pPr>
            <a:r>
              <a:rPr lang="en-IN" dirty="0" smtClean="0"/>
              <a:t>Correct feeding practices</a:t>
            </a:r>
          </a:p>
          <a:p>
            <a:pPr>
              <a:buFontTx/>
              <a:buChar char="-"/>
            </a:pPr>
            <a:r>
              <a:rPr lang="en-IN" dirty="0" smtClean="0"/>
              <a:t>Immunization </a:t>
            </a:r>
          </a:p>
          <a:p>
            <a:pPr>
              <a:buFontTx/>
              <a:buChar char="-"/>
            </a:pPr>
            <a:r>
              <a:rPr lang="en-IN" dirty="0" smtClean="0"/>
              <a:t>Deworming</a:t>
            </a:r>
          </a:p>
          <a:p>
            <a:pPr>
              <a:buFontTx/>
              <a:buChar char="-"/>
            </a:pPr>
            <a:r>
              <a:rPr lang="en-IN" dirty="0" smtClean="0"/>
              <a:t>Follow up plan discuss with mother</a:t>
            </a:r>
          </a:p>
        </p:txBody>
      </p:sp>
    </p:spTree>
    <p:extLst>
      <p:ext uri="{BB962C8B-B14F-4D97-AF65-F5344CB8AC3E}">
        <p14:creationId xmlns:p14="http://schemas.microsoft.com/office/powerpoint/2010/main" val="1192335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Criteria for discharge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b="1" dirty="0" smtClean="0"/>
              <a:t>WHO- </a:t>
            </a:r>
          </a:p>
          <a:p>
            <a:pPr marL="0" indent="0">
              <a:buNone/>
            </a:pPr>
            <a:r>
              <a:rPr lang="en-IN" dirty="0" err="1" smtClean="0"/>
              <a:t>Wt</a:t>
            </a:r>
            <a:r>
              <a:rPr lang="en-IN" dirty="0" smtClean="0"/>
              <a:t> for </a:t>
            </a:r>
            <a:r>
              <a:rPr lang="en-IN" dirty="0" err="1" smtClean="0"/>
              <a:t>Ht</a:t>
            </a:r>
            <a:r>
              <a:rPr lang="en-IN" dirty="0" smtClean="0"/>
              <a:t>&gt; -2SD score</a:t>
            </a:r>
          </a:p>
          <a:p>
            <a:pPr marL="0" indent="0">
              <a:buNone/>
            </a:pPr>
            <a:r>
              <a:rPr lang="en-IN" dirty="0" smtClean="0"/>
              <a:t>No </a:t>
            </a:r>
            <a:r>
              <a:rPr lang="en-IN" dirty="0" err="1" smtClean="0"/>
              <a:t>edema</a:t>
            </a:r>
            <a:r>
              <a:rPr lang="en-IN" dirty="0" smtClean="0"/>
              <a:t> foe at least 2 </a:t>
            </a:r>
            <a:r>
              <a:rPr lang="en-IN" dirty="0" err="1" smtClean="0"/>
              <a:t>wks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Mid arm </a:t>
            </a:r>
            <a:r>
              <a:rPr lang="en-IN" dirty="0" err="1" smtClean="0"/>
              <a:t>circumferance</a:t>
            </a:r>
            <a:r>
              <a:rPr lang="en-IN" dirty="0"/>
              <a:t> </a:t>
            </a:r>
            <a:r>
              <a:rPr lang="en-IN" dirty="0" smtClean="0"/>
              <a:t>&gt; 12.5cm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 smtClean="0"/>
              <a:t>Govt. of India-</a:t>
            </a:r>
          </a:p>
          <a:p>
            <a:pPr marL="0" indent="0">
              <a:buNone/>
            </a:pPr>
            <a:r>
              <a:rPr lang="en-IN" dirty="0" err="1" smtClean="0"/>
              <a:t>Wt</a:t>
            </a:r>
            <a:r>
              <a:rPr lang="en-IN" dirty="0" smtClean="0"/>
              <a:t> gained &gt; 15% of pre-admission </a:t>
            </a:r>
            <a:r>
              <a:rPr lang="en-IN" dirty="0" err="1" smtClean="0"/>
              <a:t>wt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Accept nutritious food</a:t>
            </a:r>
          </a:p>
          <a:p>
            <a:pPr marL="0" indent="0">
              <a:buNone/>
            </a:pPr>
            <a:r>
              <a:rPr lang="en-IN" dirty="0" smtClean="0"/>
              <a:t>All infections and complication treated</a:t>
            </a:r>
          </a:p>
          <a:p>
            <a:pPr marL="0" indent="0">
              <a:buNone/>
            </a:pPr>
            <a:r>
              <a:rPr lang="en-IN" dirty="0" smtClean="0"/>
              <a:t>Provide micronutrients</a:t>
            </a:r>
          </a:p>
          <a:p>
            <a:pPr marL="0" indent="0">
              <a:buNone/>
            </a:pPr>
            <a:r>
              <a:rPr lang="en-IN" dirty="0" smtClean="0"/>
              <a:t>Fully immunised</a:t>
            </a:r>
          </a:p>
          <a:p>
            <a:pPr marL="0" indent="0">
              <a:buNone/>
            </a:pPr>
            <a:r>
              <a:rPr lang="en-IN" dirty="0" smtClean="0"/>
              <a:t>Mother trained with good feeding practices and sensory</a:t>
            </a:r>
          </a:p>
          <a:p>
            <a:pPr marL="0" indent="0">
              <a:buNone/>
            </a:pPr>
            <a:r>
              <a:rPr lang="en-IN" dirty="0" smtClean="0"/>
              <a:t>Stimulation at home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3681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755775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3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● Cultural factors-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wrong beliefs, superstition </a:t>
            </a:r>
            <a:r>
              <a:rPr lang="en-IN" dirty="0" err="1" smtClean="0"/>
              <a:t>e.g</a:t>
            </a:r>
            <a:r>
              <a:rPr lang="en-IN" dirty="0" smtClean="0"/>
              <a:t> colostrum 		harmful, milk aggravates </a:t>
            </a:r>
            <a:r>
              <a:rPr lang="en-IN" dirty="0" err="1" smtClean="0"/>
              <a:t>diarrhea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wrong customs- delayed weaning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wrong cooking practices- peeling vegetables 	before cooking, polished rice, draining of 	water after cooking.</a:t>
            </a:r>
          </a:p>
          <a:p>
            <a:pPr marL="0" indent="0">
              <a:buNone/>
            </a:pPr>
            <a:r>
              <a:rPr lang="en-IN" dirty="0" smtClean="0"/>
              <a:t>● Community factor-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natural/man made disasters, famines, civil wars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inappropriate agricultural practices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generalised economic depression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inadequate primary health care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070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Classifiction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dirty="0" err="1" smtClean="0"/>
              <a:t>Undernutrition</a:t>
            </a: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Kwashiorkor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/>
              <a:t>Marasmus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err="1" smtClean="0"/>
              <a:t>Marasmic</a:t>
            </a:r>
            <a:r>
              <a:rPr lang="en-IN" dirty="0" smtClean="0"/>
              <a:t> Kwashiorkor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Pathogenesis:- </a:t>
            </a:r>
          </a:p>
          <a:p>
            <a:pPr marL="0" indent="0">
              <a:buNone/>
            </a:pPr>
            <a:r>
              <a:rPr lang="en-IN" dirty="0" smtClean="0"/>
              <a:t>▪Dietary theory </a:t>
            </a:r>
          </a:p>
          <a:p>
            <a:pPr marL="0" indent="0">
              <a:buNone/>
            </a:pPr>
            <a:r>
              <a:rPr lang="en-IN" dirty="0" smtClean="0"/>
              <a:t>Caloric </a:t>
            </a:r>
            <a:r>
              <a:rPr lang="en-IN" dirty="0" err="1" smtClean="0"/>
              <a:t>defi</a:t>
            </a:r>
            <a:r>
              <a:rPr lang="en-IN" dirty="0" smtClean="0"/>
              <a:t>. – Marasmus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protein </a:t>
            </a:r>
            <a:r>
              <a:rPr lang="en-IN" dirty="0" err="1" smtClean="0"/>
              <a:t>defi</a:t>
            </a:r>
            <a:r>
              <a:rPr lang="en-IN" dirty="0" smtClean="0"/>
              <a:t>.- Kwashiorkor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18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502368"/>
            <a:ext cx="8358100" cy="6166992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▪ Duration theory-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gradually </a:t>
            </a:r>
            <a:r>
              <a:rPr lang="en-IN" dirty="0" err="1" smtClean="0"/>
              <a:t>deprivition</a:t>
            </a:r>
            <a:r>
              <a:rPr lang="en-IN" dirty="0" smtClean="0"/>
              <a:t>- Marasmus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sudden deficiency – Kwashiorkor</a:t>
            </a:r>
          </a:p>
          <a:p>
            <a:pPr marL="0" indent="0">
              <a:buNone/>
            </a:pPr>
            <a:r>
              <a:rPr lang="en-IN" dirty="0" smtClean="0"/>
              <a:t>▪Role of infection- </a:t>
            </a:r>
            <a:r>
              <a:rPr lang="en-IN" dirty="0" err="1" smtClean="0"/>
              <a:t>viscious</a:t>
            </a:r>
            <a:r>
              <a:rPr lang="en-IN" dirty="0" smtClean="0"/>
              <a:t> cycle between infection and malnutrition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PEM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  ↓ Appetite                         ↓phagocytosis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↓ absorption                      ↓cell mediated immunity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↑requirement                    ↓local defence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↑ loss of nutrients             ↓inflammatory response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               Infections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36" y="3501008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355976" y="587727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195736" y="5877272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1720" y="3501008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inus 13"/>
          <p:cNvSpPr/>
          <p:nvPr/>
        </p:nvSpPr>
        <p:spPr>
          <a:xfrm>
            <a:off x="3059832" y="3501008"/>
            <a:ext cx="720080" cy="1800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Minus 14"/>
          <p:cNvSpPr/>
          <p:nvPr/>
        </p:nvSpPr>
        <p:spPr>
          <a:xfrm>
            <a:off x="3059832" y="6525344"/>
            <a:ext cx="129614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4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en-IN" dirty="0" smtClean="0"/>
              <a:t>IAP Classification- </a:t>
            </a:r>
          </a:p>
          <a:p>
            <a:pPr marL="0" indent="0">
              <a:buNone/>
            </a:pP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49496"/>
              </p:ext>
            </p:extLst>
          </p:nvPr>
        </p:nvGraphicFramePr>
        <p:xfrm>
          <a:off x="1524000" y="1397000"/>
          <a:ext cx="6096000" cy="354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909501">
                <a:tc>
                  <a:txBody>
                    <a:bodyPr/>
                    <a:lstStyle/>
                    <a:p>
                      <a:r>
                        <a:rPr lang="en-IN" dirty="0" smtClean="0"/>
                        <a:t>Grade</a:t>
                      </a:r>
                      <a:r>
                        <a:rPr lang="en-IN" baseline="0" dirty="0" smtClean="0"/>
                        <a:t> for  </a:t>
                      </a:r>
                      <a:r>
                        <a:rPr lang="en-IN" baseline="0" dirty="0" err="1" smtClean="0"/>
                        <a:t>Malnutrion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Wt</a:t>
                      </a:r>
                      <a:r>
                        <a:rPr lang="en-IN" dirty="0" smtClean="0"/>
                        <a:t> for age of the standard</a:t>
                      </a:r>
                      <a:endParaRPr lang="en-IN" dirty="0"/>
                    </a:p>
                  </a:txBody>
                  <a:tcPr/>
                </a:tc>
              </a:tr>
              <a:tr h="526933"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&gt;80%</a:t>
                      </a:r>
                      <a:endParaRPr lang="en-IN" dirty="0"/>
                    </a:p>
                  </a:txBody>
                  <a:tcPr/>
                </a:tc>
              </a:tr>
              <a:tr h="526933">
                <a:tc>
                  <a:txBody>
                    <a:bodyPr/>
                    <a:lstStyle/>
                    <a:p>
                      <a:r>
                        <a:rPr lang="en-IN" dirty="0" smtClean="0"/>
                        <a:t>Grade</a:t>
                      </a:r>
                      <a:r>
                        <a:rPr lang="en-IN" baseline="0" dirty="0" smtClean="0"/>
                        <a:t>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71-80% (mild)</a:t>
                      </a:r>
                      <a:endParaRPr lang="en-IN" dirty="0"/>
                    </a:p>
                  </a:txBody>
                  <a:tcPr/>
                </a:tc>
              </a:tr>
              <a:tr h="526933">
                <a:tc>
                  <a:txBody>
                    <a:bodyPr/>
                    <a:lstStyle/>
                    <a:p>
                      <a:r>
                        <a:rPr lang="en-IN" dirty="0" smtClean="0"/>
                        <a:t>Grade 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61-70% ( moderate)</a:t>
                      </a:r>
                      <a:endParaRPr lang="en-IN" dirty="0"/>
                    </a:p>
                  </a:txBody>
                  <a:tcPr/>
                </a:tc>
              </a:tr>
              <a:tr h="526933">
                <a:tc>
                  <a:txBody>
                    <a:bodyPr/>
                    <a:lstStyle/>
                    <a:p>
                      <a:r>
                        <a:rPr lang="en-IN" dirty="0" smtClean="0"/>
                        <a:t>Grade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51-60% ( severe)</a:t>
                      </a:r>
                      <a:endParaRPr lang="en-IN" dirty="0"/>
                    </a:p>
                  </a:txBody>
                  <a:tcPr/>
                </a:tc>
              </a:tr>
              <a:tr h="526933">
                <a:tc>
                  <a:txBody>
                    <a:bodyPr/>
                    <a:lstStyle/>
                    <a:p>
                      <a:r>
                        <a:rPr lang="en-IN" dirty="0" smtClean="0"/>
                        <a:t>Grade 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&lt;50 % ( very severe)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56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IN" dirty="0" err="1" smtClean="0"/>
              <a:t>Undernutrition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496944" cy="5133184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Inadequate consumption</a:t>
            </a:r>
          </a:p>
          <a:p>
            <a:r>
              <a:rPr lang="en-IN" dirty="0" smtClean="0"/>
              <a:t>Poor absorption</a:t>
            </a:r>
          </a:p>
          <a:p>
            <a:r>
              <a:rPr lang="en-IN" dirty="0" smtClean="0"/>
              <a:t>Excessive loss of nutrients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Malnourished children susceptible to infection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sepsis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pneumonia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</a:t>
            </a:r>
            <a:r>
              <a:rPr lang="en-IN" dirty="0" err="1" smtClean="0"/>
              <a:t>gastroenterities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● Indicators of </a:t>
            </a:r>
            <a:r>
              <a:rPr lang="en-IN" dirty="0" err="1" smtClean="0"/>
              <a:t>undernutrition</a:t>
            </a:r>
            <a:r>
              <a:rPr lang="en-IN" dirty="0" smtClean="0"/>
              <a:t>: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Stunting</a:t>
            </a:r>
            <a:r>
              <a:rPr lang="en-IN" dirty="0" smtClean="0"/>
              <a:t>- low height for age (</a:t>
            </a:r>
            <a:r>
              <a:rPr lang="en-IN" dirty="0" smtClean="0">
                <a:solidFill>
                  <a:srgbClr val="FF0000"/>
                </a:solidFill>
              </a:rPr>
              <a:t>chronic</a:t>
            </a:r>
            <a:r>
              <a:rPr lang="en-IN" dirty="0" smtClean="0"/>
              <a:t> malnutrition)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Wasting</a:t>
            </a:r>
            <a:r>
              <a:rPr lang="en-IN" dirty="0" smtClean="0"/>
              <a:t>- low weight for height(</a:t>
            </a:r>
            <a:r>
              <a:rPr lang="en-IN" dirty="0" smtClean="0">
                <a:solidFill>
                  <a:srgbClr val="FF0000"/>
                </a:solidFill>
              </a:rPr>
              <a:t>acute</a:t>
            </a:r>
            <a:r>
              <a:rPr lang="en-IN" dirty="0" smtClean="0"/>
              <a:t> malnutrition)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Underweight</a:t>
            </a:r>
            <a:r>
              <a:rPr lang="en-IN" dirty="0" smtClean="0"/>
              <a:t>- </a:t>
            </a:r>
            <a:r>
              <a:rPr lang="en-IN" dirty="0" err="1" smtClean="0"/>
              <a:t>loe</a:t>
            </a:r>
            <a:r>
              <a:rPr lang="en-IN" dirty="0" smtClean="0"/>
              <a:t> weight for age( </a:t>
            </a:r>
            <a:r>
              <a:rPr lang="en-IN" dirty="0" smtClean="0">
                <a:solidFill>
                  <a:srgbClr val="FF0000"/>
                </a:solidFill>
              </a:rPr>
              <a:t>acute+ chronic </a:t>
            </a:r>
            <a:r>
              <a:rPr lang="en-IN" dirty="0" smtClean="0"/>
              <a:t>malnutrition)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3735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430</TotalTime>
  <Words>1909</Words>
  <Application>Microsoft Office PowerPoint</Application>
  <PresentationFormat>On-screen Show (4:3)</PresentationFormat>
  <Paragraphs>417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Oriel</vt:lpstr>
      <vt:lpstr>PROTEIN ENERGY MALNUTRITION(PEM)</vt:lpstr>
      <vt:lpstr>Defination</vt:lpstr>
      <vt:lpstr>Etiology (causes) </vt:lpstr>
      <vt:lpstr>PowerPoint Presentation</vt:lpstr>
      <vt:lpstr>PowerPoint Presentation</vt:lpstr>
      <vt:lpstr>Classifiction</vt:lpstr>
      <vt:lpstr>PowerPoint Presentation</vt:lpstr>
      <vt:lpstr>PowerPoint Presentation</vt:lpstr>
      <vt:lpstr>Undernutrition </vt:lpstr>
      <vt:lpstr>Anthropometric measurements </vt:lpstr>
      <vt:lpstr>PowerPoint Presentation</vt:lpstr>
      <vt:lpstr>Marasmus </vt:lpstr>
      <vt:lpstr>PowerPoint Presentation</vt:lpstr>
      <vt:lpstr>Kshiorkor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Severe acute Malnutrition (SAM) </vt:lpstr>
      <vt:lpstr>Pathological  changes in malnutrition in various organ system</vt:lpstr>
      <vt:lpstr>PowerPoint Presentation</vt:lpstr>
      <vt:lpstr>Management of Malnutrition </vt:lpstr>
      <vt:lpstr>PowerPoint Presentation</vt:lpstr>
      <vt:lpstr>Malnutrition treatment </vt:lpstr>
      <vt:lpstr>Stabilization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Rehabilitation phase</vt:lpstr>
      <vt:lpstr>F-75</vt:lpstr>
      <vt:lpstr>PowerPoint Presentation</vt:lpstr>
      <vt:lpstr>PowerPoint Presentation</vt:lpstr>
      <vt:lpstr>PowerPoint Presentation</vt:lpstr>
      <vt:lpstr>Criteria for discharge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ENERGY MALNUTRITION(PEM)</dc:title>
  <dc:creator>user</dc:creator>
  <cp:lastModifiedBy>user</cp:lastModifiedBy>
  <cp:revision>91</cp:revision>
  <dcterms:created xsi:type="dcterms:W3CDTF">2020-05-05T15:25:00Z</dcterms:created>
  <dcterms:modified xsi:type="dcterms:W3CDTF">2020-05-09T05:59:24Z</dcterms:modified>
</cp:coreProperties>
</file>