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3"/>
  </p:notesMasterIdLst>
  <p:sldIdLst>
    <p:sldId id="289" r:id="rId2"/>
    <p:sldId id="290" r:id="rId3"/>
    <p:sldId id="257" r:id="rId4"/>
    <p:sldId id="279" r:id="rId5"/>
    <p:sldId id="283" r:id="rId6"/>
    <p:sldId id="284" r:id="rId7"/>
    <p:sldId id="285" r:id="rId8"/>
    <p:sldId id="282" r:id="rId9"/>
    <p:sldId id="303" r:id="rId10"/>
    <p:sldId id="258" r:id="rId11"/>
    <p:sldId id="305" r:id="rId12"/>
    <p:sldId id="286" r:id="rId13"/>
    <p:sldId id="287" r:id="rId14"/>
    <p:sldId id="306" r:id="rId15"/>
    <p:sldId id="307" r:id="rId16"/>
    <p:sldId id="308" r:id="rId17"/>
    <p:sldId id="259" r:id="rId18"/>
    <p:sldId id="302" r:id="rId19"/>
    <p:sldId id="280" r:id="rId20"/>
    <p:sldId id="260" r:id="rId21"/>
    <p:sldId id="261" r:id="rId22"/>
    <p:sldId id="262" r:id="rId23"/>
    <p:sldId id="299" r:id="rId24"/>
    <p:sldId id="264" r:id="rId25"/>
    <p:sldId id="281" r:id="rId26"/>
    <p:sldId id="266" r:id="rId27"/>
    <p:sldId id="300" r:id="rId28"/>
    <p:sldId id="267" r:id="rId29"/>
    <p:sldId id="268" r:id="rId30"/>
    <p:sldId id="269" r:id="rId31"/>
    <p:sldId id="29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B8126-7BA9-46A1-9B03-53C2F2336B6A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7698C-61B6-4C70-93A2-F553804E4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76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7698C-61B6-4C70-93A2-F553804E41F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C13BBD-EFF3-458B-92D9-C6FD7B5B8F44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3E04D6-8BF7-4690-94A1-0B04A0204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13BBD-EFF3-458B-92D9-C6FD7B5B8F44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E04D6-8BF7-4690-94A1-0B04A0204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13BBD-EFF3-458B-92D9-C6FD7B5B8F44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E04D6-8BF7-4690-94A1-0B04A0204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13BBD-EFF3-458B-92D9-C6FD7B5B8F44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E04D6-8BF7-4690-94A1-0B04A0204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13BBD-EFF3-458B-92D9-C6FD7B5B8F44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E04D6-8BF7-4690-94A1-0B04A0204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13BBD-EFF3-458B-92D9-C6FD7B5B8F44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E04D6-8BF7-4690-94A1-0B04A0204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13BBD-EFF3-458B-92D9-C6FD7B5B8F44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E04D6-8BF7-4690-94A1-0B04A0204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13BBD-EFF3-458B-92D9-C6FD7B5B8F44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E04D6-8BF7-4690-94A1-0B04A0204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13BBD-EFF3-458B-92D9-C6FD7B5B8F44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E04D6-8BF7-4690-94A1-0B04A0204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C13BBD-EFF3-458B-92D9-C6FD7B5B8F44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E04D6-8BF7-4690-94A1-0B04A0204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C13BBD-EFF3-458B-92D9-C6FD7B5B8F44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3E04D6-8BF7-4690-94A1-0B04A0204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C13BBD-EFF3-458B-92D9-C6FD7B5B8F44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73E04D6-8BF7-4690-94A1-0B04A0204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000" dirty="0" smtClean="0">
              <a:solidFill>
                <a:srgbClr val="00B0F0"/>
              </a:solidFill>
              <a:latin typeface="Algerian" pitchFamily="82" charset="0"/>
            </a:endParaRPr>
          </a:p>
          <a:p>
            <a:pPr algn="ctr">
              <a:buNone/>
            </a:pPr>
            <a:endParaRPr lang="en-US" sz="4000" dirty="0" smtClean="0">
              <a:solidFill>
                <a:srgbClr val="00B0F0"/>
              </a:solidFill>
              <a:latin typeface="Algerian" pitchFamily="82" charset="0"/>
            </a:endParaRPr>
          </a:p>
          <a:p>
            <a:pPr algn="ctr">
              <a:buNone/>
            </a:pPr>
            <a:endParaRPr lang="en-US" sz="4000" dirty="0" smtClean="0">
              <a:solidFill>
                <a:srgbClr val="00B0F0"/>
              </a:solidFill>
              <a:latin typeface="Algerian" pitchFamily="82" charset="0"/>
            </a:endParaRPr>
          </a:p>
          <a:p>
            <a:pPr algn="ctr">
              <a:buNone/>
            </a:pPr>
            <a:endParaRPr lang="en-US" sz="4000" dirty="0" smtClean="0">
              <a:solidFill>
                <a:srgbClr val="00B0F0"/>
              </a:solidFill>
              <a:latin typeface="Algerian" pitchFamily="82" charset="0"/>
            </a:endParaRPr>
          </a:p>
          <a:p>
            <a:pPr algn="r">
              <a:buNone/>
            </a:pPr>
            <a:r>
              <a:rPr lang="en-US" sz="40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DR SANDESH .P. GOJE</a:t>
            </a:r>
          </a:p>
          <a:p>
            <a:pPr algn="r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ASSISTANT  PROF ( KAYACHIKITSA ) </a:t>
            </a:r>
          </a:p>
          <a:p>
            <a:pPr algn="r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SVAMC&amp;H , CHANDRAPUR.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Shock and its management 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Hypotension (systolic BP &lt;100mmHg) </a:t>
            </a:r>
          </a:p>
          <a:p>
            <a:pPr lvl="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Tachycardia (&gt;100/ min) with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thready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pulse</a:t>
            </a:r>
          </a:p>
          <a:p>
            <a:pPr lvl="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Cold clammy skin</a:t>
            </a:r>
          </a:p>
          <a:p>
            <a:pPr lvl="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Rapid and shallow respiration. </a:t>
            </a:r>
          </a:p>
          <a:p>
            <a:pPr lvl="0">
              <a:lnSpc>
                <a:spcPct val="150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Tachypnoea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Cheyne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-stokes breathing </a:t>
            </a:r>
          </a:p>
          <a:p>
            <a:pPr lvl="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Urine output &lt;30ml/hr. </a:t>
            </a:r>
          </a:p>
          <a:p>
            <a:pPr lvl="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Restlessness, drowsiness, confusion, </a:t>
            </a:r>
          </a:p>
          <a:p>
            <a:pPr lvl="0">
              <a:lnSpc>
                <a:spcPct val="150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Oligouria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Anuria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u="sng" dirty="0" smtClean="0"/>
              <a:t>Cardinal features of shock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8" descr="D:\Desktop\Shock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9642" cy="5043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264"/>
                <a:gridCol w="5811378"/>
              </a:tblGrid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Terms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Definition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010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Infection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An 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inflammatory response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 micro-organisms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or invasion of normally sterile host tissue by micro-organisms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615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Bacteraemia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Presence of 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viable bacteria in the blood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6631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Systemic </a:t>
                      </a:r>
                    </a:p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Inflammatory</a:t>
                      </a:r>
                    </a:p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Response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syndrome (SIRS)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Systemic inflammatory response to a 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variety of insults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manifested by two or more of the following:-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Temperature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&gt;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</a:t>
                      </a:r>
                      <a:r>
                        <a:rPr kumimoji="0" lang="en-US" sz="20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 or &lt; 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</a:t>
                      </a:r>
                      <a:r>
                        <a:rPr kumimoji="0" lang="en-US" sz="20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Heart rate 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&gt; 90 beats/minute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Respiratory rate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&gt;20/minute or 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PaCO</a:t>
                      </a:r>
                      <a:r>
                        <a:rPr kumimoji="0" lang="en-US" sz="200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&lt;32 mmHg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TLC count 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&gt;  12,000/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mm</a:t>
                      </a:r>
                      <a:r>
                        <a:rPr kumimoji="0" lang="en-US" sz="20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or 4,000/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mm</a:t>
                      </a:r>
                      <a:r>
                        <a:rPr kumimoji="0" lang="en-US" sz="20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or &gt;10% immature cells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61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Sepsis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Systemic inflammatory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response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to infection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conditions for systemic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990600"/>
          <a:ext cx="8701118" cy="5724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100"/>
                <a:gridCol w="6663018"/>
              </a:tblGrid>
              <a:tr h="41006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Sepis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Systemic inflammatory response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 infection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257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Severe sepsis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Sepsis associated with organ dysfunction, hypo perfusion or hypotension (may manifest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as lactic acidosis,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oliguria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 acute alteration in mental status)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868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Septic shock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Sepsis-induced hypotension despite adequate fluid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resusciation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along with perfusion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abnormalities (including lactic acidosis,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oliguria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 acute alteration in mental status). Patients whose blood pressure is supported on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inotropics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are also considered to be in septic shock.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1063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Multiple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organ dysfunction syndrome (MODS)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Presence of altered organ function in an acutely ill patient such that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homeostasis cannot be maintained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257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Acute lung injury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Damage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alveolar epithelium and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pulmonory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endothelium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Alveolar space field with fluid, edematous and with high protein contents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684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Continue….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Desktop\Shock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Desktop\Shock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79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181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 fluids under careful monitoring:-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NS, DNS, 25%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RL,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Isolyte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-M,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Dextran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plasma,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Haemaccel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5% Albumin depending upon situation</a:t>
            </a:r>
          </a:p>
          <a:p>
            <a:pPr lv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Broad spectrum antimicrobials:- </a:t>
            </a:r>
          </a:p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Meropenen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gm IV TDS OR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Imipenem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gm IV TDS OR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Pipracilline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tazobactum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4.5 gm IV TDS OR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Ceftriaxone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HCL 1-2 gm IV TDS  OR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Ceftazidime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1-2gm IV TDS OR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Cefaperazone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1 to 2 g IV or IM BD OR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Amoxicillin 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clavulanic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acid 625mg IV TDS  OR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Vancomycin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1-2 gram IV BD OR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	IV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Cipro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500mg BD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lvl="0"/>
            <a:r>
              <a:rPr lang="en-US" b="1" u="sng" dirty="0" smtClean="0"/>
              <a:t>Septic shock:-  </a:t>
            </a:r>
            <a:r>
              <a:rPr lang="en-US" dirty="0" smtClean="0"/>
              <a:t>(Treatment)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58204" cy="5562600"/>
          </a:xfrm>
        </p:spPr>
        <p:txBody>
          <a:bodyPr>
            <a:normAutofit/>
          </a:bodyPr>
          <a:lstStyle/>
          <a:p>
            <a:pPr lvl="1">
              <a:lnSpc>
                <a:spcPct val="300000"/>
              </a:lnSpc>
              <a:buNone/>
            </a:pPr>
            <a:r>
              <a:rPr lang="en-US" dirty="0" smtClean="0"/>
              <a:t>A.	</a:t>
            </a:r>
            <a:r>
              <a:rPr lang="en-US" b="1" dirty="0" smtClean="0"/>
              <a:t>Patient monitoring</a:t>
            </a:r>
            <a:r>
              <a:rPr lang="en-US" dirty="0" smtClean="0"/>
              <a:t>. </a:t>
            </a:r>
          </a:p>
          <a:p>
            <a:pPr lvl="1">
              <a:lnSpc>
                <a:spcPct val="300000"/>
              </a:lnSpc>
              <a:buNone/>
            </a:pPr>
            <a:r>
              <a:rPr lang="en-US" dirty="0" smtClean="0"/>
              <a:t>B. 	</a:t>
            </a:r>
            <a:r>
              <a:rPr lang="en-US" b="1" dirty="0" smtClean="0"/>
              <a:t>General measures.</a:t>
            </a:r>
          </a:p>
          <a:p>
            <a:pPr lvl="1">
              <a:lnSpc>
                <a:spcPct val="300000"/>
              </a:lnSpc>
              <a:buNone/>
            </a:pPr>
            <a:r>
              <a:rPr lang="en-US" dirty="0" smtClean="0"/>
              <a:t>C. 	</a:t>
            </a:r>
            <a:r>
              <a:rPr lang="en-US" b="1" dirty="0" err="1" smtClean="0"/>
              <a:t>Sympathomimetic</a:t>
            </a:r>
            <a:r>
              <a:rPr lang="en-US" b="1" dirty="0" smtClean="0"/>
              <a:t> amines </a:t>
            </a:r>
            <a:r>
              <a:rPr lang="en-US" dirty="0" smtClean="0"/>
              <a:t>(</a:t>
            </a:r>
            <a:r>
              <a:rPr lang="en-US" dirty="0" err="1" smtClean="0"/>
              <a:t>Vasopressor</a:t>
            </a:r>
            <a:r>
              <a:rPr lang="en-US" dirty="0" smtClean="0"/>
              <a:t> agents</a:t>
            </a:r>
            <a:r>
              <a:rPr lang="en-US" b="1" dirty="0" smtClean="0"/>
              <a:t>).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Management of shock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:\Desktop\Shock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" y="-1"/>
            <a:ext cx="9144032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120000"/>
              </a:lnSpc>
            </a:pPr>
            <a:r>
              <a:rPr lang="en-US" dirty="0" smtClean="0"/>
              <a:t>TPR, BP, SPO2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ECG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CBC, LFT, KFT, RBS, ESR, Urine routine &amp; </a:t>
            </a:r>
            <a:r>
              <a:rPr lang="en-US" dirty="0" err="1" smtClean="0"/>
              <a:t>mic</a:t>
            </a:r>
            <a:r>
              <a:rPr lang="en-US" dirty="0" smtClean="0"/>
              <a:t>.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ABG (PaO</a:t>
            </a:r>
            <a:r>
              <a:rPr lang="en-US" baseline="-25000" dirty="0" smtClean="0"/>
              <a:t>2</a:t>
            </a:r>
            <a:r>
              <a:rPr lang="en-US" dirty="0" smtClean="0"/>
              <a:t>, PaCO</a:t>
            </a:r>
            <a:r>
              <a:rPr lang="en-US" baseline="-25000" dirty="0" smtClean="0"/>
              <a:t>2</a:t>
            </a:r>
            <a:r>
              <a:rPr lang="en-US" dirty="0" smtClean="0"/>
              <a:t>, pH, HCO3</a:t>
            </a:r>
            <a:r>
              <a:rPr lang="en-US" b="1" baseline="30000" dirty="0" smtClean="0"/>
              <a:t>--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CVP Line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Arterial catheterization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PCWP (Pulmonary capillary  wedge pressure)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Urinary catheterization.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CXR-PA view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USG – </a:t>
            </a:r>
            <a:r>
              <a:rPr lang="en-US" dirty="0" err="1" smtClean="0"/>
              <a:t>Abd</a:t>
            </a:r>
            <a:r>
              <a:rPr lang="en-US" dirty="0" smtClean="0"/>
              <a:t>, MRI if required  </a:t>
            </a:r>
          </a:p>
          <a:p>
            <a:pPr>
              <a:buNone/>
            </a:pPr>
            <a:endParaRPr lang="en-US" b="1" dirty="0" smtClean="0"/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b="1" dirty="0" smtClean="0"/>
              <a:t>A. 	Patient monitoring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85794"/>
            <a:ext cx="8686800" cy="58436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Introduction &amp; Definition </a:t>
            </a:r>
          </a:p>
          <a:p>
            <a:pPr lvl="0">
              <a:lnSpc>
                <a:spcPct val="17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Shock is a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severe reduction in tissue perfusion of organs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e.g. Kidney, </a:t>
            </a:r>
          </a:p>
          <a:p>
            <a:pPr lvl="0">
              <a:lnSpc>
                <a:spcPct val="17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brain, liver leads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first to reversible,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and then,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if prolonged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to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irreversible cellular</a:t>
            </a:r>
          </a:p>
          <a:p>
            <a:pPr lvl="0">
              <a:lnSpc>
                <a:spcPct val="170000"/>
              </a:lnSpc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injury. </a:t>
            </a:r>
          </a:p>
          <a:p>
            <a:pPr lvl="0">
              <a:lnSpc>
                <a:spcPct val="17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Being a life threatening situation where a reduction in cardiac output because </a:t>
            </a:r>
          </a:p>
          <a:p>
            <a:pPr lvl="0">
              <a:lnSpc>
                <a:spcPct val="17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impaired function of heart itself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due to inadequately filling of heart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lnSpc>
                <a:spcPct val="17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The cellular injury caused by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inadequate delivery of oxygen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and substrates also </a:t>
            </a:r>
          </a:p>
          <a:p>
            <a:pPr lvl="0">
              <a:lnSpc>
                <a:spcPct val="170000"/>
              </a:lnSpc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induces production of inflammatory mediators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which further compromise perfusion. </a:t>
            </a:r>
          </a:p>
          <a:p>
            <a:pPr lvl="0">
              <a:lnSpc>
                <a:spcPct val="17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The basic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derangement in shock is inadequate cardiac output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compensatory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vasoconstriction and tissue hypo perfusion.</a:t>
            </a:r>
            <a:endParaRPr lang="en-IN" sz="1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Shock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102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ABCD (A = airway, B= Breathing, C= Circulation, D= Drugs)</a:t>
            </a:r>
          </a:p>
          <a:p>
            <a:pPr lvl="1"/>
            <a:r>
              <a:rPr lang="en-US" dirty="0" smtClean="0"/>
              <a:t>For pain and anxiety – </a:t>
            </a:r>
          </a:p>
          <a:p>
            <a:pPr lvl="1"/>
            <a:r>
              <a:rPr lang="en-US" b="1" dirty="0" err="1" smtClean="0"/>
              <a:t>Ing.Morphine</a:t>
            </a:r>
            <a:r>
              <a:rPr lang="en-US" b="1" dirty="0" smtClean="0"/>
              <a:t> </a:t>
            </a:r>
            <a:r>
              <a:rPr lang="en-US" b="1" dirty="0" err="1" smtClean="0"/>
              <a:t>sulphate</a:t>
            </a:r>
            <a:r>
              <a:rPr lang="en-US" dirty="0" smtClean="0"/>
              <a:t> Dose: - </a:t>
            </a:r>
            <a:r>
              <a:rPr lang="en-US" b="1" dirty="0" smtClean="0"/>
              <a:t>5 - 20 mg </a:t>
            </a:r>
            <a:endParaRPr lang="en-US" dirty="0" smtClean="0"/>
          </a:p>
          <a:p>
            <a:pPr lvl="1"/>
            <a:r>
              <a:rPr lang="en-US" dirty="0" smtClean="0"/>
              <a:t>Reassurance </a:t>
            </a:r>
          </a:p>
          <a:p>
            <a:pPr lvl="1"/>
            <a:r>
              <a:rPr lang="en-US" b="1" dirty="0" smtClean="0"/>
              <a:t>Head low position </a:t>
            </a:r>
            <a:r>
              <a:rPr lang="en-US" dirty="0" smtClean="0"/>
              <a:t>(leg elevation)</a:t>
            </a:r>
          </a:p>
          <a:p>
            <a:pPr lvl="1"/>
            <a:r>
              <a:rPr lang="en-US" dirty="0" smtClean="0"/>
              <a:t>Correction of </a:t>
            </a:r>
            <a:r>
              <a:rPr lang="en-US" dirty="0" err="1" smtClean="0"/>
              <a:t>Hypovolaemia</a:t>
            </a:r>
            <a:r>
              <a:rPr lang="en-US" dirty="0" smtClean="0"/>
              <a:t> –</a:t>
            </a:r>
          </a:p>
          <a:p>
            <a:pPr lvl="1">
              <a:buNone/>
            </a:pPr>
            <a:r>
              <a:rPr lang="en-US" dirty="0"/>
              <a:t> </a:t>
            </a:r>
            <a:r>
              <a:rPr lang="en-US" dirty="0" smtClean="0"/>
              <a:t>     by Blood, RL, DNS, </a:t>
            </a:r>
            <a:r>
              <a:rPr lang="en-US" dirty="0" err="1" smtClean="0"/>
              <a:t>Dextran</a:t>
            </a:r>
            <a:r>
              <a:rPr lang="en-US" dirty="0" smtClean="0"/>
              <a:t>, isotonic saline, albumin, </a:t>
            </a:r>
            <a:r>
              <a:rPr lang="en-US" dirty="0" err="1" smtClean="0"/>
              <a:t>Haemaceal</a:t>
            </a:r>
            <a:r>
              <a:rPr lang="en-US" dirty="0" smtClean="0"/>
              <a:t> and plasma.</a:t>
            </a:r>
          </a:p>
          <a:p>
            <a:pPr lvl="1"/>
            <a:r>
              <a:rPr lang="en-US" dirty="0" smtClean="0"/>
              <a:t>Prevention and treatment of renal complications –</a:t>
            </a:r>
          </a:p>
          <a:p>
            <a:pPr lvl="1"/>
            <a:r>
              <a:rPr lang="en-US" b="1" dirty="0" err="1" smtClean="0"/>
              <a:t>Ing</a:t>
            </a:r>
            <a:r>
              <a:rPr lang="en-US" b="1" dirty="0" smtClean="0"/>
              <a:t>.  </a:t>
            </a:r>
            <a:r>
              <a:rPr lang="en-US" b="1" dirty="0" err="1" smtClean="0"/>
              <a:t>Frusemide</a:t>
            </a:r>
            <a:r>
              <a:rPr lang="en-US" b="1" dirty="0" smtClean="0"/>
              <a:t>   </a:t>
            </a:r>
            <a:r>
              <a:rPr lang="en-US" dirty="0" smtClean="0"/>
              <a:t>Dose:- 40-80 mg IV TDS</a:t>
            </a:r>
          </a:p>
          <a:p>
            <a:pPr lvl="1"/>
            <a:r>
              <a:rPr lang="en-US" b="1" dirty="0" smtClean="0"/>
              <a:t>IV </a:t>
            </a:r>
            <a:r>
              <a:rPr lang="en-US" b="1" dirty="0" err="1" smtClean="0"/>
              <a:t>Mannitol</a:t>
            </a:r>
            <a:r>
              <a:rPr lang="en-US" b="1" dirty="0" smtClean="0"/>
              <a:t>          </a:t>
            </a:r>
            <a:r>
              <a:rPr lang="en-US" dirty="0" smtClean="0"/>
              <a:t>Dose:- 1.25 g/kg IV infused over 30-60min</a:t>
            </a:r>
          </a:p>
          <a:p>
            <a:pPr lvl="1"/>
            <a:r>
              <a:rPr lang="en-US" b="1" dirty="0" err="1" smtClean="0"/>
              <a:t>Ing</a:t>
            </a:r>
            <a:r>
              <a:rPr lang="en-US" b="1" dirty="0" smtClean="0"/>
              <a:t>. Dopamine     </a:t>
            </a:r>
            <a:r>
              <a:rPr lang="en-US" dirty="0" smtClean="0"/>
              <a:t>Dose:- 3-10 micro gm. /kg/min</a:t>
            </a:r>
          </a:p>
          <a:p>
            <a:pPr lvl="1"/>
            <a:r>
              <a:rPr lang="en-US" dirty="0" smtClean="0"/>
              <a:t>Correction of hypoxia – Oxygen by face masks, Intubation and mechanical ventilation </a:t>
            </a:r>
          </a:p>
          <a:p>
            <a:pPr lvl="1"/>
            <a:r>
              <a:rPr lang="en-US" dirty="0" smtClean="0"/>
              <a:t>Correction of acidosis – IV sodium bicarbonate 10ml TDS </a:t>
            </a:r>
          </a:p>
          <a:p>
            <a:pPr lvl="1"/>
            <a:r>
              <a:rPr lang="en-US" dirty="0" smtClean="0"/>
              <a:t>Treatment of sepsis – Antibiotic and drainage of abscesses 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General measures should be taken for shock management:-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467600" cy="4873752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b="1" dirty="0" smtClean="0"/>
              <a:t>Dopamine</a:t>
            </a:r>
            <a:r>
              <a:rPr lang="en-US" dirty="0" smtClean="0"/>
              <a:t> – 3-10 micro gm. /kg/min</a:t>
            </a:r>
          </a:p>
          <a:p>
            <a:pPr lvl="1">
              <a:lnSpc>
                <a:spcPct val="150000"/>
              </a:lnSpc>
            </a:pPr>
            <a:r>
              <a:rPr lang="en-US" b="1" dirty="0" err="1" smtClean="0"/>
              <a:t>Dobutamine</a:t>
            </a:r>
            <a:r>
              <a:rPr lang="en-US" dirty="0" smtClean="0"/>
              <a:t> – 1-10 micro gm. /kg/min</a:t>
            </a:r>
          </a:p>
          <a:p>
            <a:pPr lvl="1">
              <a:lnSpc>
                <a:spcPct val="150000"/>
              </a:lnSpc>
            </a:pPr>
            <a:r>
              <a:rPr lang="en-US" b="1" dirty="0" err="1" smtClean="0"/>
              <a:t>Noradrenaline</a:t>
            </a:r>
            <a:r>
              <a:rPr lang="en-US" dirty="0" smtClean="0"/>
              <a:t> – 2-8 micro gm. /min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Adrenaline</a:t>
            </a:r>
            <a:r>
              <a:rPr lang="en-US" dirty="0" smtClean="0"/>
              <a:t> – 1-8 micro gm. /min</a:t>
            </a:r>
          </a:p>
          <a:p>
            <a:pPr lvl="1">
              <a:lnSpc>
                <a:spcPct val="150000"/>
              </a:lnSpc>
            </a:pPr>
            <a:r>
              <a:rPr lang="en-US" b="1" dirty="0" err="1" smtClean="0"/>
              <a:t>Phenylephrine</a:t>
            </a:r>
            <a:r>
              <a:rPr lang="en-US" dirty="0" smtClean="0"/>
              <a:t> – 20-200 micro gm. /min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err="1" smtClean="0"/>
              <a:t>Sympathomimetic</a:t>
            </a:r>
            <a:r>
              <a:rPr lang="en-US" b="1" dirty="0" smtClean="0"/>
              <a:t> amines (</a:t>
            </a:r>
            <a:r>
              <a:rPr lang="en-US" b="1" dirty="0" err="1" smtClean="0"/>
              <a:t>Vasopressor</a:t>
            </a:r>
            <a:r>
              <a:rPr lang="en-US" b="1" dirty="0" smtClean="0"/>
              <a:t> agents)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153400" cy="5791200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None/>
            </a:pPr>
            <a:r>
              <a:rPr lang="en-US" b="1" dirty="0" smtClean="0"/>
              <a:t>1.	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Vasopressors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Dobutamine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dopamine,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noradrenaline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amrinone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	Vasodilator therapy: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-	Nitroglycerine</a:t>
            </a:r>
          </a:p>
          <a:p>
            <a:pPr marL="457200" indent="-4572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	Dose:- Increase by 5 mcg/min q3-5min up to 20 mcg/min</a:t>
            </a:r>
          </a:p>
          <a:p>
            <a:pPr marL="457200" lvl="0" indent="-4572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Nitroprusside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0" indent="-45720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(reduced CVP, Rt. ventricular output, reduced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Oedema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       improve LV-Function)</a:t>
            </a:r>
          </a:p>
          <a:p>
            <a:pPr marL="457200" lvl="0" indent="-4572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	Dose:- 10 mcg/kg/min</a:t>
            </a:r>
          </a:p>
          <a:p>
            <a:pPr lvl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	   Circulatory assist devices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Intra aortic balloon counter pulsation.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Partial cardiac bypass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Extracorporeal membrane oxygenator (ECMO) </a:t>
            </a:r>
          </a:p>
          <a:p>
            <a:pPr marL="457200" indent="-45720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 	 Surgical therapy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:-  Indicated in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MI. e.g. CABG, balloon angioplasty 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Ruptured papillary muscles.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acute mitral regurgitation.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rupture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interventricular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septum .</a:t>
            </a:r>
          </a:p>
          <a:p>
            <a:pPr marL="457200" indent="-457200">
              <a:buAutoNum type="arabicPeriod" startAt="5"/>
            </a:pPr>
            <a:endParaRPr lang="en-US" dirty="0" smtClean="0"/>
          </a:p>
          <a:p>
            <a:pPr marL="457200" indent="-457200">
              <a:buAutoNum type="arabicPeriod" startAt="5"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15962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err="1" smtClean="0"/>
              <a:t>Cardiogenic</a:t>
            </a:r>
            <a:r>
              <a:rPr lang="en-US" b="1" dirty="0" smtClean="0"/>
              <a:t> shock:-  </a:t>
            </a:r>
            <a:r>
              <a:rPr lang="en-US" dirty="0" smtClean="0"/>
              <a:t>(Treatment)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Desktop\Shock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4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Surgical drainage of any abscesses </a:t>
            </a:r>
            <a:endParaRPr lang="en-IN" sz="1800" dirty="0" smtClean="0"/>
          </a:p>
          <a:p>
            <a:r>
              <a:rPr lang="en-US" b="1" dirty="0" smtClean="0"/>
              <a:t>Corticosteroids used:- </a:t>
            </a:r>
            <a:endParaRPr lang="en-IN" sz="1800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Ing</a:t>
            </a:r>
            <a:r>
              <a:rPr lang="en-US" dirty="0" smtClean="0"/>
              <a:t>. </a:t>
            </a:r>
            <a:r>
              <a:rPr lang="en-US" dirty="0" err="1" smtClean="0"/>
              <a:t>Dexamethasone</a:t>
            </a:r>
            <a:r>
              <a:rPr lang="en-US" dirty="0" smtClean="0"/>
              <a:t> 4-8 mg IV BD &amp; SOS 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Ing</a:t>
            </a:r>
            <a:r>
              <a:rPr lang="en-US" dirty="0" smtClean="0"/>
              <a:t>. Hydrocortisone sodium </a:t>
            </a:r>
            <a:r>
              <a:rPr lang="en-US" dirty="0" err="1" smtClean="0"/>
              <a:t>succinate</a:t>
            </a:r>
            <a:r>
              <a:rPr lang="en-US" dirty="0" smtClean="0"/>
              <a:t> 200-400mg IV stat &amp; SOS</a:t>
            </a:r>
          </a:p>
          <a:p>
            <a:pPr marL="457200" indent="-45720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b="1" dirty="0" smtClean="0"/>
              <a:t>Anti-inflammatory medications:- (NSAIDs)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Ing</a:t>
            </a:r>
            <a:r>
              <a:rPr lang="en-US" dirty="0" smtClean="0"/>
              <a:t>. </a:t>
            </a:r>
            <a:r>
              <a:rPr lang="en-US" dirty="0" err="1" smtClean="0"/>
              <a:t>Diclofenac</a:t>
            </a:r>
            <a:r>
              <a:rPr lang="en-US" dirty="0" smtClean="0"/>
              <a:t> sodium 75 mg IM BD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Ing</a:t>
            </a:r>
            <a:r>
              <a:rPr lang="en-US" dirty="0" smtClean="0"/>
              <a:t>. </a:t>
            </a:r>
            <a:r>
              <a:rPr lang="en-US" dirty="0" err="1" smtClean="0"/>
              <a:t>Paracetamol</a:t>
            </a:r>
            <a:r>
              <a:rPr lang="en-US" dirty="0" smtClean="0"/>
              <a:t> 2-4 gm/day IM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Ing</a:t>
            </a:r>
            <a:r>
              <a:rPr lang="en-US" dirty="0" smtClean="0"/>
              <a:t>. </a:t>
            </a:r>
            <a:r>
              <a:rPr lang="en-US" dirty="0" err="1" smtClean="0"/>
              <a:t>Tramadol</a:t>
            </a:r>
            <a:r>
              <a:rPr lang="en-US" dirty="0" smtClean="0"/>
              <a:t> HCL 75-100 mg IV BD 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Ing</a:t>
            </a:r>
            <a:r>
              <a:rPr lang="en-US" dirty="0" smtClean="0"/>
              <a:t> </a:t>
            </a:r>
            <a:r>
              <a:rPr lang="en-US" dirty="0" err="1" smtClean="0"/>
              <a:t>pentazocene</a:t>
            </a:r>
            <a:r>
              <a:rPr lang="en-US" dirty="0" smtClean="0"/>
              <a:t> 1mg IV/IM BD 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Ing</a:t>
            </a:r>
            <a:r>
              <a:rPr lang="en-US" dirty="0" smtClean="0"/>
              <a:t>. </a:t>
            </a:r>
            <a:r>
              <a:rPr lang="en-US" dirty="0" err="1" smtClean="0"/>
              <a:t>Pethidine</a:t>
            </a:r>
            <a:r>
              <a:rPr lang="en-US" dirty="0" smtClean="0"/>
              <a:t> 100 mg IM BD 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Ing</a:t>
            </a:r>
            <a:r>
              <a:rPr lang="en-US" dirty="0" smtClean="0"/>
              <a:t>. Morphine </a:t>
            </a:r>
          </a:p>
          <a:p>
            <a:pPr lvl="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b="1" dirty="0" smtClean="0"/>
              <a:t>O2 inhalation :-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6 litters/minutes if SPO2 &lt; 90%  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US" b="1" dirty="0" smtClean="0"/>
              <a:t>Correction of acidosis:-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Ing</a:t>
            </a:r>
            <a:r>
              <a:rPr lang="en-US" dirty="0" smtClean="0"/>
              <a:t>. Soda bi </a:t>
            </a:r>
            <a:r>
              <a:rPr lang="en-US" dirty="0" err="1" smtClean="0"/>
              <a:t>carb</a:t>
            </a:r>
            <a:r>
              <a:rPr lang="en-US" dirty="0" smtClean="0"/>
              <a:t> 10ml IV TDS.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Treatment cont…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1328"/>
            <a:ext cx="8610600" cy="4767072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120000"/>
              </a:lnSpc>
              <a:buNone/>
            </a:pPr>
            <a:r>
              <a:rPr lang="en-US" dirty="0" smtClean="0"/>
              <a:t>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Acute condition and life threatening immunological reaction due to a 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drug or other stimulus.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:-  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Blood and blood products 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Hormones:-               Insulin, Growth hormone 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Radio contrast media .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Antibiotics:-               (Penicillin, streptomycin, tetracycline &amp;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Cephalosporins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Venoms:-                   (bees, wasps, spiders) 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Anesthetic agents:-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Lignocaine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thiopentone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scoline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Others;-                      (NSAIDs, narcotic agents, heparin, thrombolytic agents,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Parenteral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iron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dextran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foods such as shellfish, eggs)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b="1" dirty="0" smtClean="0"/>
              <a:t>Anaphylactic shock &amp; its causes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305800" cy="5102352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220000"/>
              </a:lnSpc>
              <a:buNone/>
            </a:pPr>
            <a:r>
              <a:rPr lang="en-US" dirty="0" smtClean="0"/>
              <a:t>-		Hypotension and circulatory collapse.</a:t>
            </a:r>
          </a:p>
          <a:p>
            <a:pPr lvl="0">
              <a:lnSpc>
                <a:spcPct val="250000"/>
              </a:lnSpc>
              <a:buNone/>
            </a:pPr>
            <a:r>
              <a:rPr lang="en-US" dirty="0" smtClean="0"/>
              <a:t>-		Tachycardia, arrhythmia, syncope and seizures. </a:t>
            </a:r>
          </a:p>
          <a:p>
            <a:pPr lvl="0">
              <a:lnSpc>
                <a:spcPct val="250000"/>
              </a:lnSpc>
              <a:buNone/>
            </a:pPr>
            <a:r>
              <a:rPr lang="en-US" dirty="0" smtClean="0"/>
              <a:t>-		Severe laryngeal </a:t>
            </a:r>
            <a:r>
              <a:rPr lang="en-US" dirty="0" err="1" smtClean="0"/>
              <a:t>oedema</a:t>
            </a:r>
            <a:r>
              <a:rPr lang="en-US" dirty="0" smtClean="0"/>
              <a:t>/obstruction, </a:t>
            </a:r>
            <a:r>
              <a:rPr lang="en-US" dirty="0" err="1" smtClean="0"/>
              <a:t>angioedema</a:t>
            </a:r>
            <a:r>
              <a:rPr lang="en-US" dirty="0" smtClean="0"/>
              <a:t>, 	</a:t>
            </a:r>
            <a:r>
              <a:rPr lang="en-US" dirty="0" err="1" smtClean="0"/>
              <a:t>bronchospasm</a:t>
            </a:r>
            <a:r>
              <a:rPr lang="en-US" dirty="0" smtClean="0"/>
              <a:t> or pulmonary </a:t>
            </a:r>
            <a:r>
              <a:rPr lang="en-US" dirty="0" err="1" smtClean="0"/>
              <a:t>oedema</a:t>
            </a:r>
            <a:r>
              <a:rPr lang="en-US" dirty="0" smtClean="0"/>
              <a:t>.</a:t>
            </a:r>
          </a:p>
          <a:p>
            <a:pPr lvl="0">
              <a:lnSpc>
                <a:spcPct val="250000"/>
              </a:lnSpc>
              <a:buNone/>
            </a:pPr>
            <a:r>
              <a:rPr lang="en-US" dirty="0" smtClean="0"/>
              <a:t>-		Diaphoresis, abdominal pain and </a:t>
            </a:r>
            <a:r>
              <a:rPr lang="en-US" dirty="0" err="1" smtClean="0"/>
              <a:t>diarrhoea</a:t>
            </a:r>
            <a:r>
              <a:rPr lang="en-US" dirty="0" smtClean="0"/>
              <a:t>. 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-		</a:t>
            </a:r>
            <a:r>
              <a:rPr lang="en-US" dirty="0" err="1" smtClean="0"/>
              <a:t>Urticaria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pPr lvl="0"/>
            <a:r>
              <a:rPr lang="en-US" b="1" u="sng" dirty="0" smtClean="0"/>
              <a:t>Clinical features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Desktop\Shock 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517855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Airway:- 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Put the disposable fiber airway in oral cavity (to avoid the tongue bite and getting chock at larynx)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Endotracheal</a:t>
            </a:r>
            <a:r>
              <a:rPr lang="en-US" dirty="0" smtClean="0"/>
              <a:t> Intubation for artificial resp. 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Tracheostomy</a:t>
            </a:r>
            <a:endParaRPr lang="en-US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O2 Inhalation</a:t>
            </a:r>
            <a:r>
              <a:rPr lang="en-US" dirty="0" smtClean="0"/>
              <a:t>: - 15 lit/min (Humidified)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/>
              <a:t>Vasopressor</a:t>
            </a:r>
            <a:r>
              <a:rPr lang="en-US" b="1" dirty="0" smtClean="0"/>
              <a:t> :- 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Ing</a:t>
            </a:r>
            <a:r>
              <a:rPr lang="en-US" dirty="0" smtClean="0"/>
              <a:t>. Adrenaline 0.5-1ml IM and repeat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Ing</a:t>
            </a:r>
            <a:r>
              <a:rPr lang="en-US" dirty="0" smtClean="0"/>
              <a:t>. Atropine  1-2mg IV stat &amp; SOS.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Ing</a:t>
            </a:r>
            <a:r>
              <a:rPr lang="en-US" dirty="0" smtClean="0"/>
              <a:t>. Dopamine / </a:t>
            </a:r>
            <a:r>
              <a:rPr lang="en-US" dirty="0" err="1" smtClean="0"/>
              <a:t>Ing</a:t>
            </a:r>
            <a:r>
              <a:rPr lang="en-US" dirty="0" smtClean="0"/>
              <a:t>. </a:t>
            </a:r>
            <a:r>
              <a:rPr lang="en-US" dirty="0" err="1" smtClean="0"/>
              <a:t>Dobutamine</a:t>
            </a:r>
            <a:r>
              <a:rPr lang="en-US" dirty="0" smtClean="0"/>
              <a:t> / </a:t>
            </a:r>
            <a:r>
              <a:rPr lang="en-US" dirty="0" err="1" smtClean="0"/>
              <a:t>Ing</a:t>
            </a:r>
            <a:r>
              <a:rPr lang="en-US" dirty="0" smtClean="0"/>
              <a:t>. </a:t>
            </a:r>
            <a:r>
              <a:rPr lang="en-US" dirty="0" err="1" smtClean="0"/>
              <a:t>Noradrenaline</a:t>
            </a:r>
            <a:r>
              <a:rPr lang="en-US" dirty="0" smtClean="0"/>
              <a:t> / </a:t>
            </a:r>
            <a:r>
              <a:rPr lang="en-US" dirty="0" err="1" smtClean="0"/>
              <a:t>Ing.Phenylephrine</a:t>
            </a:r>
            <a:r>
              <a:rPr lang="en-US" dirty="0" smtClean="0"/>
              <a:t>. </a:t>
            </a:r>
          </a:p>
          <a:p>
            <a:pPr marL="822960" lvl="1" indent="-45720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lvl="0"/>
            <a:r>
              <a:rPr lang="en-US" b="1" u="sng" dirty="0" smtClean="0"/>
              <a:t>Management:- </a:t>
            </a:r>
            <a:r>
              <a:rPr lang="en-US" dirty="0" smtClean="0"/>
              <a:t>(Treatment)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rmAutofit fontScale="92500"/>
          </a:bodyPr>
          <a:lstStyle/>
          <a:p>
            <a:pPr lvl="1">
              <a:lnSpc>
                <a:spcPct val="140000"/>
              </a:lnSpc>
              <a:buNone/>
            </a:pPr>
            <a:r>
              <a:rPr lang="en-US" dirty="0" smtClean="0"/>
              <a:t>4.		</a:t>
            </a:r>
            <a:r>
              <a:rPr lang="en-US" sz="1900" b="1" dirty="0" smtClean="0"/>
              <a:t>IV fluids</a:t>
            </a:r>
            <a:r>
              <a:rPr lang="en-US" sz="1900" dirty="0" smtClean="0"/>
              <a:t>: - Approx. 3-5 lit. Fluids may required </a:t>
            </a:r>
          </a:p>
          <a:p>
            <a:pPr lvl="1">
              <a:lnSpc>
                <a:spcPct val="140000"/>
              </a:lnSpc>
              <a:buNone/>
            </a:pPr>
            <a:r>
              <a:rPr lang="en-US" sz="1900" dirty="0" smtClean="0"/>
              <a:t>5.		</a:t>
            </a:r>
            <a:r>
              <a:rPr lang="en-US" sz="1900" b="1" dirty="0" smtClean="0"/>
              <a:t>Corticosteroids used:- </a:t>
            </a:r>
          </a:p>
          <a:p>
            <a:pPr lvl="2">
              <a:lnSpc>
                <a:spcPct val="140000"/>
              </a:lnSpc>
            </a:pPr>
            <a:r>
              <a:rPr lang="en-US" sz="1900" dirty="0" err="1" smtClean="0"/>
              <a:t>Ing</a:t>
            </a:r>
            <a:r>
              <a:rPr lang="en-US" sz="1900" dirty="0" smtClean="0"/>
              <a:t>. </a:t>
            </a:r>
            <a:r>
              <a:rPr lang="en-US" sz="1900" dirty="0" err="1" smtClean="0"/>
              <a:t>Dexamethasone</a:t>
            </a:r>
            <a:r>
              <a:rPr lang="en-US" sz="1900" dirty="0" smtClean="0"/>
              <a:t> 4-8 mg IV BD &amp; SOS or </a:t>
            </a:r>
          </a:p>
          <a:p>
            <a:pPr lvl="2">
              <a:lnSpc>
                <a:spcPct val="140000"/>
              </a:lnSpc>
            </a:pPr>
            <a:r>
              <a:rPr lang="en-US" sz="1900" dirty="0" err="1" smtClean="0"/>
              <a:t>Ing</a:t>
            </a:r>
            <a:r>
              <a:rPr lang="en-US" sz="1900" dirty="0" smtClean="0"/>
              <a:t>. Hydrocortisone sodium </a:t>
            </a:r>
            <a:r>
              <a:rPr lang="en-US" sz="1900" dirty="0" err="1" smtClean="0"/>
              <a:t>succinate</a:t>
            </a:r>
            <a:r>
              <a:rPr lang="en-US" sz="1900" dirty="0" smtClean="0"/>
              <a:t> 200-400mg IV stat &amp; -SOS or </a:t>
            </a:r>
          </a:p>
          <a:p>
            <a:pPr lvl="2">
              <a:lnSpc>
                <a:spcPct val="140000"/>
              </a:lnSpc>
            </a:pPr>
            <a:r>
              <a:rPr lang="en-US" sz="1900" dirty="0" err="1" smtClean="0"/>
              <a:t>Ing</a:t>
            </a:r>
            <a:r>
              <a:rPr lang="en-US" sz="1900" dirty="0" smtClean="0"/>
              <a:t>. </a:t>
            </a:r>
            <a:r>
              <a:rPr lang="en-US" sz="1900" dirty="0" err="1" smtClean="0"/>
              <a:t>Betamethasone</a:t>
            </a:r>
            <a:r>
              <a:rPr lang="en-US" sz="1900" dirty="0" smtClean="0"/>
              <a:t> HCL 1mg IV TDS or </a:t>
            </a:r>
          </a:p>
          <a:p>
            <a:pPr lvl="1">
              <a:lnSpc>
                <a:spcPct val="140000"/>
              </a:lnSpc>
              <a:buNone/>
            </a:pPr>
            <a:r>
              <a:rPr lang="en-US" sz="1900" dirty="0" smtClean="0"/>
              <a:t>6.		</a:t>
            </a:r>
            <a:r>
              <a:rPr lang="en-US" sz="1900" b="1" dirty="0" smtClean="0"/>
              <a:t>Correction of acidosis:- </a:t>
            </a:r>
          </a:p>
          <a:p>
            <a:pPr lvl="2">
              <a:lnSpc>
                <a:spcPct val="140000"/>
              </a:lnSpc>
            </a:pPr>
            <a:r>
              <a:rPr lang="en-US" sz="1900" dirty="0" err="1" smtClean="0"/>
              <a:t>Ing</a:t>
            </a:r>
            <a:r>
              <a:rPr lang="en-US" sz="1900" dirty="0" smtClean="0"/>
              <a:t>. Soda </a:t>
            </a:r>
            <a:r>
              <a:rPr lang="en-US" sz="1900" dirty="0" err="1" smtClean="0"/>
              <a:t>bicarb</a:t>
            </a:r>
            <a:r>
              <a:rPr lang="en-US" sz="1900" dirty="0" smtClean="0"/>
              <a:t> 10ml IV TDS </a:t>
            </a:r>
          </a:p>
          <a:p>
            <a:pPr lvl="1">
              <a:lnSpc>
                <a:spcPct val="140000"/>
              </a:lnSpc>
              <a:buNone/>
            </a:pPr>
            <a:r>
              <a:rPr lang="en-US" sz="1900" dirty="0" smtClean="0"/>
              <a:t>7. 	</a:t>
            </a:r>
            <a:r>
              <a:rPr lang="en-US" sz="1900" b="1" dirty="0" smtClean="0"/>
              <a:t>Bronchodilators:- </a:t>
            </a:r>
          </a:p>
          <a:p>
            <a:pPr lvl="2">
              <a:lnSpc>
                <a:spcPct val="140000"/>
              </a:lnSpc>
            </a:pPr>
            <a:r>
              <a:rPr lang="en-US" sz="1900" dirty="0" smtClean="0"/>
              <a:t>IV </a:t>
            </a:r>
            <a:r>
              <a:rPr lang="en-US" sz="1900" dirty="0" err="1" smtClean="0"/>
              <a:t>Aminophyllin</a:t>
            </a:r>
            <a:r>
              <a:rPr lang="en-US" sz="1900" dirty="0" smtClean="0"/>
              <a:t> 250mg IV in 20ml of dextrose. @ 20-25 drops /</a:t>
            </a:r>
            <a:r>
              <a:rPr lang="en-US" sz="1900" dirty="0" err="1" smtClean="0"/>
              <a:t>mins</a:t>
            </a:r>
            <a:r>
              <a:rPr lang="en-US" sz="1900" dirty="0" smtClean="0"/>
              <a:t>. </a:t>
            </a:r>
          </a:p>
          <a:p>
            <a:pPr lvl="2">
              <a:lnSpc>
                <a:spcPct val="140000"/>
              </a:lnSpc>
            </a:pPr>
            <a:r>
              <a:rPr lang="en-US" sz="1900" dirty="0" err="1" smtClean="0"/>
              <a:t>Ing</a:t>
            </a:r>
            <a:r>
              <a:rPr lang="en-US" sz="1900" dirty="0" smtClean="0"/>
              <a:t>. </a:t>
            </a:r>
            <a:r>
              <a:rPr lang="en-US" sz="1900" dirty="0" err="1" smtClean="0"/>
              <a:t>Deriphyline</a:t>
            </a:r>
            <a:r>
              <a:rPr lang="en-US" sz="1900" dirty="0" smtClean="0"/>
              <a:t> 2ml IV BD</a:t>
            </a:r>
          </a:p>
          <a:p>
            <a:pPr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 Cont….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88214660"/>
              </p:ext>
            </p:extLst>
          </p:nvPr>
        </p:nvGraphicFramePr>
        <p:xfrm>
          <a:off x="228600" y="1292670"/>
          <a:ext cx="8686800" cy="5199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604"/>
                <a:gridCol w="5262196"/>
              </a:tblGrid>
              <a:tr h="405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Cambria"/>
                        </a:rPr>
                        <a:t>Types of shock</a:t>
                      </a:r>
                      <a:endParaRPr lang="en-US" sz="1100" b="1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Cambria"/>
                        </a:rPr>
                        <a:t>Causes</a:t>
                      </a:r>
                      <a:endParaRPr lang="en-US" sz="1100" b="1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49828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/>
                        <a:buChar char="●"/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oto Sans Symbols"/>
                        </a:rPr>
                        <a:t>Hypovolaemic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oto Sans Symbols"/>
                        </a:rPr>
                        <a:t> shock </a:t>
                      </a:r>
                      <a:endParaRPr lang="en-US" sz="1200" b="1" dirty="0"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Cambria"/>
                        </a:rPr>
                        <a:t>Hemorrhage, severe vomiting and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Cambria"/>
                        </a:rPr>
                        <a:t>diarrhea,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Cambria"/>
                        </a:rPr>
                        <a:t>plasma loss in burns and acute pancreatitis, diabetic ketoacidosis. </a:t>
                      </a:r>
                      <a:endParaRPr lang="en-US" sz="12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195270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/>
                        <a:buChar char="●"/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oto Sans Symbols"/>
                        </a:rPr>
                        <a:t>Cardiogenic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oto Sans Symbols"/>
                        </a:rPr>
                        <a:t> shock </a:t>
                      </a:r>
                      <a:endParaRPr lang="en-US" sz="1200" b="1" dirty="0"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Cambria"/>
                        </a:rPr>
                        <a:t>Acute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Cambria"/>
                        </a:rPr>
                        <a:t>MI,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Cambria"/>
                        </a:rPr>
                        <a:t>acute aortic regurgitation, acute mitral regurgitation, rupture of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Cambria"/>
                        </a:rPr>
                        <a:t>interventricular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Cambria"/>
                        </a:rPr>
                        <a:t> septum, myocarditis,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Cambria"/>
                        </a:rPr>
                        <a:t>Rupture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Cambria"/>
                        </a:rPr>
                        <a:t>of papillary muscle,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Cambria"/>
                        </a:rPr>
                        <a:t>Right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Cambria"/>
                        </a:rPr>
                        <a:t>ventricular infraction with excessive diuretic therapy,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Cambria"/>
                        </a:rPr>
                        <a:t>Acute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Cambria"/>
                        </a:rPr>
                        <a:t>massive pulmonary papillary muscle, right ventricular infraction,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Cambria"/>
                        </a:rPr>
                        <a:t>Acute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Cambria"/>
                        </a:rPr>
                        <a:t>massive pulmonary embolism, cardiac arrhythmias,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Cambria"/>
                        </a:rPr>
                        <a:t>Dilated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Cambria"/>
                        </a:rPr>
                        <a:t>cardiomyopathy, pericardial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Cambria"/>
                        </a:rPr>
                        <a:t>T</a:t>
                      </a:r>
                      <a:r>
                        <a:rPr lang="en-US" sz="1600" dirty="0" err="1" smtClean="0">
                          <a:latin typeface="Times New Roman"/>
                          <a:ea typeface="Times New Roman"/>
                          <a:cs typeface="Cambria"/>
                        </a:rPr>
                        <a:t>amponade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Cambria"/>
                        </a:rPr>
                        <a:t>,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Cambria"/>
                        </a:rPr>
                        <a:t>Cardiac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Cambria"/>
                        </a:rPr>
                        <a:t>tumors. </a:t>
                      </a:r>
                      <a:endParaRPr lang="en-US" sz="12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53623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/>
                        <a:buChar char="●"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oto Sans Symbols"/>
                        </a:rPr>
                        <a:t>Septic shock </a:t>
                      </a:r>
                      <a:endParaRPr lang="en-US" sz="1200" b="1" dirty="0"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Cambria"/>
                        </a:rPr>
                        <a:t>Gram-positive and Gram-negative bacterial infections, other organisms. </a:t>
                      </a:r>
                      <a:endParaRPr lang="en-US" sz="12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24093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/>
                        <a:buChar char="●"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oto Sans Symbols"/>
                        </a:rPr>
                        <a:t>Anaphylactic shock </a:t>
                      </a:r>
                      <a:endParaRPr lang="en-US" sz="1200" b="1" dirty="0"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Cambria"/>
                        </a:rPr>
                        <a:t>Drugs, insect stings. </a:t>
                      </a:r>
                      <a:endParaRPr lang="en-US" sz="12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40522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/>
                        <a:buChar char="●"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oto Sans Symbols"/>
                        </a:rPr>
                        <a:t>Neurogenic shock </a:t>
                      </a:r>
                      <a:endParaRPr lang="en-US" sz="1200" b="1" dirty="0"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Cambria"/>
                        </a:rPr>
                        <a:t>High cervical cord injury, severe head injury. </a:t>
                      </a:r>
                      <a:endParaRPr lang="en-US" sz="12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Classification and causes of shock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 smtClean="0"/>
              <a:t>Maintain adequate IV Fluids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Horizontal positioning of Pts. </a:t>
            </a:r>
          </a:p>
          <a:p>
            <a:pPr lvl="0">
              <a:lnSpc>
                <a:spcPct val="150000"/>
              </a:lnSpc>
            </a:pPr>
            <a:r>
              <a:rPr lang="en-US" b="1" dirty="0" err="1" smtClean="0"/>
              <a:t>Ing</a:t>
            </a:r>
            <a:r>
              <a:rPr lang="en-US" b="1" dirty="0" smtClean="0"/>
              <a:t>. </a:t>
            </a:r>
            <a:r>
              <a:rPr lang="en-US" b="1" dirty="0" err="1" smtClean="0"/>
              <a:t>Noradrenaline</a:t>
            </a:r>
            <a:r>
              <a:rPr lang="en-US" b="1" dirty="0" smtClean="0"/>
              <a:t> </a:t>
            </a:r>
          </a:p>
          <a:p>
            <a:pPr lvl="0">
              <a:lnSpc>
                <a:spcPct val="150000"/>
              </a:lnSpc>
            </a:pPr>
            <a:r>
              <a:rPr lang="en-US" b="1" dirty="0" err="1" smtClean="0"/>
              <a:t>Ing</a:t>
            </a:r>
            <a:r>
              <a:rPr lang="en-US" b="1" dirty="0" smtClean="0"/>
              <a:t>. Adrenaline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err="1" smtClean="0"/>
              <a:t>Neurogenic</a:t>
            </a:r>
            <a:r>
              <a:rPr lang="en-US" b="1" dirty="0" smtClean="0"/>
              <a:t> shock:- </a:t>
            </a:r>
            <a:r>
              <a:rPr lang="en-US" dirty="0" smtClean="0"/>
              <a:t>(Treatment)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5400" dirty="0" smtClean="0"/>
          </a:p>
          <a:p>
            <a:pPr>
              <a:buNone/>
            </a:pPr>
            <a:endParaRPr lang="en-IN" sz="5400" dirty="0" smtClean="0"/>
          </a:p>
          <a:p>
            <a:pPr>
              <a:buNone/>
            </a:pPr>
            <a:endParaRPr lang="en-IN" sz="5400" dirty="0" smtClean="0"/>
          </a:p>
          <a:p>
            <a:pPr>
              <a:buNone/>
            </a:pPr>
            <a:endParaRPr lang="en-IN" sz="5400" dirty="0" smtClean="0"/>
          </a:p>
          <a:p>
            <a:pPr algn="r">
              <a:buNone/>
            </a:pPr>
            <a:r>
              <a:rPr lang="en-IN" sz="5400" dirty="0" smtClean="0"/>
              <a:t>……Thanks</a:t>
            </a:r>
            <a:endParaRPr lang="en-IN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1371600"/>
            <a:ext cx="861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err="1" smtClean="0"/>
              <a:t>Sympathoadrenal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neuroendocrine</a:t>
            </a:r>
            <a:r>
              <a:rPr lang="en-US" sz="3200" b="1" dirty="0" smtClean="0"/>
              <a:t> responses to (shock)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1295400"/>
            <a:ext cx="801599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/>
              <a:t>Baroreceptors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792480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Baroreceptors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16002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Inflammatory reaction (shock)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7086599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/>
              <a:t>Pathophysiology</a:t>
            </a:r>
            <a:r>
              <a:rPr lang="en-US" b="1" dirty="0" smtClean="0"/>
              <a:t> of shock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esktop\Shock 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7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243</TotalTime>
  <Words>899</Words>
  <Application>Microsoft Office PowerPoint</Application>
  <PresentationFormat>On-screen Show (4:3)</PresentationFormat>
  <Paragraphs>214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Shock and its management </vt:lpstr>
      <vt:lpstr>Shock</vt:lpstr>
      <vt:lpstr>Classification and causes of shock   </vt:lpstr>
      <vt:lpstr>Sympathoadrenal and neuroendocrine responses to (shock) </vt:lpstr>
      <vt:lpstr>Baroreceptors</vt:lpstr>
      <vt:lpstr>Baroreceptors</vt:lpstr>
      <vt:lpstr>Inflammatory reaction (shock) </vt:lpstr>
      <vt:lpstr>Pathophysiology of shock</vt:lpstr>
      <vt:lpstr>Slide 9</vt:lpstr>
      <vt:lpstr>Cardinal features of shock  </vt:lpstr>
      <vt:lpstr>Slide 11</vt:lpstr>
      <vt:lpstr>General conditions for systemic inflammation </vt:lpstr>
      <vt:lpstr>Continue….</vt:lpstr>
      <vt:lpstr>Slide 14</vt:lpstr>
      <vt:lpstr>Slide 15</vt:lpstr>
      <vt:lpstr>Septic shock:-  (Treatment) </vt:lpstr>
      <vt:lpstr>Management of shock </vt:lpstr>
      <vt:lpstr>Slide 18</vt:lpstr>
      <vt:lpstr>A.  Patient monitoring </vt:lpstr>
      <vt:lpstr>General measures should be taken for shock management:- </vt:lpstr>
      <vt:lpstr>Sympathomimetic amines (Vasopressor agents) </vt:lpstr>
      <vt:lpstr>Cardiogenic shock:-  (Treatment) </vt:lpstr>
      <vt:lpstr>Slide 23</vt:lpstr>
      <vt:lpstr>Treatment cont…</vt:lpstr>
      <vt:lpstr>Anaphylactic shock &amp; its causes </vt:lpstr>
      <vt:lpstr>Clinical features </vt:lpstr>
      <vt:lpstr>Slide 27</vt:lpstr>
      <vt:lpstr>Management:- (Treatment) </vt:lpstr>
      <vt:lpstr>Treatment Cont….</vt:lpstr>
      <vt:lpstr>Neurogenic shock:- (Treatment)  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Server</dc:creator>
  <cp:lastModifiedBy>USER</cp:lastModifiedBy>
  <cp:revision>130</cp:revision>
  <dcterms:created xsi:type="dcterms:W3CDTF">2020-05-05T04:37:14Z</dcterms:created>
  <dcterms:modified xsi:type="dcterms:W3CDTF">2022-11-19T07:09:57Z</dcterms:modified>
</cp:coreProperties>
</file>