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6" r:id="rId2"/>
    <p:sldId id="287" r:id="rId3"/>
    <p:sldId id="285" r:id="rId4"/>
    <p:sldId id="293" r:id="rId5"/>
    <p:sldId id="288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3" r:id="rId14"/>
    <p:sldId id="264" r:id="rId15"/>
    <p:sldId id="280" r:id="rId16"/>
    <p:sldId id="289" r:id="rId17"/>
    <p:sldId id="290" r:id="rId18"/>
    <p:sldId id="265" r:id="rId19"/>
    <p:sldId id="266" r:id="rId20"/>
    <p:sldId id="282" r:id="rId21"/>
    <p:sldId id="294" r:id="rId22"/>
    <p:sldId id="283" r:id="rId23"/>
    <p:sldId id="295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91" r:id="rId33"/>
    <p:sldId id="298" r:id="rId34"/>
    <p:sldId id="277" r:id="rId35"/>
    <p:sldId id="278" r:id="rId36"/>
    <p:sldId id="279" r:id="rId37"/>
    <p:sldId id="29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36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A8DFAE-1FB3-431D-ABF4-E6CA9D2E0FF4}" type="datetimeFigureOut">
              <a:rPr lang="en-US" smtClean="0"/>
              <a:pPr/>
              <a:t>12/19/2014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DD9EB1-30B7-4127-AE3A-5EA00393ADD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928662" y="0"/>
            <a:ext cx="6929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6000" b="1" cap="all" dirty="0" smtClean="0">
                <a:solidFill>
                  <a:srgbClr val="002060"/>
                </a:solidFill>
                <a:ea typeface="+mj-ea"/>
                <a:cs typeface="+mj-cs"/>
              </a:rPr>
              <a:t>EXAMINATION OF RESPIRATORY SYSTEM </a:t>
            </a:r>
            <a:br>
              <a:rPr lang="en-US" sz="6000" b="1" cap="all" dirty="0" smtClean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en-US" sz="6000" b="1" cap="all" dirty="0" smtClean="0">
                <a:solidFill>
                  <a:srgbClr val="002060"/>
                </a:solidFill>
                <a:ea typeface="+mj-ea"/>
                <a:cs typeface="+mj-cs"/>
              </a:rPr>
              <a:t>IN CHILDREN</a:t>
            </a:r>
            <a:endParaRPr lang="en-IN" sz="6000" b="1" cap="all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ABNORMAL BREATHING PATTERNS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A ) Disorders of R. R. 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IN" dirty="0" smtClean="0">
                <a:solidFill>
                  <a:srgbClr val="002060"/>
                </a:solidFill>
              </a:rPr>
              <a:t>     1. </a:t>
            </a:r>
            <a:r>
              <a:rPr lang="en-IN" dirty="0" err="1" smtClean="0">
                <a:solidFill>
                  <a:srgbClr val="002060"/>
                </a:solidFill>
              </a:rPr>
              <a:t>Tachypnea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2. </a:t>
            </a:r>
            <a:r>
              <a:rPr lang="en-US" dirty="0" err="1" smtClean="0">
                <a:solidFill>
                  <a:srgbClr val="002060"/>
                </a:solidFill>
              </a:rPr>
              <a:t>Bradypnea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3. </a:t>
            </a:r>
            <a:r>
              <a:rPr lang="en-US" dirty="0" err="1" smtClean="0">
                <a:solidFill>
                  <a:srgbClr val="002060"/>
                </a:solidFill>
              </a:rPr>
              <a:t>Dyspnea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4. Apnea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B ) Disorders of  Respiratory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   Depth 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1.Hyperpnea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2. Hypoventilation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3. hyperventilation 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sz="4900" b="1" dirty="0" smtClean="0">
                <a:solidFill>
                  <a:srgbClr val="00B0F0"/>
                </a:solidFill>
              </a:rPr>
              <a:t>PATHOLOGICAL RESPIRATION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  1.  </a:t>
            </a:r>
            <a:r>
              <a:rPr lang="en-US" sz="11200" dirty="0" smtClean="0">
                <a:solidFill>
                  <a:srgbClr val="FF0000"/>
                </a:solidFill>
              </a:rPr>
              <a:t>Seesaw / </a:t>
            </a:r>
            <a:r>
              <a:rPr lang="en-US" sz="11200" dirty="0" err="1" smtClean="0">
                <a:solidFill>
                  <a:srgbClr val="FF0000"/>
                </a:solidFill>
              </a:rPr>
              <a:t>Paradoxic</a:t>
            </a:r>
            <a:r>
              <a:rPr lang="en-US" sz="11200" dirty="0" smtClean="0">
                <a:solidFill>
                  <a:srgbClr val="FF0000"/>
                </a:solidFill>
              </a:rPr>
              <a:t> respiration  -</a:t>
            </a:r>
          </a:p>
          <a:p>
            <a:pPr marL="514350" indent="-514350">
              <a:buNone/>
            </a:pPr>
            <a:r>
              <a:rPr lang="en-US" sz="8000" dirty="0" smtClean="0"/>
              <a:t>               In     Respiratory failure.</a:t>
            </a:r>
          </a:p>
          <a:p>
            <a:pPr marL="514350" indent="-514350">
              <a:buNone/>
            </a:pPr>
            <a:endParaRPr lang="en-US" sz="9600" dirty="0" smtClean="0"/>
          </a:p>
          <a:p>
            <a:pPr marL="514350" indent="-514350">
              <a:buNone/>
            </a:pPr>
            <a:r>
              <a:rPr lang="en-US" sz="11200" dirty="0" smtClean="0">
                <a:solidFill>
                  <a:srgbClr val="FF0000"/>
                </a:solidFill>
              </a:rPr>
              <a:t> 2.  </a:t>
            </a:r>
            <a:r>
              <a:rPr lang="en-US" sz="11200" dirty="0" err="1" smtClean="0">
                <a:solidFill>
                  <a:srgbClr val="FF0000"/>
                </a:solidFill>
              </a:rPr>
              <a:t>Kussmaul’s</a:t>
            </a:r>
            <a:r>
              <a:rPr lang="en-US" sz="11200" dirty="0" smtClean="0">
                <a:solidFill>
                  <a:srgbClr val="FF0000"/>
                </a:solidFill>
              </a:rPr>
              <a:t> Breathing  -</a:t>
            </a:r>
          </a:p>
          <a:p>
            <a:pPr marL="514350" indent="-514350">
              <a:buNone/>
            </a:pPr>
            <a:r>
              <a:rPr lang="en-US" sz="9600" dirty="0" smtClean="0"/>
              <a:t>          Hyperventilation, gasping and </a:t>
            </a:r>
            <a:r>
              <a:rPr lang="en-US" sz="9600" dirty="0" err="1" smtClean="0"/>
              <a:t>laboured</a:t>
            </a:r>
            <a:r>
              <a:rPr lang="en-US" sz="9600" dirty="0" smtClean="0"/>
              <a:t> </a:t>
            </a:r>
          </a:p>
          <a:p>
            <a:pPr marL="514350" indent="-514350">
              <a:buNone/>
            </a:pPr>
            <a:r>
              <a:rPr lang="en-US" sz="9600" dirty="0" smtClean="0"/>
              <a:t>          respiration.</a:t>
            </a:r>
          </a:p>
          <a:p>
            <a:pPr marL="514350" indent="-514350">
              <a:buNone/>
            </a:pPr>
            <a:r>
              <a:rPr lang="en-US" sz="9600" dirty="0" smtClean="0"/>
              <a:t>          Present in –</a:t>
            </a:r>
          </a:p>
          <a:p>
            <a:pPr marL="514350" indent="-514350">
              <a:buNone/>
            </a:pPr>
            <a:r>
              <a:rPr lang="en-US" sz="9600" dirty="0" smtClean="0"/>
              <a:t>              Severe dehydration</a:t>
            </a:r>
          </a:p>
          <a:p>
            <a:pPr marL="514350" indent="-514350">
              <a:buNone/>
            </a:pPr>
            <a:r>
              <a:rPr lang="en-US" sz="9600" dirty="0" smtClean="0"/>
              <a:t>              Respiratory acidosis. </a:t>
            </a:r>
          </a:p>
          <a:p>
            <a:pPr marL="514350" indent="-514350">
              <a:buNone/>
            </a:pPr>
            <a:r>
              <a:rPr lang="en-US" sz="9600" dirty="0" smtClean="0"/>
              <a:t>              Diabetic </a:t>
            </a:r>
            <a:r>
              <a:rPr lang="en-US" sz="9600" dirty="0" err="1" smtClean="0"/>
              <a:t>ketoacidosis</a:t>
            </a:r>
            <a:r>
              <a:rPr lang="en-US" sz="9600" dirty="0" smtClean="0"/>
              <a:t>.</a:t>
            </a:r>
          </a:p>
          <a:p>
            <a:pPr marL="514350" indent="-514350">
              <a:buNone/>
            </a:pPr>
            <a:r>
              <a:rPr lang="en-US" sz="9600" dirty="0" smtClean="0"/>
              <a:t>              Acute renal failure.</a:t>
            </a:r>
          </a:p>
          <a:p>
            <a:pPr marL="514350" indent="-514350">
              <a:buNone/>
            </a:pPr>
            <a:endParaRPr lang="en-US" sz="6400" dirty="0" smtClean="0"/>
          </a:p>
          <a:p>
            <a:pPr marL="514350" indent="-514350">
              <a:buNone/>
            </a:pPr>
            <a:r>
              <a:rPr lang="en-US" dirty="0" smtClean="0"/>
              <a:t>           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</a:t>
            </a:r>
          </a:p>
          <a:p>
            <a:pPr marL="514350" indent="-514350">
              <a:buNone/>
            </a:pPr>
            <a:r>
              <a:rPr lang="en-US" dirty="0" smtClean="0"/>
              <a:t>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04351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3. </a:t>
            </a:r>
            <a:r>
              <a:rPr lang="en-US" sz="4000" dirty="0" err="1" smtClean="0">
                <a:solidFill>
                  <a:srgbClr val="FF0000"/>
                </a:solidFill>
              </a:rPr>
              <a:t>Chyne</a:t>
            </a:r>
            <a:r>
              <a:rPr lang="en-US" sz="4000" dirty="0" smtClean="0">
                <a:solidFill>
                  <a:srgbClr val="FF0000"/>
                </a:solidFill>
              </a:rPr>
              <a:t>-stroke Breathing- </a:t>
            </a:r>
          </a:p>
          <a:p>
            <a:pPr marL="514350" indent="-514350">
              <a:buNone/>
            </a:pPr>
            <a:r>
              <a:rPr lang="en-US" sz="3200" dirty="0" smtClean="0"/>
              <a:t>     Alternating breathing in high </a:t>
            </a:r>
            <a:r>
              <a:rPr lang="en-US" sz="3200" dirty="0" err="1" smtClean="0"/>
              <a:t>freqeuncy</a:t>
            </a:r>
            <a:r>
              <a:rPr lang="en-US" sz="3200" dirty="0" smtClean="0"/>
              <a:t>        and low frequency.</a:t>
            </a:r>
          </a:p>
          <a:p>
            <a:pPr marL="514350" indent="-514350">
              <a:buNone/>
            </a:pPr>
            <a:r>
              <a:rPr lang="en-US" sz="3200" dirty="0" smtClean="0"/>
              <a:t>           Present in –</a:t>
            </a:r>
          </a:p>
          <a:p>
            <a:pPr marL="514350" indent="-514350">
              <a:buNone/>
            </a:pPr>
            <a:r>
              <a:rPr lang="en-US" sz="3200" dirty="0" smtClean="0"/>
              <a:t>                Brain stem injury.</a:t>
            </a:r>
          </a:p>
          <a:p>
            <a:pPr marL="514350" indent="-514350">
              <a:buNone/>
            </a:pPr>
            <a:r>
              <a:rPr lang="en-US" sz="3200" dirty="0" smtClean="0"/>
              <a:t>                </a:t>
            </a:r>
            <a:r>
              <a:rPr lang="en-US" sz="3200" dirty="0" err="1" smtClean="0"/>
              <a:t>Encephelitis</a:t>
            </a:r>
            <a:r>
              <a:rPr lang="en-US" sz="3200" dirty="0" smtClean="0"/>
              <a:t>.</a:t>
            </a:r>
          </a:p>
          <a:p>
            <a:pPr marL="514350" indent="-514350">
              <a:buNone/>
            </a:pPr>
            <a:r>
              <a:rPr lang="en-US" sz="3200" dirty="0" smtClean="0"/>
              <a:t>                Hypoxia.</a:t>
            </a:r>
          </a:p>
          <a:p>
            <a:pPr marL="514350" indent="-514350">
              <a:buNone/>
            </a:pPr>
            <a:r>
              <a:rPr lang="en-US" sz="3200" dirty="0" smtClean="0"/>
              <a:t>                Meningitis.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INSPECTION OF ANTERIOR CHEST WALL 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solidFill>
                  <a:srgbClr val="002060"/>
                </a:solidFill>
              </a:rPr>
              <a:t>  </a:t>
            </a:r>
            <a:r>
              <a:rPr lang="en-US" sz="9600" dirty="0" smtClean="0">
                <a:solidFill>
                  <a:srgbClr val="FF0000"/>
                </a:solidFill>
              </a:rPr>
              <a:t>1. Shape of chest –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Circular or cylindrical in infants.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See the ratio of A.P.  And transverse diameter.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</a:t>
            </a:r>
            <a:r>
              <a:rPr lang="en-US" sz="8000" dirty="0" smtClean="0">
                <a:solidFill>
                  <a:srgbClr val="0070C0"/>
                </a:solidFill>
              </a:rPr>
              <a:t>Abnormalities of shape :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   1. Pigeon chest.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   2. Funnel shaped chest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   3. Barrel shape chest.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   4. Harrisons </a:t>
            </a:r>
            <a:r>
              <a:rPr lang="en-US" sz="7200" dirty="0" err="1" smtClean="0">
                <a:solidFill>
                  <a:srgbClr val="002060"/>
                </a:solidFill>
              </a:rPr>
              <a:t>sulcus</a:t>
            </a:r>
            <a:r>
              <a:rPr lang="en-US" sz="72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   5. </a:t>
            </a:r>
            <a:r>
              <a:rPr lang="en-US" sz="7200" dirty="0" err="1" smtClean="0">
                <a:solidFill>
                  <a:srgbClr val="002060"/>
                </a:solidFill>
              </a:rPr>
              <a:t>Ricketic</a:t>
            </a:r>
            <a:r>
              <a:rPr lang="en-US" sz="7200" dirty="0" smtClean="0">
                <a:solidFill>
                  <a:srgbClr val="002060"/>
                </a:solidFill>
              </a:rPr>
              <a:t> rosary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   2.  Symmetry –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  Note the chest is symmetrical or not.</a:t>
            </a:r>
          </a:p>
          <a:p>
            <a:pPr>
              <a:buNone/>
            </a:pPr>
            <a:endParaRPr lang="en-US" sz="7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   3. Shoulder inspection :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   Drooping of shoulders towards pathological side.</a:t>
            </a:r>
          </a:p>
          <a:p>
            <a:pPr>
              <a:buNone/>
            </a:pPr>
            <a:r>
              <a:rPr lang="en-US" sz="7200" dirty="0" smtClean="0">
                <a:solidFill>
                  <a:srgbClr val="002060"/>
                </a:solidFill>
              </a:rPr>
              <a:t>           in Fibrosis.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4.  THE POSITION OF TRACHEA :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</a:t>
            </a:r>
            <a:r>
              <a:rPr lang="en-US" sz="2800" dirty="0" smtClean="0">
                <a:solidFill>
                  <a:srgbClr val="002060"/>
                </a:solidFill>
              </a:rPr>
              <a:t>Inspection for the position of trachea-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</a:t>
            </a:r>
            <a:r>
              <a:rPr lang="en-US" sz="2400" dirty="0" smtClean="0">
                <a:solidFill>
                  <a:srgbClr val="00B0F0"/>
                </a:solidFill>
              </a:rPr>
              <a:t>“TRAILLES SIGN”.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A. Trachea may be pulled towards diseased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side in -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         Collapse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          Fibrosis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          Thickened pleura.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B. Trachea may be pushed towards the normal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side in –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           Pleural effusion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           </a:t>
            </a:r>
            <a:r>
              <a:rPr lang="en-US" sz="2400" dirty="0" err="1" smtClean="0">
                <a:solidFill>
                  <a:srgbClr val="002060"/>
                </a:solidFill>
              </a:rPr>
              <a:t>Pneumothorax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IN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encrypted-tbn0.gstatic.com/images?q=tbn:ANd9GcSvf3CzW3xXxI6Wn04t3fnsu-52ls6EKVM5raCtb-hNvTlm-xb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1" y="0"/>
            <a:ext cx="3143240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>
                <a:solidFill>
                  <a:srgbClr val="00B050"/>
                </a:solidFill>
              </a:rPr>
              <a:t>5.Harrison’s </a:t>
            </a:r>
            <a:r>
              <a:rPr lang="en-US" sz="3600" dirty="0" err="1" smtClean="0">
                <a:solidFill>
                  <a:srgbClr val="00B050"/>
                </a:solidFill>
              </a:rPr>
              <a:t>sulcus</a:t>
            </a:r>
            <a:r>
              <a:rPr lang="en-US" sz="3600" dirty="0" smtClean="0">
                <a:solidFill>
                  <a:srgbClr val="00B050"/>
                </a:solidFill>
              </a:rPr>
              <a:t>  -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002060"/>
                </a:solidFill>
              </a:rPr>
              <a:t>Sign of prolonged R.D. in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Also in Rickets.</a:t>
            </a:r>
            <a:endParaRPr lang="en-IN" dirty="0">
              <a:solidFill>
                <a:srgbClr val="002060"/>
              </a:solidFill>
            </a:endParaRPr>
          </a:p>
        </p:txBody>
      </p:sp>
      <p:pic>
        <p:nvPicPr>
          <p:cNvPr id="36866" name="Picture 2" descr="https://encrypted-tbn2.gstatic.com/images?q=tbn:ANd9GcT_DyvCh8G_bcHBclzv7dbpXLkOqbBAaNCYTzjNfSy0J4L348N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86124"/>
            <a:ext cx="3571900" cy="3257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DEFORMITY OF SHAPE OF CHEST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82919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1.</a:t>
            </a:r>
            <a:r>
              <a:rPr lang="en-US" sz="3600" b="1" dirty="0" smtClean="0">
                <a:solidFill>
                  <a:srgbClr val="7030A0"/>
                </a:solidFill>
              </a:rPr>
              <a:t>Pectus </a:t>
            </a:r>
            <a:r>
              <a:rPr lang="en-US" sz="3600" b="1" dirty="0" err="1" smtClean="0">
                <a:solidFill>
                  <a:srgbClr val="7030A0"/>
                </a:solidFill>
              </a:rPr>
              <a:t>carinatum</a:t>
            </a:r>
            <a:r>
              <a:rPr lang="en-US" sz="3600" b="1" dirty="0" smtClean="0">
                <a:solidFill>
                  <a:srgbClr val="7030A0"/>
                </a:solidFill>
              </a:rPr>
              <a:t> –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 Also called Pigeon chest.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 Protrusion of sternum and ribs.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 Common in male.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 Less stamina.</a:t>
            </a: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IN" sz="32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www.ucdmc.ucdavis.edu/pediatricheartcenter/images/pectus_carinat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3" y="3429001"/>
            <a:ext cx="321467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2. </a:t>
            </a:r>
            <a:r>
              <a:rPr lang="en-US" sz="3600" dirty="0" err="1" smtClean="0">
                <a:solidFill>
                  <a:srgbClr val="FF0000"/>
                </a:solidFill>
              </a:rPr>
              <a:t>Pectus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excavatum</a:t>
            </a:r>
            <a:r>
              <a:rPr lang="en-US" sz="3600" dirty="0" smtClean="0">
                <a:solidFill>
                  <a:srgbClr val="FF0000"/>
                </a:solidFill>
              </a:rPr>
              <a:t> –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sz="3200" dirty="0" smtClean="0">
                <a:solidFill>
                  <a:srgbClr val="002060"/>
                </a:solidFill>
              </a:rPr>
              <a:t>Produces caved –in or sunken    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appearance of chest.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Also called </a:t>
            </a:r>
            <a:r>
              <a:rPr lang="en-US" sz="3200" dirty="0" smtClean="0">
                <a:solidFill>
                  <a:srgbClr val="00B050"/>
                </a:solidFill>
              </a:rPr>
              <a:t>“FUNNEL CHEST”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It can impair cardiac and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respiratory functions.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IN" dirty="0"/>
          </a:p>
        </p:txBody>
      </p:sp>
      <p:pic>
        <p:nvPicPr>
          <p:cNvPr id="47106" name="Picture 2" descr="http://upload.wikimedia.org/wikipedia/commons/8/83/Pectu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350" y="3214686"/>
            <a:ext cx="2914650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           </a:t>
            </a:r>
            <a:r>
              <a:rPr lang="en-US" sz="5400" b="1" dirty="0" smtClean="0">
                <a:solidFill>
                  <a:srgbClr val="00B0F0"/>
                </a:solidFill>
              </a:rPr>
              <a:t> PALPATION</a:t>
            </a:r>
            <a:endParaRPr lang="en-IN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Palpation of ant. Chest wall :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/>
              <a:t>    1. Palpate upper lung zone</a:t>
            </a:r>
          </a:p>
          <a:p>
            <a:pPr>
              <a:buNone/>
            </a:pPr>
            <a:r>
              <a:rPr lang="en-US" sz="3200" dirty="0" smtClean="0"/>
              <a:t>    2. Palpate Middle lung zone</a:t>
            </a:r>
          </a:p>
          <a:p>
            <a:pPr>
              <a:buNone/>
            </a:pPr>
            <a:r>
              <a:rPr lang="en-US" sz="3200" dirty="0" smtClean="0"/>
              <a:t>    3. Palpate lower zone.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Others –</a:t>
            </a:r>
          </a:p>
          <a:p>
            <a:pPr>
              <a:buNone/>
            </a:pPr>
            <a:r>
              <a:rPr lang="en-US" sz="3200" dirty="0" smtClean="0"/>
              <a:t>     </a:t>
            </a:r>
            <a:r>
              <a:rPr lang="en-US" sz="3600" dirty="0" smtClean="0">
                <a:solidFill>
                  <a:srgbClr val="FF0000"/>
                </a:solidFill>
              </a:rPr>
              <a:t>1. Vocal </a:t>
            </a:r>
            <a:r>
              <a:rPr lang="en-US" sz="3600" dirty="0" err="1" smtClean="0">
                <a:solidFill>
                  <a:srgbClr val="FF0000"/>
                </a:solidFill>
              </a:rPr>
              <a:t>fremitus</a:t>
            </a:r>
            <a:r>
              <a:rPr lang="en-US" sz="3600" dirty="0" smtClean="0">
                <a:solidFill>
                  <a:srgbClr val="FF0000"/>
                </a:solidFill>
              </a:rPr>
              <a:t>- </a:t>
            </a:r>
            <a:r>
              <a:rPr lang="en-US" sz="3200" dirty="0" smtClean="0"/>
              <a:t>conduction of voice sound </a:t>
            </a:r>
          </a:p>
          <a:p>
            <a:pPr>
              <a:buNone/>
            </a:pPr>
            <a:r>
              <a:rPr lang="en-US" sz="3200" dirty="0" smtClean="0"/>
              <a:t>          through respiratory tract.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2. </a:t>
            </a:r>
            <a:r>
              <a:rPr lang="en-US" sz="3200" dirty="0" err="1" smtClean="0">
                <a:solidFill>
                  <a:srgbClr val="FF0000"/>
                </a:solidFill>
              </a:rPr>
              <a:t>Crepitations</a:t>
            </a:r>
            <a:r>
              <a:rPr lang="en-US" sz="3200" dirty="0" smtClean="0">
                <a:solidFill>
                  <a:srgbClr val="FF0000"/>
                </a:solidFill>
              </a:rPr>
              <a:t> –</a:t>
            </a:r>
          </a:p>
          <a:p>
            <a:pPr>
              <a:buNone/>
            </a:pPr>
            <a:r>
              <a:rPr lang="en-US" dirty="0" smtClean="0"/>
              <a:t>        Cracking sensation when hand pressed over </a:t>
            </a:r>
          </a:p>
          <a:p>
            <a:pPr>
              <a:buNone/>
            </a:pPr>
            <a:r>
              <a:rPr lang="en-US" dirty="0" smtClean="0"/>
              <a:t>         the affected area.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3. Tactile </a:t>
            </a:r>
            <a:r>
              <a:rPr lang="en-US" sz="3200" dirty="0" err="1" smtClean="0">
                <a:solidFill>
                  <a:srgbClr val="FF0000"/>
                </a:solidFill>
              </a:rPr>
              <a:t>fremitus</a:t>
            </a:r>
            <a:r>
              <a:rPr lang="en-US" sz="3200" dirty="0" smtClean="0">
                <a:solidFill>
                  <a:srgbClr val="FF0000"/>
                </a:solidFill>
              </a:rPr>
              <a:t> –</a:t>
            </a:r>
          </a:p>
          <a:p>
            <a:pPr>
              <a:buNone/>
            </a:pPr>
            <a:r>
              <a:rPr lang="en-US" dirty="0" smtClean="0"/>
              <a:t>        The patient said 99 physician sense with </a:t>
            </a:r>
            <a:r>
              <a:rPr lang="en-US" dirty="0" err="1" smtClean="0"/>
              <a:t>ulnar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aspect of hand.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admin1\Desktop\human r.s.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3999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              PERCUSSION </a:t>
            </a:r>
            <a:endParaRPr lang="en-IN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PERCUSSION TECHNIQUE –</a:t>
            </a:r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3000" dirty="0" smtClean="0">
                <a:solidFill>
                  <a:srgbClr val="002060"/>
                </a:solidFill>
              </a:rPr>
              <a:t>1.  Place the left hand on chest wall palm           downwards with finger </a:t>
            </a:r>
            <a:r>
              <a:rPr lang="en-US" sz="3000" dirty="0" err="1" smtClean="0">
                <a:solidFill>
                  <a:srgbClr val="002060"/>
                </a:solidFill>
              </a:rPr>
              <a:t>seperated</a:t>
            </a:r>
            <a:r>
              <a:rPr lang="en-US" sz="3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en-US" sz="3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   2. 2</a:t>
            </a:r>
            <a:r>
              <a:rPr lang="en-US" sz="3000" baseline="30000" dirty="0" smtClean="0">
                <a:solidFill>
                  <a:srgbClr val="002060"/>
                </a:solidFill>
              </a:rPr>
              <a:t>nd</a:t>
            </a:r>
            <a:r>
              <a:rPr lang="en-US" sz="3000" dirty="0" smtClean="0">
                <a:solidFill>
                  <a:srgbClr val="002060"/>
                </a:solidFill>
              </a:rPr>
              <a:t> phalanx over the area of </a:t>
            </a:r>
            <a:r>
              <a:rPr lang="en-US" sz="3000" dirty="0" err="1" smtClean="0">
                <a:solidFill>
                  <a:srgbClr val="002060"/>
                </a:solidFill>
              </a:rPr>
              <a:t>intercostal</a:t>
            </a:r>
            <a:r>
              <a:rPr lang="en-US" sz="30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      space.</a:t>
            </a:r>
          </a:p>
          <a:p>
            <a:pPr>
              <a:buNone/>
            </a:pPr>
            <a:endParaRPr lang="en-US" sz="3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  3. Right middle finger  strikes the 2</a:t>
            </a:r>
            <a:r>
              <a:rPr lang="en-US" sz="3000" baseline="30000" dirty="0" smtClean="0">
                <a:solidFill>
                  <a:srgbClr val="002060"/>
                </a:solidFill>
              </a:rPr>
              <a:t>nd</a:t>
            </a:r>
            <a:r>
              <a:rPr lang="en-US" sz="3000" dirty="0" smtClean="0">
                <a:solidFill>
                  <a:srgbClr val="002060"/>
                </a:solidFill>
              </a:rPr>
              <a:t> phalanx </a:t>
            </a:r>
          </a:p>
          <a:p>
            <a:pPr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      producing hammer effect.</a:t>
            </a:r>
          </a:p>
          <a:p>
            <a:pPr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  4.Entiremovement comes from wrist.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8914" name="Picture 2" descr="http://image.slidesharecdn.com/surajdhankikarrespi-121011042559-phpapp02/95/respiratory-system-examination-in-pediatrics-51-728.jpg?cb=1389793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   EVALUATION OF PERCUSSION 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1. Resonance </a:t>
            </a:r>
            <a:r>
              <a:rPr lang="en-US" sz="3400" dirty="0" smtClean="0">
                <a:solidFill>
                  <a:srgbClr val="FF0000"/>
                </a:solidFill>
              </a:rPr>
              <a:t>–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sz="3600" dirty="0" smtClean="0">
                <a:solidFill>
                  <a:srgbClr val="002060"/>
                </a:solidFill>
              </a:rPr>
              <a:t>Heard over the all lobes of lungs.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300" dirty="0" smtClean="0"/>
              <a:t>  </a:t>
            </a:r>
            <a:endParaRPr lang="en-US" sz="3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2. Liver dullness –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       Heard over the 5</a:t>
            </a:r>
            <a:r>
              <a:rPr lang="en-US" sz="3600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interspacein</a:t>
            </a:r>
            <a:r>
              <a:rPr lang="en-US" sz="3600" dirty="0" smtClean="0">
                <a:solidFill>
                  <a:srgbClr val="002060"/>
                </a:solidFill>
              </a:rPr>
              <a:t> the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       right </a:t>
            </a:r>
            <a:r>
              <a:rPr lang="en-US" sz="3600" dirty="0" err="1" smtClean="0">
                <a:solidFill>
                  <a:srgbClr val="002060"/>
                </a:solidFill>
              </a:rPr>
              <a:t>midclavicular</a:t>
            </a:r>
            <a:r>
              <a:rPr lang="en-US" sz="3600" dirty="0" smtClean="0">
                <a:solidFill>
                  <a:srgbClr val="002060"/>
                </a:solidFill>
              </a:rPr>
              <a:t> line.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3. Cardiac dullness –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</a:t>
            </a:r>
            <a:r>
              <a:rPr lang="en-US" sz="3600" dirty="0" smtClean="0">
                <a:solidFill>
                  <a:srgbClr val="002060"/>
                </a:solidFill>
              </a:rPr>
              <a:t>Over the left </a:t>
            </a:r>
            <a:r>
              <a:rPr lang="en-US" sz="3600" dirty="0" err="1" smtClean="0">
                <a:solidFill>
                  <a:srgbClr val="002060"/>
                </a:solidFill>
              </a:rPr>
              <a:t>sternal</a:t>
            </a:r>
            <a:r>
              <a:rPr lang="en-US" sz="3600" dirty="0" smtClean="0">
                <a:solidFill>
                  <a:srgbClr val="002060"/>
                </a:solidFill>
              </a:rPr>
              <a:t> border from 2</a:t>
            </a:r>
            <a:r>
              <a:rPr lang="en-US" sz="3600" baseline="30000" dirty="0" smtClean="0">
                <a:solidFill>
                  <a:srgbClr val="002060"/>
                </a:solidFill>
              </a:rPr>
              <a:t>nd</a:t>
            </a:r>
            <a:r>
              <a:rPr lang="en-US" sz="3600" dirty="0" smtClean="0">
                <a:solidFill>
                  <a:srgbClr val="002060"/>
                </a:solidFill>
              </a:rPr>
              <a:t> to 5</a:t>
            </a:r>
            <a:r>
              <a:rPr lang="en-US" sz="3600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       </a:t>
            </a:r>
            <a:r>
              <a:rPr lang="en-US" sz="3600" dirty="0" err="1" smtClean="0">
                <a:solidFill>
                  <a:srgbClr val="002060"/>
                </a:solidFill>
              </a:rPr>
              <a:t>intercostal</a:t>
            </a:r>
            <a:r>
              <a:rPr lang="en-US" sz="3600" dirty="0" smtClean="0">
                <a:solidFill>
                  <a:srgbClr val="002060"/>
                </a:solidFill>
              </a:rPr>
              <a:t> space.</a:t>
            </a:r>
            <a:endParaRPr lang="en-IN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Pathological dullness heard in –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sz="3200" dirty="0" smtClean="0">
                <a:solidFill>
                  <a:srgbClr val="002060"/>
                </a:solidFill>
              </a:rPr>
              <a:t>1. </a:t>
            </a:r>
            <a:r>
              <a:rPr lang="en-US" sz="3200" dirty="0" err="1" smtClean="0">
                <a:solidFill>
                  <a:srgbClr val="002060"/>
                </a:solidFill>
              </a:rPr>
              <a:t>Pneumothorax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2.Hydrothorax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3. </a:t>
            </a:r>
            <a:r>
              <a:rPr lang="en-US" sz="3200" dirty="0" err="1" smtClean="0">
                <a:solidFill>
                  <a:srgbClr val="002060"/>
                </a:solidFill>
              </a:rPr>
              <a:t>Haemothorax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4. Pulmonary </a:t>
            </a:r>
            <a:r>
              <a:rPr lang="en-US" sz="3200" dirty="0" err="1" smtClean="0">
                <a:solidFill>
                  <a:srgbClr val="002060"/>
                </a:solidFill>
              </a:rPr>
              <a:t>oedema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5. Lungs or </a:t>
            </a:r>
            <a:r>
              <a:rPr lang="en-US" sz="3200" dirty="0" err="1" smtClean="0">
                <a:solidFill>
                  <a:srgbClr val="002060"/>
                </a:solidFill>
              </a:rPr>
              <a:t>mediastinal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tumer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4800" b="1" dirty="0" smtClean="0">
                <a:solidFill>
                  <a:srgbClr val="00B0F0"/>
                </a:solidFill>
              </a:rPr>
              <a:t> AUSCULTATION</a:t>
            </a:r>
            <a:endParaRPr lang="en-IN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“Auscultation involves using stethoscope to e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valuate breath and voice sound”</a:t>
            </a:r>
          </a:p>
          <a:p>
            <a:pPr>
              <a:buNone/>
            </a:pP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In lungs breath sound are classified as –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1. Vesicular breath sound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2. </a:t>
            </a:r>
            <a:r>
              <a:rPr lang="en-US" sz="3200" dirty="0" err="1" smtClean="0">
                <a:solidFill>
                  <a:srgbClr val="002060"/>
                </a:solidFill>
              </a:rPr>
              <a:t>Bronchovesicular</a:t>
            </a:r>
            <a:r>
              <a:rPr lang="en-US" sz="3200" dirty="0" smtClean="0">
                <a:solidFill>
                  <a:srgbClr val="002060"/>
                </a:solidFill>
              </a:rPr>
              <a:t> sound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3. Bronchial breath sound .</a:t>
            </a:r>
          </a:p>
          <a:p>
            <a:pPr>
              <a:buNone/>
            </a:pPr>
            <a:endParaRPr lang="en-US" sz="32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200" dirty="0" smtClean="0">
                <a:solidFill>
                  <a:srgbClr val="00B050"/>
                </a:solidFill>
              </a:rPr>
              <a:t>1.Vesicular breath sound –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      Heard over the entire lung except –</a:t>
            </a:r>
          </a:p>
          <a:p>
            <a:pPr>
              <a:buNone/>
            </a:pPr>
            <a:r>
              <a:rPr lang="en-US" dirty="0" smtClean="0"/>
              <a:t>        upper </a:t>
            </a:r>
            <a:r>
              <a:rPr lang="en-US" dirty="0" err="1" smtClean="0"/>
              <a:t>interscapular</a:t>
            </a:r>
            <a:r>
              <a:rPr lang="en-US" dirty="0" smtClean="0"/>
              <a:t> area and area beneath </a:t>
            </a:r>
          </a:p>
          <a:p>
            <a:pPr>
              <a:buNone/>
            </a:pPr>
            <a:r>
              <a:rPr lang="en-US" dirty="0" smtClean="0"/>
              <a:t>        the </a:t>
            </a:r>
            <a:r>
              <a:rPr lang="en-US" dirty="0" err="1" smtClean="0"/>
              <a:t>manubrium</a:t>
            </a:r>
            <a:r>
              <a:rPr lang="en-US" dirty="0" smtClean="0"/>
              <a:t>.      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  2. </a:t>
            </a:r>
            <a:r>
              <a:rPr lang="en-US" sz="3200" dirty="0" err="1" smtClean="0">
                <a:solidFill>
                  <a:srgbClr val="00B050"/>
                </a:solidFill>
              </a:rPr>
              <a:t>Bronchovesicular</a:t>
            </a:r>
            <a:r>
              <a:rPr lang="en-US" sz="3200" dirty="0" smtClean="0">
                <a:solidFill>
                  <a:srgbClr val="00B050"/>
                </a:solidFill>
              </a:rPr>
              <a:t> breath sound –</a:t>
            </a:r>
          </a:p>
          <a:p>
            <a:pPr>
              <a:buNone/>
            </a:pPr>
            <a:r>
              <a:rPr lang="en-US" dirty="0" smtClean="0"/>
              <a:t>         Inspiration is higher and louder than vesicular</a:t>
            </a:r>
          </a:p>
          <a:p>
            <a:pPr>
              <a:buNone/>
            </a:pPr>
            <a:r>
              <a:rPr lang="en-US" dirty="0" smtClean="0"/>
              <a:t>         breathing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  3. Bronchial Breath sound-</a:t>
            </a:r>
          </a:p>
          <a:p>
            <a:pPr>
              <a:buNone/>
            </a:pPr>
            <a:r>
              <a:rPr lang="en-US" dirty="0" smtClean="0"/>
              <a:t>       Reverse of vesicular sound .</a:t>
            </a:r>
          </a:p>
          <a:p>
            <a:pPr>
              <a:buNone/>
            </a:pPr>
            <a:r>
              <a:rPr lang="en-US" dirty="0" smtClean="0"/>
              <a:t>       Heard over trachea near </a:t>
            </a:r>
            <a:r>
              <a:rPr lang="en-US" dirty="0" err="1" smtClean="0"/>
              <a:t>suprasternal</a:t>
            </a:r>
            <a:r>
              <a:rPr lang="en-US" dirty="0" smtClean="0"/>
              <a:t> notch.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“ Absent or diminished sounds” </a:t>
            </a:r>
            <a:r>
              <a:rPr lang="en-US" dirty="0" smtClean="0"/>
              <a:t>are always an abnormal finding warranting investigation.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http://image.slidesharecdn.com/surajdhankikarrespi-121011042559-phpapp02/95/respiratory-system-examination-in-pediatrics-72-728.jpg?cb=1389793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22" name="Picture 2" descr="http://image.slidesharecdn.com/surajdhankikarrespi-121011042559-phpapp02/95/respiratory-system-examination-in-pediatrics-74-728.jpg?cb=1389793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ABNORMAL FINDINGS </a:t>
            </a:r>
            <a:endParaRPr lang="en-IN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1.Reccession –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Any increased negative pressure generated in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thorax will result in </a:t>
            </a:r>
            <a:r>
              <a:rPr lang="en-US" sz="3200" dirty="0" err="1" smtClean="0">
                <a:solidFill>
                  <a:srgbClr val="002060"/>
                </a:solidFill>
              </a:rPr>
              <a:t>reccessions</a:t>
            </a:r>
            <a:r>
              <a:rPr lang="en-US" sz="3200" dirty="0" smtClean="0">
                <a:solidFill>
                  <a:srgbClr val="002060"/>
                </a:solidFill>
              </a:rPr>
              <a:t> 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This are of 3 types.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Greater the </a:t>
            </a:r>
            <a:r>
              <a:rPr lang="en-US" sz="3200" dirty="0" err="1" smtClean="0">
                <a:solidFill>
                  <a:srgbClr val="002060"/>
                </a:solidFill>
              </a:rPr>
              <a:t>reccession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aseline="-25000" dirty="0" smtClean="0">
                <a:solidFill>
                  <a:srgbClr val="002060"/>
                </a:solidFill>
              </a:rPr>
              <a:t>=</a:t>
            </a:r>
            <a:r>
              <a:rPr lang="en-US" sz="3200" dirty="0" smtClean="0">
                <a:solidFill>
                  <a:srgbClr val="002060"/>
                </a:solidFill>
              </a:rPr>
              <a:t> greater the R.D.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2.Stridor –</a:t>
            </a: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sz="3200" dirty="0" smtClean="0">
                <a:solidFill>
                  <a:srgbClr val="002060"/>
                </a:solidFill>
              </a:rPr>
              <a:t>Indicates upper airway obstruction.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More during inspiration.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smtClean="0"/>
              <a:t>Ayurvedic Aspect of </a:t>
            </a:r>
            <a:br>
              <a:rPr lang="en-US" b="1" smtClean="0"/>
            </a:br>
            <a:r>
              <a:rPr lang="en-US" b="1" smtClean="0"/>
              <a:t>Pranavaha Strotasa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000" b="1" smtClean="0">
                <a:solidFill>
                  <a:srgbClr val="FF0000"/>
                </a:solidFill>
                <a:latin typeface="BRH Kalidasa" pitchFamily="2" charset="0"/>
              </a:rPr>
              <a:t>qÉÑsÉxjÉÉlÉ </a:t>
            </a:r>
            <a:r>
              <a:rPr lang="en-US" sz="4000" b="1" smtClean="0">
                <a:latin typeface="BRH Kalidasa" pitchFamily="2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US" b="1" smtClean="0">
                <a:latin typeface="BRH Kalidasa" pitchFamily="2" charset="0"/>
              </a:rPr>
              <a:t>	</a:t>
            </a:r>
            <a:r>
              <a:rPr lang="en-US" b="1" smtClean="0">
                <a:solidFill>
                  <a:srgbClr val="002060"/>
                </a:solidFill>
                <a:latin typeface="BRH Kalidasa" pitchFamily="2" charset="0"/>
              </a:rPr>
              <a:t>iÉ§É mÉëÉhÉuÉWx§ÉÉåiÉxÉÉÇ WØSrÉÇ qÉÔsÉÇ qÉWÉx§ÉÉåiÉvcÉ | - cÉ.ÌuÉ. 5</a:t>
            </a:r>
          </a:p>
          <a:p>
            <a:pPr>
              <a:lnSpc>
                <a:spcPct val="120000"/>
              </a:lnSpc>
              <a:buNone/>
            </a:pPr>
            <a:endParaRPr lang="en-US" sz="2400" b="1" smtClean="0">
              <a:solidFill>
                <a:srgbClr val="FF0000"/>
              </a:solidFill>
              <a:latin typeface="BRH Kalidasa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4000" b="1" smtClean="0">
                <a:solidFill>
                  <a:srgbClr val="FF0000"/>
                </a:solidFill>
                <a:latin typeface="BRH Kalidasa" pitchFamily="2" charset="0"/>
              </a:rPr>
              <a:t>SÑ·Ï WåiÉÔ </a:t>
            </a:r>
          </a:p>
          <a:p>
            <a:pPr>
              <a:lnSpc>
                <a:spcPct val="120000"/>
              </a:lnSpc>
              <a:buNone/>
            </a:pPr>
            <a:r>
              <a:rPr lang="en-US" b="1" smtClean="0">
                <a:latin typeface="BRH Kalidasa" pitchFamily="2" charset="0"/>
              </a:rPr>
              <a:t>	</a:t>
            </a:r>
            <a:r>
              <a:rPr lang="en-US" b="1" smtClean="0">
                <a:solidFill>
                  <a:srgbClr val="002060"/>
                </a:solidFill>
                <a:latin typeface="BRH Kalidasa" pitchFamily="2" charset="0"/>
              </a:rPr>
              <a:t>¤ÉrÉÉiÉ xÉÇkÉÉUhÉÉiÉè UÉæ¤rÉÉSç urÉÉrÉÉqÉÉiÉ ¤ÉÑÌkÉiÉxrÉ cÉ |</a:t>
            </a:r>
          </a:p>
          <a:p>
            <a:pPr>
              <a:lnSpc>
                <a:spcPct val="120000"/>
              </a:lnSpc>
              <a:buNone/>
            </a:pPr>
            <a:r>
              <a:rPr lang="en-US" b="1" smtClean="0">
                <a:solidFill>
                  <a:srgbClr val="002060"/>
                </a:solidFill>
                <a:latin typeface="BRH Kalidasa" pitchFamily="2" charset="0"/>
              </a:rPr>
              <a:t>	mÉëÉhÉuÉÉWÏÌlÉ SÑwrÉÎliÉ x§ÉÉåiÉÉÇÌxÉ AlrÉåvcÉ SÉÂhÉæ: || - cÉ.ÌuÉ. 5</a:t>
            </a:r>
          </a:p>
          <a:p>
            <a:pPr>
              <a:lnSpc>
                <a:spcPct val="120000"/>
              </a:lnSpc>
              <a:buNone/>
            </a:pPr>
            <a:endParaRPr lang="en-US" sz="2100" b="1" smtClean="0">
              <a:solidFill>
                <a:srgbClr val="FF0000"/>
              </a:solidFill>
              <a:latin typeface="BRH Kalidasa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4000" b="1" smtClean="0">
                <a:solidFill>
                  <a:srgbClr val="FF0000"/>
                </a:solidFill>
                <a:latin typeface="BRH Kalidasa" pitchFamily="2" charset="0"/>
              </a:rPr>
              <a:t>SÑ·Ï sÉ¤ÉhÉå </a:t>
            </a:r>
          </a:p>
          <a:p>
            <a:pPr>
              <a:lnSpc>
                <a:spcPct val="120000"/>
              </a:lnSpc>
              <a:buNone/>
            </a:pPr>
            <a:r>
              <a:rPr lang="en-US" b="1" smtClean="0">
                <a:latin typeface="BRH Kalidasa" pitchFamily="2" charset="0"/>
              </a:rPr>
              <a:t>	</a:t>
            </a:r>
            <a:r>
              <a:rPr lang="en-US" b="1" smtClean="0">
                <a:solidFill>
                  <a:srgbClr val="002060"/>
                </a:solidFill>
                <a:latin typeface="BRH Kalidasa" pitchFamily="2" charset="0"/>
              </a:rPr>
              <a:t>AÌiÉxÉ×·ÇqÉÌiÉoÉ®Ç MÑüÌmÉiÉqÉsmÉÉsmÉqÉpÉÏ¤hÉÇ uÉÉ xÉvÉoSvÉÑsÉ-qÉÑcNçuÉxÉliÉÇ S×·uÉÉ mÉëÉhÉuÉWÉlrÉxrÉ x§ÉÉåiÉÉÇÌxÉ mÉëSÑ·ÉÌlÉiÉÏ ÌuÉ±ÉiÉè | - cÉ.ÌuÉ.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5. </a:t>
            </a:r>
            <a:r>
              <a:rPr lang="en-US" sz="4400" dirty="0" err="1" smtClean="0">
                <a:solidFill>
                  <a:srgbClr val="00B050"/>
                </a:solidFill>
              </a:rPr>
              <a:t>Ronchi</a:t>
            </a:r>
            <a:r>
              <a:rPr lang="en-US" sz="4400" dirty="0" smtClean="0">
                <a:solidFill>
                  <a:srgbClr val="00B050"/>
                </a:solidFill>
              </a:rPr>
              <a:t> –</a:t>
            </a:r>
          </a:p>
          <a:p>
            <a:pPr>
              <a:buNone/>
            </a:pPr>
            <a:r>
              <a:rPr lang="en-US" sz="3200" dirty="0" smtClean="0"/>
              <a:t>        </a:t>
            </a:r>
            <a:r>
              <a:rPr lang="en-US" sz="3200" dirty="0" smtClean="0">
                <a:solidFill>
                  <a:srgbClr val="002060"/>
                </a:solidFill>
              </a:rPr>
              <a:t>Result of viscous fluid in airways.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Bubbly sounds similar to blowing bubbles.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Heard on </a:t>
            </a:r>
            <a:r>
              <a:rPr lang="en-US" sz="3200" dirty="0" err="1" smtClean="0">
                <a:solidFill>
                  <a:srgbClr val="002060"/>
                </a:solidFill>
              </a:rPr>
              <a:t>insprstion</a:t>
            </a:r>
            <a:r>
              <a:rPr lang="en-US" sz="3200" dirty="0" smtClean="0">
                <a:solidFill>
                  <a:srgbClr val="002060"/>
                </a:solidFill>
              </a:rPr>
              <a:t> and expiration.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2  types  -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1.Sibilant </a:t>
            </a:r>
            <a:r>
              <a:rPr lang="en-US" sz="3600" dirty="0" err="1" smtClean="0">
                <a:solidFill>
                  <a:srgbClr val="FF0000"/>
                </a:solidFill>
              </a:rPr>
              <a:t>ronchi</a:t>
            </a:r>
            <a:r>
              <a:rPr lang="en-US" sz="3600" dirty="0" smtClean="0">
                <a:solidFill>
                  <a:srgbClr val="FF0000"/>
                </a:solidFill>
              </a:rPr>
              <a:t> – </a:t>
            </a:r>
            <a:r>
              <a:rPr lang="en-US" sz="3200" dirty="0" smtClean="0">
                <a:solidFill>
                  <a:srgbClr val="002060"/>
                </a:solidFill>
              </a:rPr>
              <a:t>High pitched., musical 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Produced in smaller bronchi and bronchioles.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  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2. </a:t>
            </a:r>
            <a:r>
              <a:rPr lang="en-US" sz="3600" dirty="0" err="1" smtClean="0">
                <a:solidFill>
                  <a:srgbClr val="FF0000"/>
                </a:solidFill>
              </a:rPr>
              <a:t>Sonorus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ronchi</a:t>
            </a:r>
            <a:r>
              <a:rPr lang="en-US" sz="3600" dirty="0" smtClean="0">
                <a:solidFill>
                  <a:srgbClr val="FF0000"/>
                </a:solidFill>
              </a:rPr>
              <a:t> –  </a:t>
            </a:r>
            <a:r>
              <a:rPr lang="en-US" sz="3200" dirty="0" smtClean="0">
                <a:solidFill>
                  <a:srgbClr val="002060"/>
                </a:solidFill>
              </a:rPr>
              <a:t>low pitched and snoring.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Produced in trachea ands bronchi.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3. Wheeze –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sz="3200" dirty="0" smtClean="0">
                <a:solidFill>
                  <a:srgbClr val="002060"/>
                </a:solidFill>
              </a:rPr>
              <a:t>Indicates lower airway narrowing.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  More pronounced during expiration.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4. Grunting –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</a:t>
            </a:r>
            <a:r>
              <a:rPr lang="en-US" sz="3200" dirty="0" smtClean="0">
                <a:solidFill>
                  <a:srgbClr val="00B0F0"/>
                </a:solidFill>
              </a:rPr>
              <a:t>Sign of severe Respiratory distress.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Attempt to keep the distal airways open by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generating Grunted PEEP.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ASESSMENT OF TRANSMITTED VOICE SOUND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 VOCAL RESONANCE –</a:t>
            </a:r>
          </a:p>
          <a:p>
            <a:pPr>
              <a:buNone/>
            </a:pPr>
            <a:r>
              <a:rPr lang="en-US" sz="3300" dirty="0" smtClean="0"/>
              <a:t>         Similar to TVF but evaluated by auscultation.</a:t>
            </a:r>
          </a:p>
          <a:p>
            <a:pPr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  </a:t>
            </a:r>
            <a:r>
              <a:rPr lang="en-US" sz="3300" dirty="0" smtClean="0">
                <a:solidFill>
                  <a:srgbClr val="FF0000"/>
                </a:solidFill>
              </a:rPr>
              <a:t>1. </a:t>
            </a:r>
            <a:r>
              <a:rPr lang="en-US" sz="3300" dirty="0" err="1" smtClean="0">
                <a:solidFill>
                  <a:srgbClr val="FF0000"/>
                </a:solidFill>
              </a:rPr>
              <a:t>Egophony</a:t>
            </a:r>
            <a:r>
              <a:rPr lang="en-US" sz="3300" dirty="0" smtClean="0">
                <a:solidFill>
                  <a:srgbClr val="FF0000"/>
                </a:solidFill>
              </a:rPr>
              <a:t> </a:t>
            </a:r>
            <a:r>
              <a:rPr lang="en-IN" sz="3300" dirty="0" smtClean="0">
                <a:solidFill>
                  <a:srgbClr val="FF0000"/>
                </a:solidFill>
              </a:rPr>
              <a:t> - </a:t>
            </a:r>
            <a:endParaRPr lang="en-IN" sz="3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Nasal twang or bleating vocal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resonance.</a:t>
            </a:r>
          </a:p>
          <a:p>
            <a:pPr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  2. </a:t>
            </a:r>
            <a:r>
              <a:rPr lang="en-US" sz="3300" dirty="0" err="1" smtClean="0">
                <a:solidFill>
                  <a:srgbClr val="FF0000"/>
                </a:solidFill>
              </a:rPr>
              <a:t>Bronchophony</a:t>
            </a:r>
            <a:r>
              <a:rPr lang="en-US" sz="3300" dirty="0" smtClean="0">
                <a:solidFill>
                  <a:srgbClr val="FF0000"/>
                </a:solidFill>
              </a:rPr>
              <a:t> –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V.R. is loud as that it appears that sound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being produced in ear piece of stethoscope.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3</a:t>
            </a:r>
            <a:r>
              <a:rPr lang="en-US" sz="3400" dirty="0" smtClean="0">
                <a:solidFill>
                  <a:srgbClr val="FF0000"/>
                </a:solidFill>
              </a:rPr>
              <a:t>. Whispering </a:t>
            </a:r>
            <a:r>
              <a:rPr lang="en-US" sz="3400" dirty="0" err="1" smtClean="0">
                <a:solidFill>
                  <a:srgbClr val="FF0000"/>
                </a:solidFill>
              </a:rPr>
              <a:t>pectoriloquy</a:t>
            </a:r>
            <a:r>
              <a:rPr lang="en-US" sz="3400" dirty="0" smtClean="0">
                <a:solidFill>
                  <a:srgbClr val="FF0000"/>
                </a:solidFill>
              </a:rPr>
              <a:t> –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Heard in </a:t>
            </a:r>
            <a:r>
              <a:rPr lang="en-US" sz="3200" b="1" dirty="0" err="1" smtClean="0">
                <a:solidFill>
                  <a:srgbClr val="7030A0"/>
                </a:solidFill>
              </a:rPr>
              <a:t>Broncho</a:t>
            </a:r>
            <a:r>
              <a:rPr lang="en-US" sz="3200" b="1" dirty="0" smtClean="0">
                <a:solidFill>
                  <a:srgbClr val="7030A0"/>
                </a:solidFill>
              </a:rPr>
              <a:t>-pleural fistula.</a:t>
            </a:r>
            <a:endParaRPr lang="en-IN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           SPECIAL TEST 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1.COIN TEST –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               </a:t>
            </a:r>
            <a:r>
              <a:rPr lang="en-US" sz="3200" dirty="0" smtClean="0">
                <a:solidFill>
                  <a:srgbClr val="002060"/>
                </a:solidFill>
              </a:rPr>
              <a:t>For the Pneumonia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2. FRICTION TEST –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          Conduction of sound is better when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          chest scratched on side having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          </a:t>
            </a:r>
            <a:r>
              <a:rPr lang="en-US" sz="3200" dirty="0" err="1" smtClean="0">
                <a:solidFill>
                  <a:srgbClr val="002060"/>
                </a:solidFill>
              </a:rPr>
              <a:t>pnemothorax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en-IN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1746" name="Picture 2" descr="http://image.slidesharecdn.com/surajdhankikarrespi-121011042559-phpapp02/95/respiratory-system-examination-in-pediatrics-80-728.jpg?cb=1389793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5842" name="Picture 2" descr="http://image.slidesharecdn.com/surajdhankikarrespi-121011042559-phpapp02/95/respiratory-system-examination-in-pediatrics-81-728.jpg?cb=1389793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http://image.slidesharecdn.com/surajdhankikarrespi-121011042559-phpapp02/95/respiratory-system-examination-in-pediatrics-48-728.jpg?cb=1389793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3250" name="Picture 2" descr="http://charteo.de/out/pictures/art_pictures/C0076/Contact-Thank-You-Slides_C0076_053_c01_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sz="4800" b="1" dirty="0" smtClean="0">
                <a:solidFill>
                  <a:srgbClr val="00B0F0"/>
                </a:solidFill>
              </a:rPr>
              <a:t>PARTS OF R.S.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1. UPPER R. S. –</a:t>
            </a:r>
          </a:p>
          <a:p>
            <a:pPr>
              <a:buNone/>
            </a:pPr>
            <a:r>
              <a:rPr lang="en-US" sz="2400" dirty="0" smtClean="0"/>
              <a:t>       1. Nose </a:t>
            </a:r>
          </a:p>
          <a:p>
            <a:pPr>
              <a:buNone/>
            </a:pPr>
            <a:r>
              <a:rPr lang="en-US" sz="2400" dirty="0" smtClean="0"/>
              <a:t>       2. Pharynx </a:t>
            </a:r>
          </a:p>
          <a:p>
            <a:pPr>
              <a:buNone/>
            </a:pPr>
            <a:r>
              <a:rPr lang="en-US" sz="2400" dirty="0" smtClean="0"/>
              <a:t>       3. Adenoids</a:t>
            </a:r>
          </a:p>
          <a:p>
            <a:pPr>
              <a:buNone/>
            </a:pPr>
            <a:r>
              <a:rPr lang="en-US" sz="2400" dirty="0" smtClean="0"/>
              <a:t>       4. Tonsils</a:t>
            </a:r>
          </a:p>
          <a:p>
            <a:pPr>
              <a:buNone/>
            </a:pPr>
            <a:r>
              <a:rPr lang="en-US" sz="2400" dirty="0" smtClean="0"/>
              <a:t>       5. Epiglottis </a:t>
            </a:r>
          </a:p>
          <a:p>
            <a:pPr>
              <a:buNone/>
            </a:pPr>
            <a:r>
              <a:rPr lang="en-US" sz="2400" dirty="0" smtClean="0"/>
              <a:t>       6. Larynx </a:t>
            </a:r>
          </a:p>
          <a:p>
            <a:pPr>
              <a:buNone/>
            </a:pPr>
            <a:r>
              <a:rPr lang="en-US" sz="2400" dirty="0" smtClean="0"/>
              <a:t>       7. Trachea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2. LOWER R.S.-</a:t>
            </a:r>
          </a:p>
          <a:p>
            <a:pPr>
              <a:buNone/>
            </a:pPr>
            <a:r>
              <a:rPr lang="en-US" sz="2400" dirty="0" smtClean="0"/>
              <a:t>        1. Bronchi             </a:t>
            </a:r>
          </a:p>
          <a:p>
            <a:pPr>
              <a:buNone/>
            </a:pPr>
            <a:r>
              <a:rPr lang="en-US" sz="2400" dirty="0" smtClean="0"/>
              <a:t>        2. Bronchioles</a:t>
            </a:r>
          </a:p>
          <a:p>
            <a:pPr>
              <a:buNone/>
            </a:pPr>
            <a:r>
              <a:rPr lang="en-US" sz="2400" dirty="0" smtClean="0"/>
              <a:t>        3. Alveoli.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smtClean="0">
                <a:solidFill>
                  <a:srgbClr val="7030A0"/>
                </a:solidFill>
              </a:rPr>
              <a:t>                 STEPS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Examination done in 4 steps</a:t>
            </a:r>
            <a:r>
              <a:rPr lang="en-IN" sz="4000" b="1" dirty="0" smtClean="0">
                <a:solidFill>
                  <a:srgbClr val="FF0000"/>
                </a:solidFill>
              </a:rPr>
              <a:t> –</a:t>
            </a:r>
            <a:endParaRPr lang="en-IN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1. Inspection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2. Palpation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3. Percussion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4. Auscultation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       INSPECTION</a:t>
            </a:r>
            <a:endParaRPr lang="en-IN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FOLLOWING STEPS :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1.Face inspection </a:t>
            </a:r>
          </a:p>
          <a:p>
            <a:pPr>
              <a:buNone/>
            </a:pPr>
            <a:r>
              <a:rPr lang="en-US" dirty="0" smtClean="0"/>
              <a:t>      2. Nose</a:t>
            </a:r>
          </a:p>
          <a:p>
            <a:pPr>
              <a:buNone/>
            </a:pPr>
            <a:r>
              <a:rPr lang="en-US" dirty="0" smtClean="0"/>
              <a:t>      3. Neck</a:t>
            </a:r>
          </a:p>
          <a:p>
            <a:pPr>
              <a:buNone/>
            </a:pPr>
            <a:r>
              <a:rPr lang="en-US" dirty="0" smtClean="0"/>
              <a:t>      4. Throat</a:t>
            </a:r>
          </a:p>
          <a:p>
            <a:pPr>
              <a:buNone/>
            </a:pPr>
            <a:r>
              <a:rPr lang="en-US" dirty="0" smtClean="0"/>
              <a:t>      5.Chest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NOSE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1. Nasal patency</a:t>
            </a:r>
          </a:p>
          <a:p>
            <a:pPr>
              <a:buNone/>
            </a:pPr>
            <a:r>
              <a:rPr lang="en-US" dirty="0" smtClean="0"/>
              <a:t>      2. Nasal flaring.</a:t>
            </a:r>
          </a:p>
          <a:p>
            <a:pPr>
              <a:buNone/>
            </a:pPr>
            <a:r>
              <a:rPr lang="en-US" dirty="0" smtClean="0"/>
              <a:t>      3. Nasal polyps</a:t>
            </a:r>
          </a:p>
          <a:p>
            <a:pPr>
              <a:buNone/>
            </a:pPr>
            <a:r>
              <a:rPr lang="en-US" dirty="0" smtClean="0"/>
              <a:t>      4. Sinus tenderness </a:t>
            </a:r>
          </a:p>
          <a:p>
            <a:pPr>
              <a:buNone/>
            </a:pPr>
            <a:r>
              <a:rPr lang="en-US" dirty="0" smtClean="0"/>
              <a:t>      5. Discharge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THROAT : </a:t>
            </a:r>
          </a:p>
          <a:p>
            <a:pPr>
              <a:buNone/>
            </a:pPr>
            <a:r>
              <a:rPr lang="en-US" dirty="0" smtClean="0"/>
              <a:t>      1. Breath odor</a:t>
            </a:r>
          </a:p>
          <a:p>
            <a:pPr>
              <a:buNone/>
            </a:pPr>
            <a:r>
              <a:rPr lang="en-US" dirty="0" smtClean="0"/>
              <a:t>      2 . Tongue, Teeth.</a:t>
            </a:r>
          </a:p>
          <a:p>
            <a:pPr>
              <a:buNone/>
            </a:pPr>
            <a:r>
              <a:rPr lang="en-US" dirty="0" smtClean="0"/>
              <a:t>      3. Tonsils – Sizes and sign of </a:t>
            </a:r>
            <a:r>
              <a:rPr lang="en-US" dirty="0" err="1" smtClean="0"/>
              <a:t>inflamation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92D050"/>
                </a:solidFill>
              </a:rPr>
              <a:t>                </a:t>
            </a:r>
            <a:r>
              <a:rPr lang="en-US" sz="6000" b="1" dirty="0" smtClean="0">
                <a:solidFill>
                  <a:srgbClr val="92D050"/>
                </a:solidFill>
              </a:rPr>
              <a:t>THORAX</a:t>
            </a:r>
            <a:endParaRPr lang="en-US" sz="5400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5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Observation of respiratory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  movements : 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1. Rate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2. Rhythm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3. Depth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4.Quality</a:t>
            </a:r>
          </a:p>
          <a:p>
            <a:pPr>
              <a:buNone/>
            </a:pP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</a:p>
          <a:p>
            <a:pPr>
              <a:buNone/>
            </a:pP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NORMAL R. R. AS PER THE AGE</a:t>
            </a:r>
            <a:endParaRPr lang="en-IN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7147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AGE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R.R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    0-6 Months</a:t>
                      </a:r>
                    </a:p>
                    <a:p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30  -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 60 </a:t>
                      </a:r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  6 Months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  - 1 yr </a:t>
                      </a:r>
                    </a:p>
                    <a:p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30  -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 50   </a:t>
                      </a:r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    1   -3 yrs </a:t>
                      </a:r>
                    </a:p>
                    <a:p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4"/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-  40 </a:t>
                      </a:r>
                    </a:p>
                    <a:p>
                      <a:pPr marL="342900" indent="-342900">
                        <a:buNone/>
                      </a:pPr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 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 3   -5 yrs</a:t>
                      </a:r>
                    </a:p>
                    <a:p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22   -  34</a:t>
                      </a:r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   5   -  12 yrs </a:t>
                      </a:r>
                      <a:endParaRPr lang="en-US" sz="20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42900" indent="-342900">
                        <a:buAutoNum type="arabicPlain" startAt="5"/>
                      </a:pPr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14  -  25</a:t>
                      </a:r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    &gt; 12 yrs</a:t>
                      </a:r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 14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 -  20</a:t>
                      </a:r>
                    </a:p>
                    <a:p>
                      <a:endParaRPr lang="en-IN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532</TotalTime>
  <Words>1244</Words>
  <Application>Microsoft Office PowerPoint</Application>
  <PresentationFormat>On-screen Show (4:3)</PresentationFormat>
  <Paragraphs>312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Median</vt:lpstr>
      <vt:lpstr>Slide 1</vt:lpstr>
      <vt:lpstr>Slide 2</vt:lpstr>
      <vt:lpstr>Ayurvedic Aspect of  Pranavaha Strotasa</vt:lpstr>
      <vt:lpstr>            PARTS OF R.S.</vt:lpstr>
      <vt:lpstr>                  STEPS</vt:lpstr>
      <vt:lpstr>       INSPECTION</vt:lpstr>
      <vt:lpstr>Slide 7</vt:lpstr>
      <vt:lpstr>Slide 8</vt:lpstr>
      <vt:lpstr>NORMAL R. R. AS PER THE AGE</vt:lpstr>
      <vt:lpstr>ABNORMAL BREATHING PATTERNS</vt:lpstr>
      <vt:lpstr>    PATHOLOGICAL RESPIRATION</vt:lpstr>
      <vt:lpstr>Slide 12</vt:lpstr>
      <vt:lpstr>INSPECTION OF ANTERIOR CHEST WALL </vt:lpstr>
      <vt:lpstr>Slide 14</vt:lpstr>
      <vt:lpstr>Slide 15</vt:lpstr>
      <vt:lpstr>DEFORMITY OF SHAPE OF CHEST</vt:lpstr>
      <vt:lpstr>Slide 17</vt:lpstr>
      <vt:lpstr>            PALPATION</vt:lpstr>
      <vt:lpstr>Slide 19</vt:lpstr>
      <vt:lpstr>              PERCUSSION </vt:lpstr>
      <vt:lpstr>Slide 21</vt:lpstr>
      <vt:lpstr>   EVALUATION OF PERCUSSION </vt:lpstr>
      <vt:lpstr> </vt:lpstr>
      <vt:lpstr>           AUSCULTATION</vt:lpstr>
      <vt:lpstr>Slide 25</vt:lpstr>
      <vt:lpstr>Slide 26</vt:lpstr>
      <vt:lpstr>Slide 27</vt:lpstr>
      <vt:lpstr>Slide 28</vt:lpstr>
      <vt:lpstr>ABNORMAL FINDINGS </vt:lpstr>
      <vt:lpstr>Slide 30</vt:lpstr>
      <vt:lpstr>Slide 31</vt:lpstr>
      <vt:lpstr>ASESSMENT OF TRANSMITTED VOICE SOUND</vt:lpstr>
      <vt:lpstr>           SPECIAL TEST 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admin1</dc:creator>
  <cp:lastModifiedBy>admin1</cp:lastModifiedBy>
  <cp:revision>80</cp:revision>
  <dcterms:created xsi:type="dcterms:W3CDTF">2014-12-16T07:18:54Z</dcterms:created>
  <dcterms:modified xsi:type="dcterms:W3CDTF">2014-12-19T09:58:02Z</dcterms:modified>
</cp:coreProperties>
</file>