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8"/>
  </p:notesMasterIdLst>
  <p:sldIdLst>
    <p:sldId id="256" r:id="rId2"/>
    <p:sldId id="258" r:id="rId3"/>
    <p:sldId id="261" r:id="rId4"/>
    <p:sldId id="348" r:id="rId5"/>
    <p:sldId id="259" r:id="rId6"/>
    <p:sldId id="264" r:id="rId7"/>
    <p:sldId id="350" r:id="rId8"/>
    <p:sldId id="262" r:id="rId9"/>
    <p:sldId id="260" r:id="rId10"/>
    <p:sldId id="263" r:id="rId11"/>
    <p:sldId id="266" r:id="rId12"/>
    <p:sldId id="267" r:id="rId13"/>
    <p:sldId id="276" r:id="rId14"/>
    <p:sldId id="279" r:id="rId15"/>
    <p:sldId id="281" r:id="rId16"/>
    <p:sldId id="346" r:id="rId17"/>
    <p:sldId id="280" r:id="rId18"/>
    <p:sldId id="272" r:id="rId19"/>
    <p:sldId id="316" r:id="rId20"/>
    <p:sldId id="273" r:id="rId21"/>
    <p:sldId id="271" r:id="rId22"/>
    <p:sldId id="347" r:id="rId23"/>
    <p:sldId id="274" r:id="rId24"/>
    <p:sldId id="275" r:id="rId25"/>
    <p:sldId id="278" r:id="rId26"/>
    <p:sldId id="282" r:id="rId27"/>
    <p:sldId id="283" r:id="rId28"/>
    <p:sldId id="277" r:id="rId29"/>
    <p:sldId id="284" r:id="rId30"/>
    <p:sldId id="286" r:id="rId31"/>
    <p:sldId id="287" r:id="rId32"/>
    <p:sldId id="268" r:id="rId33"/>
    <p:sldId id="269" r:id="rId34"/>
    <p:sldId id="288" r:id="rId35"/>
    <p:sldId id="289" r:id="rId36"/>
    <p:sldId id="290" r:id="rId37"/>
    <p:sldId id="335" r:id="rId38"/>
    <p:sldId id="291" r:id="rId39"/>
    <p:sldId id="292" r:id="rId40"/>
    <p:sldId id="308" r:id="rId41"/>
    <p:sldId id="309" r:id="rId42"/>
    <p:sldId id="310" r:id="rId43"/>
    <p:sldId id="311" r:id="rId44"/>
    <p:sldId id="312" r:id="rId45"/>
    <p:sldId id="317" r:id="rId46"/>
    <p:sldId id="318" r:id="rId47"/>
    <p:sldId id="313" r:id="rId48"/>
    <p:sldId id="336" r:id="rId49"/>
    <p:sldId id="314" r:id="rId50"/>
    <p:sldId id="315" r:id="rId51"/>
    <p:sldId id="338" r:id="rId52"/>
    <p:sldId id="340" r:id="rId53"/>
    <p:sldId id="337" r:id="rId54"/>
    <p:sldId id="341" r:id="rId55"/>
    <p:sldId id="339" r:id="rId56"/>
    <p:sldId id="342" r:id="rId57"/>
    <p:sldId id="319" r:id="rId58"/>
    <p:sldId id="320" r:id="rId59"/>
    <p:sldId id="321" r:id="rId60"/>
    <p:sldId id="323" r:id="rId61"/>
    <p:sldId id="322" r:id="rId62"/>
    <p:sldId id="331" r:id="rId63"/>
    <p:sldId id="332" r:id="rId64"/>
    <p:sldId id="343" r:id="rId65"/>
    <p:sldId id="344" r:id="rId66"/>
    <p:sldId id="345" r:id="rId67"/>
    <p:sldId id="293" r:id="rId68"/>
    <p:sldId id="299" r:id="rId69"/>
    <p:sldId id="300" r:id="rId70"/>
    <p:sldId id="301" r:id="rId71"/>
    <p:sldId id="303" r:id="rId72"/>
    <p:sldId id="302" r:id="rId73"/>
    <p:sldId id="304" r:id="rId74"/>
    <p:sldId id="333" r:id="rId75"/>
    <p:sldId id="334" r:id="rId76"/>
    <p:sldId id="305" r:id="rId77"/>
    <p:sldId id="306" r:id="rId78"/>
    <p:sldId id="326" r:id="rId79"/>
    <p:sldId id="327" r:id="rId80"/>
    <p:sldId id="328" r:id="rId81"/>
    <p:sldId id="349" r:id="rId82"/>
    <p:sldId id="352" r:id="rId83"/>
    <p:sldId id="294" r:id="rId84"/>
    <p:sldId id="353" r:id="rId85"/>
    <p:sldId id="354" r:id="rId86"/>
    <p:sldId id="355" r:id="rId87"/>
    <p:sldId id="295" r:id="rId88"/>
    <p:sldId id="296" r:id="rId89"/>
    <p:sldId id="329" r:id="rId90"/>
    <p:sldId id="357" r:id="rId91"/>
    <p:sldId id="297" r:id="rId92"/>
    <p:sldId id="298" r:id="rId93"/>
    <p:sldId id="307" r:id="rId94"/>
    <p:sldId id="356" r:id="rId95"/>
    <p:sldId id="270" r:id="rId96"/>
    <p:sldId id="265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66" d="100"/>
          <a:sy n="66" d="100"/>
        </p:scale>
        <p:origin x="-150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DA49-2F27-4110-8CA6-3681C6EE9CA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A3A90-2673-4B7C-B80F-32CED529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A3A90-2673-4B7C-B80F-32CED529032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CFBDD0-0C5D-48C4-A4BA-2449DCBEB8B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648B93-E448-4BF6-B8CB-1F666190FF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Skin diseases in pediatrics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Presented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by</a:t>
            </a:r>
            <a:r>
              <a:rPr lang="en-US" sz="4000" dirty="0" smtClean="0"/>
              <a:t> 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err="1" smtClean="0">
                <a:solidFill>
                  <a:schemeClr val="tx1"/>
                </a:solidFill>
              </a:rPr>
              <a:t>Dr.Kiran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smtClean="0">
                <a:solidFill>
                  <a:schemeClr val="tx1"/>
                </a:solidFill>
              </a:rPr>
              <a:t>Nandeshwar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to patient with skin lesion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with area fully exposed.</a:t>
            </a:r>
          </a:p>
          <a:p>
            <a:r>
              <a:rPr lang="en-US" dirty="0" smtClean="0"/>
              <a:t>Distribution pattern:  Symmetrical or asymmetrical pattern?</a:t>
            </a:r>
          </a:p>
          <a:p>
            <a:r>
              <a:rPr lang="en-US" dirty="0" smtClean="0"/>
              <a:t>Proper history: the time &amp; evaluation of the spread.</a:t>
            </a:r>
          </a:p>
          <a:p>
            <a:r>
              <a:rPr lang="en-US" dirty="0" smtClean="0"/>
              <a:t>Triggering factors in cases like </a:t>
            </a:r>
            <a:r>
              <a:rPr lang="en-US" dirty="0" err="1" smtClean="0"/>
              <a:t>urticaria</a:t>
            </a:r>
            <a:r>
              <a:rPr lang="en-US" dirty="0" smtClean="0"/>
              <a:t> or other allergic skin reactions.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Terms used to describe skin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Macule </a:t>
            </a:r>
          </a:p>
          <a:p>
            <a:r>
              <a:rPr lang="en-US" dirty="0" smtClean="0"/>
              <a:t>Papule </a:t>
            </a:r>
          </a:p>
          <a:p>
            <a:r>
              <a:rPr lang="en-US" dirty="0" smtClean="0"/>
              <a:t>vesicle</a:t>
            </a:r>
          </a:p>
          <a:p>
            <a:r>
              <a:rPr lang="en-US" dirty="0" smtClean="0"/>
              <a:t>bulla</a:t>
            </a:r>
          </a:p>
          <a:p>
            <a:r>
              <a:rPr lang="en-US" dirty="0" smtClean="0"/>
              <a:t>Pustule</a:t>
            </a:r>
          </a:p>
          <a:p>
            <a:r>
              <a:rPr lang="en-US" dirty="0" err="1" smtClean="0"/>
              <a:t>Comedon</a:t>
            </a:r>
            <a:endParaRPr lang="en-US" dirty="0"/>
          </a:p>
          <a:p>
            <a:r>
              <a:rPr lang="en-US" dirty="0" smtClean="0"/>
              <a:t>Cyst</a:t>
            </a:r>
          </a:p>
          <a:p>
            <a:r>
              <a:rPr lang="en-US" dirty="0" smtClean="0"/>
              <a:t>Abscess</a:t>
            </a:r>
          </a:p>
          <a:p>
            <a:r>
              <a:rPr lang="en-US" dirty="0" err="1" smtClean="0"/>
              <a:t>Patachia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24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Purpura</a:t>
            </a:r>
            <a:r>
              <a:rPr lang="en-US" dirty="0" smtClean="0"/>
              <a:t> </a:t>
            </a:r>
          </a:p>
          <a:p>
            <a:r>
              <a:rPr lang="en-US" dirty="0" smtClean="0"/>
              <a:t>Erythema</a:t>
            </a:r>
          </a:p>
          <a:p>
            <a:r>
              <a:rPr lang="en-US" dirty="0" smtClean="0"/>
              <a:t>Fissure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071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localised</a:t>
            </a:r>
            <a:r>
              <a:rPr lang="en-US" dirty="0" smtClean="0"/>
              <a:t> area of </a:t>
            </a:r>
            <a:r>
              <a:rPr lang="en-US" dirty="0" err="1" smtClean="0"/>
              <a:t>colour</a:t>
            </a:r>
            <a:r>
              <a:rPr lang="en-US" dirty="0" smtClean="0"/>
              <a:t> change or textural change in the skin.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3689684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7000"/>
            <a:ext cx="3073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4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solid elevation of skin less than 5 mm in diameter.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81300"/>
            <a:ext cx="7315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0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Clear,fluid</a:t>
            </a:r>
            <a:r>
              <a:rPr lang="en-US" dirty="0" smtClean="0"/>
              <a:t> filled blister less than 5 mm in diameter.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2438400"/>
            <a:ext cx="8001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5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cavity formed in layers of </a:t>
            </a:r>
            <a:r>
              <a:rPr lang="en-US" dirty="0" err="1" smtClean="0"/>
              <a:t>skin,containing</a:t>
            </a:r>
            <a:r>
              <a:rPr lang="en-US" dirty="0" smtClean="0"/>
              <a:t> blood ,</a:t>
            </a:r>
            <a:r>
              <a:rPr lang="en-US" dirty="0" err="1" smtClean="0"/>
              <a:t>plasma,epidermal</a:t>
            </a:r>
            <a:r>
              <a:rPr lang="en-US" dirty="0" smtClean="0"/>
              <a:t> or inflammatory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11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Pustule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visible collection of pus in a blister.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514600"/>
            <a:ext cx="6019800" cy="35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2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Comedo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Conical raised lesion with a broad base &amp; plug apex.</a:t>
            </a:r>
          </a:p>
          <a:p>
            <a:r>
              <a:rPr lang="en-US" dirty="0" smtClean="0"/>
              <a:t>Types :  1.Black</a:t>
            </a:r>
          </a:p>
          <a:p>
            <a:r>
              <a:rPr lang="en-US" dirty="0" smtClean="0"/>
              <a:t>            2.white</a:t>
            </a:r>
          </a:p>
          <a:p>
            <a:r>
              <a:rPr lang="en-US" dirty="0" smtClean="0"/>
              <a:t>Blackhead is an open </a:t>
            </a:r>
            <a:r>
              <a:rPr lang="en-US" dirty="0" err="1" smtClean="0"/>
              <a:t>comedons,black</a:t>
            </a:r>
            <a:r>
              <a:rPr lang="en-US" dirty="0" smtClean="0"/>
              <a:t> color is due to </a:t>
            </a:r>
            <a:r>
              <a:rPr lang="en-US" dirty="0" err="1" smtClean="0"/>
              <a:t>oxidised</a:t>
            </a:r>
            <a:r>
              <a:rPr lang="en-US" dirty="0" smtClean="0"/>
              <a:t> </a:t>
            </a:r>
            <a:r>
              <a:rPr lang="en-US" dirty="0" err="1" smtClean="0"/>
              <a:t>melanin,can</a:t>
            </a:r>
            <a:r>
              <a:rPr lang="en-US" dirty="0" smtClean="0"/>
              <a:t> be easily removed.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17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Whitehead is a closed </a:t>
            </a:r>
            <a:r>
              <a:rPr lang="en-US" dirty="0" err="1" smtClean="0"/>
              <a:t>comedon</a:t>
            </a:r>
            <a:r>
              <a:rPr lang="en-US" dirty="0" smtClean="0"/>
              <a:t> &amp; plug cant be removed easily.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7239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5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children will have a skin infection at some.</a:t>
            </a:r>
          </a:p>
          <a:p>
            <a:r>
              <a:rPr lang="en-US" dirty="0" smtClean="0"/>
              <a:t>Skin infections are a common reason for consultation in primary care and in dermatology practice.</a:t>
            </a:r>
          </a:p>
          <a:p>
            <a:r>
              <a:rPr lang="en-US" dirty="0" smtClean="0"/>
              <a:t>Patients having skin problems regularly visit our </a:t>
            </a:r>
            <a:r>
              <a:rPr lang="en-US" dirty="0" err="1" smtClean="0"/>
              <a:t>opd,this</a:t>
            </a:r>
            <a:r>
              <a:rPr lang="en-US" dirty="0" smtClean="0"/>
              <a:t> presentation is an small effort to focus those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nodule consisting of a epithelial line cavity filled with fluid or semisolid material.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0"/>
            <a:ext cx="5562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3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localised</a:t>
            </a:r>
            <a:r>
              <a:rPr lang="en-US" dirty="0" smtClean="0"/>
              <a:t> collection of pus.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3637"/>
            <a:ext cx="7010400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0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petechie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Haemorrhagic</a:t>
            </a:r>
            <a:r>
              <a:rPr lang="en-US" dirty="0" smtClean="0"/>
              <a:t> punctate spot 1- 2 mm in diameter.</a:t>
            </a:r>
          </a:p>
          <a:p>
            <a:r>
              <a:rPr lang="en-US" dirty="0" err="1" smtClean="0"/>
              <a:t>Purpura</a:t>
            </a:r>
            <a:r>
              <a:rPr lang="en-US" dirty="0" smtClean="0"/>
              <a:t> –extravasation of blood resulting in redness of skin.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05200"/>
            <a:ext cx="571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Redness of the skin due to vascular dilatation.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762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7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linear split in epidermis.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14550"/>
            <a:ext cx="44958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13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Skin conditions in Newborn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1.Erythema </a:t>
            </a:r>
            <a:r>
              <a:rPr lang="en-US" dirty="0" err="1" smtClean="0"/>
              <a:t>toxicum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2.Milia</a:t>
            </a:r>
          </a:p>
          <a:p>
            <a:r>
              <a:rPr lang="en-US" dirty="0" smtClean="0"/>
              <a:t>3.Mongolian Blue spots</a:t>
            </a:r>
          </a:p>
          <a:p>
            <a:r>
              <a:rPr lang="en-US" dirty="0" smtClean="0"/>
              <a:t>4.Acne </a:t>
            </a:r>
            <a:r>
              <a:rPr lang="en-US" dirty="0" err="1" smtClean="0"/>
              <a:t>neonatorum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5.Napkin rash</a:t>
            </a:r>
            <a:endParaRPr lang="en-US" dirty="0"/>
          </a:p>
          <a:p>
            <a:r>
              <a:rPr lang="en-US" dirty="0" smtClean="0"/>
              <a:t>6.Albinism</a:t>
            </a:r>
          </a:p>
        </p:txBody>
      </p:sp>
    </p:spTree>
    <p:extLst>
      <p:ext uri="{BB962C8B-B14F-4D97-AF65-F5344CB8AC3E}">
        <p14:creationId xmlns:p14="http://schemas.microsoft.com/office/powerpoint/2010/main" val="3324423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Erythema </a:t>
            </a:r>
            <a:r>
              <a:rPr lang="en-US" dirty="0" err="1" smtClean="0"/>
              <a:t>toxicum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Also called as </a:t>
            </a:r>
            <a:r>
              <a:rPr lang="en-US" dirty="0" err="1" smtClean="0"/>
              <a:t>Urticaria</a:t>
            </a:r>
            <a:r>
              <a:rPr lang="en-US" dirty="0" smtClean="0"/>
              <a:t> </a:t>
            </a:r>
            <a:r>
              <a:rPr lang="en-US" dirty="0" err="1" smtClean="0"/>
              <a:t>neonatorum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Characterized by erythematous blotches with central pale papule.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affects about 40 -55% of term infants.</a:t>
            </a:r>
          </a:p>
          <a:p>
            <a:pPr marL="0" indent="0">
              <a:buNone/>
            </a:pPr>
            <a:r>
              <a:rPr lang="en-US" dirty="0" smtClean="0"/>
              <a:t>Appears on 2</a:t>
            </a:r>
            <a:r>
              <a:rPr lang="en-US" baseline="30000" dirty="0" smtClean="0"/>
              <a:t>nd</a:t>
            </a:r>
            <a:r>
              <a:rPr lang="en-US" dirty="0" smtClean="0"/>
              <a:t> day of </a:t>
            </a:r>
            <a:r>
              <a:rPr lang="en-US" dirty="0" err="1" smtClean="0"/>
              <a:t>life,appears</a:t>
            </a:r>
            <a:r>
              <a:rPr lang="en-US" dirty="0" smtClean="0"/>
              <a:t> on </a:t>
            </a:r>
            <a:r>
              <a:rPr lang="en-US" dirty="0" err="1" smtClean="0"/>
              <a:t>face,neck</a:t>
            </a:r>
            <a:r>
              <a:rPr lang="en-US" dirty="0" smtClean="0"/>
              <a:t> &amp; trunk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esolves spontaneously within few days.</a:t>
            </a:r>
          </a:p>
          <a:p>
            <a:pPr marL="0" indent="0">
              <a:buNone/>
            </a:pPr>
            <a:r>
              <a:rPr lang="en-US" dirty="0" smtClean="0"/>
              <a:t>T/t –application of </a:t>
            </a:r>
            <a:r>
              <a:rPr lang="en-US" dirty="0" err="1" smtClean="0"/>
              <a:t>neosporin</a:t>
            </a:r>
            <a:r>
              <a:rPr lang="en-US" dirty="0" smtClean="0"/>
              <a:t> powder.</a:t>
            </a:r>
          </a:p>
          <a:p>
            <a:pPr marL="0" indent="0">
              <a:buNone/>
            </a:pPr>
            <a:r>
              <a:rPr lang="en-US" dirty="0" smtClean="0"/>
              <a:t>Use soft linen for baby.</a:t>
            </a:r>
          </a:p>
        </p:txBody>
      </p:sp>
    </p:spTree>
    <p:extLst>
      <p:ext uri="{BB962C8B-B14F-4D97-AF65-F5344CB8AC3E}">
        <p14:creationId xmlns:p14="http://schemas.microsoft.com/office/powerpoint/2010/main" val="1374176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</p:spPr>
      </p:pic>
    </p:spTree>
    <p:extLst>
      <p:ext uri="{BB962C8B-B14F-4D97-AF65-F5344CB8AC3E}">
        <p14:creationId xmlns:p14="http://schemas.microsoft.com/office/powerpoint/2010/main" val="3297925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Milia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 white spots on the nose.</a:t>
            </a:r>
          </a:p>
          <a:p>
            <a:r>
              <a:rPr lang="en-US" dirty="0" smtClean="0"/>
              <a:t>Due to </a:t>
            </a:r>
            <a:r>
              <a:rPr lang="en-US" dirty="0" err="1" smtClean="0"/>
              <a:t>retension</a:t>
            </a:r>
            <a:r>
              <a:rPr lang="en-US" dirty="0" smtClean="0"/>
              <a:t> of sebum.</a:t>
            </a:r>
          </a:p>
          <a:p>
            <a:r>
              <a:rPr lang="en-US" dirty="0" smtClean="0"/>
              <a:t>Present in practically in all newborn babies &amp; disappears spontaneously.</a:t>
            </a:r>
          </a:p>
          <a:p>
            <a:r>
              <a:rPr lang="en-US" dirty="0" smtClean="0"/>
              <a:t>No specific t/t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11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686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of skin organ.</a:t>
            </a:r>
          </a:p>
          <a:p>
            <a:r>
              <a:rPr lang="en-US" dirty="0" smtClean="0"/>
              <a:t>Anatomy of skin </a:t>
            </a:r>
          </a:p>
          <a:p>
            <a:r>
              <a:rPr lang="en-US" dirty="0" smtClean="0"/>
              <a:t>Functions of skin</a:t>
            </a:r>
          </a:p>
          <a:p>
            <a:r>
              <a:rPr lang="en-US" dirty="0" smtClean="0"/>
              <a:t>Difference between child and adult skin.</a:t>
            </a:r>
          </a:p>
          <a:p>
            <a:r>
              <a:rPr lang="en-US" dirty="0" smtClean="0"/>
              <a:t>Approach to patient with skin lesion </a:t>
            </a:r>
          </a:p>
          <a:p>
            <a:r>
              <a:rPr lang="en-US" dirty="0" smtClean="0"/>
              <a:t>Terms used to describe skin lesions.</a:t>
            </a:r>
          </a:p>
          <a:p>
            <a:r>
              <a:rPr lang="en-US" dirty="0" smtClean="0"/>
              <a:t>Skin </a:t>
            </a:r>
            <a:r>
              <a:rPr lang="en-US" dirty="0" err="1" smtClean="0"/>
              <a:t>conditons</a:t>
            </a:r>
            <a:r>
              <a:rPr lang="en-US" dirty="0" smtClean="0"/>
              <a:t> in newborn</a:t>
            </a:r>
          </a:p>
          <a:p>
            <a:r>
              <a:rPr lang="en-US" dirty="0" smtClean="0"/>
              <a:t>Skin conditions in children.</a:t>
            </a:r>
          </a:p>
          <a:p>
            <a:r>
              <a:rPr lang="en-US" dirty="0"/>
              <a:t>F</a:t>
            </a:r>
            <a:r>
              <a:rPr lang="en-US" dirty="0" smtClean="0"/>
              <a:t>ungal </a:t>
            </a:r>
            <a:r>
              <a:rPr lang="en-US" dirty="0" err="1" smtClean="0"/>
              <a:t>nfections</a:t>
            </a:r>
            <a:endParaRPr lang="en-US" dirty="0" smtClean="0"/>
          </a:p>
          <a:p>
            <a:r>
              <a:rPr lang="en-US" dirty="0" smtClean="0"/>
              <a:t>Viral exanthemata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/>
          <a:lstStyle/>
          <a:p>
            <a:r>
              <a:rPr lang="en-US" dirty="0" smtClean="0"/>
              <a:t>Acne </a:t>
            </a:r>
            <a:r>
              <a:rPr lang="en-US" dirty="0" err="1" smtClean="0"/>
              <a:t>Neonatorum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acne like lesions with </a:t>
            </a:r>
            <a:r>
              <a:rPr lang="en-US" dirty="0" err="1" smtClean="0"/>
              <a:t>comedones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May be seen over </a:t>
            </a:r>
            <a:r>
              <a:rPr lang="en-US" dirty="0" err="1" smtClean="0"/>
              <a:t>forehead,nose</a:t>
            </a:r>
            <a:r>
              <a:rPr lang="en-US" dirty="0" smtClean="0"/>
              <a:t> &amp;chicks at birth in term babies.</a:t>
            </a:r>
          </a:p>
          <a:p>
            <a:r>
              <a:rPr lang="en-US" dirty="0" smtClean="0"/>
              <a:t>Occur due to </a:t>
            </a:r>
            <a:r>
              <a:rPr lang="en-US" dirty="0" err="1" smtClean="0"/>
              <a:t>transplacental</a:t>
            </a:r>
            <a:r>
              <a:rPr lang="en-US" dirty="0" smtClean="0"/>
              <a:t> passage of maternal androgen to the </a:t>
            </a:r>
            <a:r>
              <a:rPr lang="en-US" dirty="0" err="1" smtClean="0"/>
              <a:t>foetus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Diminish within next couple of 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38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924800" cy="6629401"/>
          </a:xfrm>
        </p:spPr>
      </p:pic>
    </p:spTree>
    <p:extLst>
      <p:ext uri="{BB962C8B-B14F-4D97-AF65-F5344CB8AC3E}">
        <p14:creationId xmlns:p14="http://schemas.microsoft.com/office/powerpoint/2010/main" val="3591500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Mongolian 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Irregular blue patches of skin pigmentation,</a:t>
            </a:r>
          </a:p>
          <a:p>
            <a:pPr marL="0" indent="0">
              <a:buNone/>
            </a:pPr>
            <a:r>
              <a:rPr lang="en-US" dirty="0" smtClean="0"/>
              <a:t>Often present over the sacral area and buttocks.</a:t>
            </a:r>
          </a:p>
          <a:p>
            <a:pPr marL="0" indent="0">
              <a:buNone/>
            </a:pPr>
            <a:r>
              <a:rPr lang="en-US" dirty="0" smtClean="0"/>
              <a:t>Extremities &amp; rest of the trunk may also be affected.</a:t>
            </a:r>
          </a:p>
          <a:p>
            <a:pPr marL="0" indent="0">
              <a:buNone/>
            </a:pPr>
            <a:r>
              <a:rPr lang="en-US" dirty="0" smtClean="0"/>
              <a:t>t/t :</a:t>
            </a:r>
          </a:p>
          <a:p>
            <a:pPr marL="0" indent="0">
              <a:buNone/>
            </a:pPr>
            <a:r>
              <a:rPr lang="en-US" dirty="0" smtClean="0"/>
              <a:t>Self </a:t>
            </a:r>
            <a:r>
              <a:rPr lang="en-US" dirty="0" err="1" smtClean="0"/>
              <a:t>limiting.No</a:t>
            </a:r>
            <a:r>
              <a:rPr lang="en-US" dirty="0" smtClean="0"/>
              <a:t> specific treatment.</a:t>
            </a:r>
          </a:p>
        </p:txBody>
      </p:sp>
    </p:spTree>
    <p:extLst>
      <p:ext uri="{BB962C8B-B14F-4D97-AF65-F5344CB8AC3E}">
        <p14:creationId xmlns:p14="http://schemas.microsoft.com/office/powerpoint/2010/main" val="2444124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8458200" cy="5715000"/>
          </a:xfrm>
        </p:spPr>
      </p:pic>
    </p:spTree>
    <p:extLst>
      <p:ext uri="{BB962C8B-B14F-4D97-AF65-F5344CB8AC3E}">
        <p14:creationId xmlns:p14="http://schemas.microsoft.com/office/powerpoint/2010/main" val="4124853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Napkin 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Mainly due to use of nylon or water tight plastic napkins or </a:t>
            </a:r>
            <a:r>
              <a:rPr lang="en-US" dirty="0" err="1" smtClean="0"/>
              <a:t>soakable</a:t>
            </a:r>
            <a:r>
              <a:rPr lang="en-US" dirty="0" smtClean="0"/>
              <a:t> diaper.</a:t>
            </a:r>
          </a:p>
          <a:p>
            <a:r>
              <a:rPr lang="en-US" dirty="0" smtClean="0"/>
              <a:t>Delay in changing the napkins causes </a:t>
            </a:r>
            <a:r>
              <a:rPr lang="en-US" dirty="0" err="1" smtClean="0"/>
              <a:t>redness,induration</a:t>
            </a:r>
            <a:r>
              <a:rPr lang="en-US" dirty="0" smtClean="0"/>
              <a:t> and excoriation </a:t>
            </a:r>
            <a:r>
              <a:rPr lang="en-US" dirty="0" err="1" smtClean="0"/>
              <a:t>dur</a:t>
            </a:r>
            <a:r>
              <a:rPr lang="en-US" dirty="0" smtClean="0"/>
              <a:t> </a:t>
            </a:r>
            <a:r>
              <a:rPr lang="en-US" dirty="0" err="1" smtClean="0"/>
              <a:t>ammonical</a:t>
            </a:r>
            <a:r>
              <a:rPr lang="en-US" dirty="0" smtClean="0"/>
              <a:t> dermatitis.</a:t>
            </a:r>
          </a:p>
          <a:p>
            <a:r>
              <a:rPr lang="en-US" dirty="0" smtClean="0"/>
              <a:t>t/t –change diaper frequently.</a:t>
            </a:r>
          </a:p>
          <a:p>
            <a:r>
              <a:rPr lang="en-US" dirty="0" smtClean="0"/>
              <a:t>Zinc oxide calamine combination for soothing effect.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18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3" y="1609725"/>
            <a:ext cx="7038534" cy="4846638"/>
          </a:xfrm>
        </p:spPr>
      </p:pic>
    </p:spTree>
    <p:extLst>
      <p:ext uri="{BB962C8B-B14F-4D97-AF65-F5344CB8AC3E}">
        <p14:creationId xmlns:p14="http://schemas.microsoft.com/office/powerpoint/2010/main" val="46052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Autosomal recessive disorder due to deficiency of </a:t>
            </a:r>
            <a:r>
              <a:rPr lang="en-US" dirty="0" err="1" smtClean="0"/>
              <a:t>tyrosinase</a:t>
            </a:r>
            <a:r>
              <a:rPr lang="en-US" dirty="0" smtClean="0"/>
              <a:t> enzyme.</a:t>
            </a:r>
          </a:p>
          <a:p>
            <a:r>
              <a:rPr lang="en-US" dirty="0" err="1" smtClean="0"/>
              <a:t>Hypopigementation</a:t>
            </a:r>
            <a:r>
              <a:rPr lang="en-US" dirty="0" smtClean="0"/>
              <a:t> involving </a:t>
            </a:r>
            <a:r>
              <a:rPr lang="en-US" dirty="0" err="1" smtClean="0"/>
              <a:t>skin,hair</a:t>
            </a:r>
            <a:r>
              <a:rPr lang="en-US" dirty="0" smtClean="0"/>
              <a:t> &amp; eyes.</a:t>
            </a:r>
          </a:p>
          <a:p>
            <a:r>
              <a:rPr lang="en-US" dirty="0" smtClean="0"/>
              <a:t>No specific t/t but skin should be protected from UV light .Use of dark glasses to protect </a:t>
            </a:r>
            <a:r>
              <a:rPr lang="en-US" smtClean="0"/>
              <a:t>aganist</a:t>
            </a:r>
            <a:r>
              <a:rPr lang="en-US" dirty="0" smtClean="0"/>
              <a:t> photophobia.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12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6134100" cy="3581400"/>
          </a:xfrm>
        </p:spPr>
      </p:pic>
    </p:spTree>
    <p:extLst>
      <p:ext uri="{BB962C8B-B14F-4D97-AF65-F5344CB8AC3E}">
        <p14:creationId xmlns:p14="http://schemas.microsoft.com/office/powerpoint/2010/main" val="4219874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conditions in </a:t>
            </a:r>
            <a:r>
              <a:rPr lang="en-US" dirty="0" err="1" smtClean="0"/>
              <a:t>paediatric</a:t>
            </a:r>
            <a:r>
              <a:rPr lang="en-US" dirty="0" smtClean="0"/>
              <a:t> age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Phrenoderma</a:t>
            </a:r>
            <a:r>
              <a:rPr lang="en-US" dirty="0" smtClean="0"/>
              <a:t> </a:t>
            </a:r>
          </a:p>
          <a:p>
            <a:r>
              <a:rPr lang="en-US" dirty="0" smtClean="0"/>
              <a:t>Furuncle</a:t>
            </a:r>
          </a:p>
          <a:p>
            <a:r>
              <a:rPr lang="en-US" dirty="0" smtClean="0"/>
              <a:t>cellulitis</a:t>
            </a:r>
          </a:p>
          <a:p>
            <a:r>
              <a:rPr lang="en-US" dirty="0" err="1" smtClean="0"/>
              <a:t>Urticaria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Vitiligo</a:t>
            </a:r>
            <a:endParaRPr lang="en-US" dirty="0" smtClean="0"/>
          </a:p>
          <a:p>
            <a:r>
              <a:rPr lang="en-US" dirty="0" smtClean="0"/>
              <a:t>Acne vulgaris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10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Xeroderma</a:t>
            </a:r>
            <a:r>
              <a:rPr lang="en-US" dirty="0" smtClean="0"/>
              <a:t> </a:t>
            </a:r>
            <a:r>
              <a:rPr lang="en-US" dirty="0" err="1" smtClean="0"/>
              <a:t>pigmentosa</a:t>
            </a:r>
            <a:r>
              <a:rPr lang="en-US" dirty="0" smtClean="0"/>
              <a:t> </a:t>
            </a:r>
          </a:p>
          <a:p>
            <a:r>
              <a:rPr lang="en-US" dirty="0" smtClean="0"/>
              <a:t>Keloid</a:t>
            </a:r>
          </a:p>
          <a:p>
            <a:r>
              <a:rPr lang="en-US" dirty="0" smtClean="0"/>
              <a:t>Fungal infections</a:t>
            </a:r>
          </a:p>
          <a:p>
            <a:r>
              <a:rPr lang="en-US" dirty="0" smtClean="0"/>
              <a:t>Eczema </a:t>
            </a:r>
          </a:p>
          <a:p>
            <a:r>
              <a:rPr lang="en-US" dirty="0" smtClean="0"/>
              <a:t>Dermatitis</a:t>
            </a:r>
          </a:p>
          <a:p>
            <a:r>
              <a:rPr lang="en-US" dirty="0" smtClean="0"/>
              <a:t>Scabies </a:t>
            </a:r>
          </a:p>
          <a:p>
            <a:r>
              <a:rPr lang="en-US" dirty="0" smtClean="0"/>
              <a:t>Impetigo </a:t>
            </a:r>
            <a:r>
              <a:rPr lang="en-US" dirty="0" err="1" smtClean="0"/>
              <a:t>contagiosa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4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Ayurvedic</a:t>
            </a:r>
            <a:r>
              <a:rPr lang="en-US" dirty="0" smtClean="0"/>
              <a:t> view of skin diseases.</a:t>
            </a:r>
          </a:p>
          <a:p>
            <a:r>
              <a:rPr lang="en-US" dirty="0" err="1" smtClean="0"/>
              <a:t>Ayurvedic</a:t>
            </a:r>
            <a:r>
              <a:rPr lang="en-US" dirty="0" smtClean="0"/>
              <a:t> drugs effective in skin diseases.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31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Phrenoderma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Horny follicular plugs with </a:t>
            </a:r>
            <a:r>
              <a:rPr lang="en-US" dirty="0" err="1" smtClean="0"/>
              <a:t>perifollicular</a:t>
            </a:r>
            <a:r>
              <a:rPr lang="en-US" dirty="0" smtClean="0"/>
              <a:t> plugs of 2 -3 mm on the </a:t>
            </a:r>
            <a:r>
              <a:rPr lang="en-US" dirty="0" err="1" smtClean="0"/>
              <a:t>elbow,knee,anterolateral</a:t>
            </a:r>
            <a:r>
              <a:rPr lang="en-US" dirty="0" smtClean="0"/>
              <a:t> </a:t>
            </a:r>
            <a:r>
              <a:rPr lang="en-US" dirty="0" err="1" smtClean="0"/>
              <a:t>thigh,postero</a:t>
            </a:r>
            <a:r>
              <a:rPr lang="en-US" dirty="0" smtClean="0"/>
              <a:t> lateral upper </a:t>
            </a:r>
            <a:r>
              <a:rPr lang="en-US" dirty="0" err="1" smtClean="0"/>
              <a:t>arm,posterior</a:t>
            </a:r>
            <a:r>
              <a:rPr lang="en-US" dirty="0" smtClean="0"/>
              <a:t> axillary </a:t>
            </a:r>
            <a:r>
              <a:rPr lang="en-US" dirty="0" err="1" smtClean="0"/>
              <a:t>folds,buttocks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cause is unknown ,but thought to be due to </a:t>
            </a:r>
            <a:r>
              <a:rPr lang="en-US" dirty="0" err="1" smtClean="0"/>
              <a:t>vit</a:t>
            </a:r>
            <a:r>
              <a:rPr lang="en-US" dirty="0" smtClean="0"/>
              <a:t>. A deficiency with or without deficiencies of essential fatty acid ,B complex ,E,D etc.</a:t>
            </a:r>
          </a:p>
          <a:p>
            <a:r>
              <a:rPr lang="en-US" dirty="0" smtClean="0"/>
              <a:t>Treatment is by </a:t>
            </a:r>
            <a:r>
              <a:rPr lang="en-US" dirty="0" err="1" smtClean="0"/>
              <a:t>supplimentation</a:t>
            </a:r>
            <a:r>
              <a:rPr lang="en-US" dirty="0" smtClean="0"/>
              <a:t> of this nutrients.</a:t>
            </a:r>
          </a:p>
          <a:p>
            <a:pPr marL="0" indent="0">
              <a:buNone/>
            </a:pPr>
            <a:r>
              <a:rPr lang="en-US" dirty="0" smtClean="0"/>
              <a:t>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69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application of betamethasone plus salicylic acid brings quick symptomatic improvement.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00400"/>
            <a:ext cx="472439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51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Furuncle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 originating from one hair follicle</a:t>
            </a:r>
          </a:p>
          <a:p>
            <a:r>
              <a:rPr lang="en-US" dirty="0" smtClean="0"/>
              <a:t>Extending deep into dermis and subcutaneous tissue.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00400"/>
            <a:ext cx="5867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63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 of subcutaneous tissue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3637"/>
            <a:ext cx="5029200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65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Urticaria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pruritic </a:t>
            </a:r>
            <a:r>
              <a:rPr lang="en-US" dirty="0" err="1" smtClean="0"/>
              <a:t>elevated,flat</a:t>
            </a:r>
            <a:r>
              <a:rPr lang="en-US" dirty="0" smtClean="0"/>
              <a:t> – topped wheal.</a:t>
            </a:r>
          </a:p>
          <a:p>
            <a:r>
              <a:rPr lang="en-US" dirty="0" smtClean="0"/>
              <a:t>It disappear &amp; reappear many times during a single episode itself.</a:t>
            </a:r>
          </a:p>
          <a:p>
            <a:r>
              <a:rPr lang="en-US" dirty="0" smtClean="0"/>
              <a:t>Triggering factor.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581400"/>
            <a:ext cx="8128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06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Xerosis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skin.</a:t>
            </a:r>
          </a:p>
          <a:p>
            <a:r>
              <a:rPr lang="en-US" dirty="0" smtClean="0"/>
              <a:t>t/</a:t>
            </a:r>
            <a:r>
              <a:rPr lang="en-US" dirty="0" err="1" smtClean="0"/>
              <a:t>t:Moisture</a:t>
            </a:r>
            <a:r>
              <a:rPr lang="en-US" dirty="0" smtClean="0"/>
              <a:t> retaining creams are applied.</a:t>
            </a:r>
          </a:p>
          <a:p>
            <a:r>
              <a:rPr lang="en-US" dirty="0" smtClean="0"/>
              <a:t>Nutritional </a:t>
            </a:r>
            <a:r>
              <a:rPr lang="en-US" dirty="0" err="1" smtClean="0"/>
              <a:t>imbalances,if</a:t>
            </a:r>
            <a:r>
              <a:rPr lang="en-US" dirty="0" smtClean="0"/>
              <a:t> </a:t>
            </a:r>
            <a:r>
              <a:rPr lang="en-US" dirty="0" err="1" smtClean="0"/>
              <a:t>any,must</a:t>
            </a:r>
            <a:r>
              <a:rPr lang="en-US" dirty="0" smtClean="0"/>
              <a:t> be corrected.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505200"/>
            <a:ext cx="6477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2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Excessive formation of collagen in healing process may result in keloid formation.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56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10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Vitiligo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defined white macules with sharply defined borders.</a:t>
            </a:r>
          </a:p>
          <a:p>
            <a:r>
              <a:rPr lang="en-US" dirty="0" smtClean="0"/>
              <a:t>Normal cutaneous sensations.</a:t>
            </a:r>
          </a:p>
          <a:p>
            <a:r>
              <a:rPr lang="en-US" dirty="0" smtClean="0"/>
              <a:t>No scaling.</a:t>
            </a:r>
          </a:p>
          <a:p>
            <a:r>
              <a:rPr lang="en-US" dirty="0" smtClean="0"/>
              <a:t>Hair within the patch is also </a:t>
            </a:r>
            <a:r>
              <a:rPr lang="en-US" dirty="0" err="1" smtClean="0"/>
              <a:t>depigmented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 difference between leprosy &amp; </a:t>
            </a:r>
            <a:r>
              <a:rPr lang="en-US" dirty="0" err="1" smtClean="0"/>
              <a:t>vitiligo</a:t>
            </a:r>
            <a:r>
              <a:rPr lang="en-US" dirty="0" smtClean="0"/>
              <a:t> is sensory </a:t>
            </a:r>
            <a:r>
              <a:rPr lang="en-US" dirty="0" err="1" smtClean="0"/>
              <a:t>impairment,present</a:t>
            </a:r>
            <a:r>
              <a:rPr lang="en-US" dirty="0" smtClean="0"/>
              <a:t> in leprosy.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43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3883"/>
            <a:ext cx="7239000" cy="3998321"/>
          </a:xfrm>
        </p:spPr>
      </p:pic>
    </p:spTree>
    <p:extLst>
      <p:ext uri="{BB962C8B-B14F-4D97-AF65-F5344CB8AC3E}">
        <p14:creationId xmlns:p14="http://schemas.microsoft.com/office/powerpoint/2010/main" val="3858181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Acne vulgaris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disease of sebaceous glands.</a:t>
            </a:r>
          </a:p>
          <a:p>
            <a:r>
              <a:rPr lang="en-US" dirty="0" smtClean="0"/>
              <a:t>Pathological process involved are:</a:t>
            </a:r>
          </a:p>
          <a:p>
            <a:r>
              <a:rPr lang="en-US" dirty="0" smtClean="0"/>
              <a:t>          Excessive sebum production</a:t>
            </a:r>
          </a:p>
          <a:p>
            <a:endParaRPr lang="en-US" dirty="0" smtClean="0"/>
          </a:p>
          <a:p>
            <a:r>
              <a:rPr lang="en-US" dirty="0" smtClean="0"/>
              <a:t>           Ductal </a:t>
            </a:r>
            <a:r>
              <a:rPr lang="en-US" dirty="0" err="1" smtClean="0"/>
              <a:t>hypercornification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r>
              <a:rPr lang="en-US" dirty="0" smtClean="0"/>
              <a:t>   colonization by </a:t>
            </a:r>
            <a:r>
              <a:rPr lang="en-US" dirty="0" err="1" smtClean="0"/>
              <a:t>proponibacterium</a:t>
            </a:r>
            <a:r>
              <a:rPr lang="en-US" dirty="0" smtClean="0"/>
              <a:t> acne.</a:t>
            </a:r>
          </a:p>
          <a:p>
            <a:endParaRPr lang="en-US" dirty="0" smtClean="0"/>
          </a:p>
          <a:p>
            <a:r>
              <a:rPr lang="en-US" dirty="0" smtClean="0"/>
              <a:t>               Inflammation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195499" y="3048000"/>
            <a:ext cx="242316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195500" y="3955976"/>
            <a:ext cx="242313" cy="539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193428" y="4982029"/>
            <a:ext cx="242314" cy="609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5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skin is the external organ that protects against mechanical </a:t>
            </a:r>
            <a:r>
              <a:rPr lang="en-US" dirty="0" err="1" smtClean="0"/>
              <a:t>trauma,UV</a:t>
            </a:r>
            <a:r>
              <a:rPr lang="en-US" dirty="0" smtClean="0"/>
              <a:t> light and infection.</a:t>
            </a:r>
          </a:p>
          <a:p>
            <a:endParaRPr lang="en-US" dirty="0" smtClean="0"/>
          </a:p>
          <a:p>
            <a:r>
              <a:rPr lang="en-US" dirty="0"/>
              <a:t>Skin is the largest organ in the body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composed of 2 layers: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1.epidermis </a:t>
            </a:r>
            <a:r>
              <a:rPr lang="en-US" dirty="0"/>
              <a:t>&amp; </a:t>
            </a:r>
            <a:endParaRPr lang="en-US" dirty="0" smtClean="0"/>
          </a:p>
          <a:p>
            <a:r>
              <a:rPr lang="en-US" dirty="0" smtClean="0"/>
              <a:t>2.dermis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438400" y="42672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1.Tinea </a:t>
            </a:r>
            <a:r>
              <a:rPr lang="en-US" dirty="0" err="1" smtClean="0"/>
              <a:t>capitis</a:t>
            </a:r>
            <a:endParaRPr lang="en-US" dirty="0" smtClean="0"/>
          </a:p>
          <a:p>
            <a:r>
              <a:rPr lang="en-US" dirty="0" smtClean="0"/>
              <a:t>2.Tinea </a:t>
            </a:r>
            <a:r>
              <a:rPr lang="en-US" dirty="0" err="1" smtClean="0"/>
              <a:t>corporis</a:t>
            </a:r>
            <a:endParaRPr lang="en-US" dirty="0" smtClean="0"/>
          </a:p>
          <a:p>
            <a:r>
              <a:rPr lang="en-US" dirty="0" smtClean="0"/>
              <a:t>3.Tinea </a:t>
            </a:r>
            <a:r>
              <a:rPr lang="en-US" dirty="0" err="1" smtClean="0"/>
              <a:t>pedis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86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capitis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Fungal infection of scalp.</a:t>
            </a:r>
          </a:p>
          <a:p>
            <a:r>
              <a:rPr lang="en-US" dirty="0" smtClean="0"/>
              <a:t>Low socio economic class &amp; rural areas.</a:t>
            </a:r>
          </a:p>
          <a:p>
            <a:r>
              <a:rPr lang="en-US" dirty="0" smtClean="0"/>
              <a:t>Transmission through shared </a:t>
            </a:r>
            <a:r>
              <a:rPr lang="en-US" dirty="0" err="1" smtClean="0"/>
              <a:t>combs,brushes</a:t>
            </a:r>
            <a:r>
              <a:rPr lang="en-US" dirty="0" smtClean="0"/>
              <a:t> &amp;pillows.</a:t>
            </a:r>
          </a:p>
          <a:p>
            <a:r>
              <a:rPr lang="en-US" dirty="0" smtClean="0"/>
              <a:t>Rare after </a:t>
            </a:r>
            <a:r>
              <a:rPr lang="en-US" dirty="0" err="1" smtClean="0"/>
              <a:t>puberty,because</a:t>
            </a:r>
            <a:r>
              <a:rPr lang="en-US" dirty="0" smtClean="0"/>
              <a:t> the sebum produced at this age contain fatty acid which inhibits the growth of this organism.</a:t>
            </a:r>
          </a:p>
        </p:txBody>
      </p:sp>
    </p:spTree>
    <p:extLst>
      <p:ext uri="{BB962C8B-B14F-4D97-AF65-F5344CB8AC3E}">
        <p14:creationId xmlns:p14="http://schemas.microsoft.com/office/powerpoint/2010/main" val="3358815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&amp;symptoms :</a:t>
            </a:r>
          </a:p>
          <a:p>
            <a:r>
              <a:rPr lang="en-US" dirty="0" smtClean="0"/>
              <a:t>Patches with minimal </a:t>
            </a:r>
            <a:r>
              <a:rPr lang="en-US" dirty="0" err="1" smtClean="0"/>
              <a:t>inflammation,mild</a:t>
            </a:r>
            <a:r>
              <a:rPr lang="en-US" dirty="0" smtClean="0"/>
              <a:t> swelling with patchy hair loss.</a:t>
            </a:r>
          </a:p>
          <a:p>
            <a:r>
              <a:rPr lang="en-US" dirty="0" smtClean="0"/>
              <a:t>Hair are lusterless &amp; break off easily.</a:t>
            </a:r>
          </a:p>
          <a:p>
            <a:r>
              <a:rPr lang="en-US" dirty="0" smtClean="0"/>
              <a:t>t/t :</a:t>
            </a:r>
          </a:p>
          <a:p>
            <a:r>
              <a:rPr lang="en-US" dirty="0" err="1" smtClean="0"/>
              <a:t>Griseofulvin</a:t>
            </a:r>
            <a:r>
              <a:rPr lang="en-US" dirty="0" smtClean="0"/>
              <a:t> 5-15 mg/kg/day. For 6 to 12 days.</a:t>
            </a:r>
          </a:p>
          <a:p>
            <a:r>
              <a:rPr lang="en-US" dirty="0" err="1" smtClean="0"/>
              <a:t>Clotrimazole</a:t>
            </a:r>
            <a:r>
              <a:rPr lang="en-US" dirty="0" smtClean="0"/>
              <a:t>(candid) lotion for LA.</a:t>
            </a:r>
          </a:p>
        </p:txBody>
      </p:sp>
    </p:spTree>
    <p:extLst>
      <p:ext uri="{BB962C8B-B14F-4D97-AF65-F5344CB8AC3E}">
        <p14:creationId xmlns:p14="http://schemas.microsoft.com/office/powerpoint/2010/main" val="29972839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19" y="1524001"/>
            <a:ext cx="6456762" cy="4932362"/>
          </a:xfrm>
        </p:spPr>
      </p:pic>
    </p:spTree>
    <p:extLst>
      <p:ext uri="{BB962C8B-B14F-4D97-AF65-F5344CB8AC3E}">
        <p14:creationId xmlns:p14="http://schemas.microsoft.com/office/powerpoint/2010/main" val="15741039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ungal infection of smooth skin of body.</a:t>
            </a:r>
          </a:p>
          <a:p>
            <a:pPr marL="0" indent="0">
              <a:buNone/>
            </a:pPr>
            <a:r>
              <a:rPr lang="en-US" dirty="0" smtClean="0"/>
              <a:t>There is ring like lesion with an active red raised margin &amp; </a:t>
            </a:r>
            <a:r>
              <a:rPr lang="en-US" dirty="0" err="1" smtClean="0"/>
              <a:t>tendancy</a:t>
            </a:r>
            <a:r>
              <a:rPr lang="en-US" dirty="0" smtClean="0"/>
              <a:t> towards central </a:t>
            </a:r>
            <a:r>
              <a:rPr lang="en-US" dirty="0" err="1" smtClean="0"/>
              <a:t>clering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Common site :</a:t>
            </a:r>
          </a:p>
          <a:p>
            <a:pPr marL="0" indent="0">
              <a:buNone/>
            </a:pPr>
            <a:r>
              <a:rPr lang="en-US" dirty="0" smtClean="0"/>
              <a:t>Lower </a:t>
            </a:r>
            <a:r>
              <a:rPr lang="en-US" dirty="0" err="1" smtClean="0"/>
              <a:t>abd.wall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Back &amp; thighs</a:t>
            </a:r>
          </a:p>
          <a:p>
            <a:pPr marL="0" indent="0">
              <a:buNone/>
            </a:pPr>
            <a:r>
              <a:rPr lang="en-US" dirty="0" err="1" smtClean="0"/>
              <a:t>Occasionaly</a:t>
            </a:r>
            <a:r>
              <a:rPr lang="en-US" dirty="0" smtClean="0"/>
              <a:t> on neck &amp; face.</a:t>
            </a:r>
          </a:p>
          <a:p>
            <a:pPr marL="0" indent="0">
              <a:buNone/>
            </a:pPr>
            <a:r>
              <a:rPr lang="en-US" dirty="0" smtClean="0"/>
              <a:t>t/t –same as </a:t>
            </a:r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capitis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767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5791199" cy="4504531"/>
          </a:xfrm>
        </p:spPr>
      </p:pic>
    </p:spTree>
    <p:extLst>
      <p:ext uri="{BB962C8B-B14F-4D97-AF65-F5344CB8AC3E}">
        <p14:creationId xmlns:p14="http://schemas.microsoft.com/office/powerpoint/2010/main" val="33837394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Erythema,maceration,fissuring</a:t>
            </a:r>
            <a:r>
              <a:rPr lang="en-US" dirty="0" smtClean="0"/>
              <a:t> &amp; cellulitis of </a:t>
            </a:r>
            <a:r>
              <a:rPr lang="en-US" dirty="0" err="1" smtClean="0"/>
              <a:t>interdigital</a:t>
            </a:r>
            <a:r>
              <a:rPr lang="en-US" dirty="0" smtClean="0"/>
              <a:t> areas of foot.</a:t>
            </a:r>
          </a:p>
          <a:p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manum</a:t>
            </a:r>
            <a:r>
              <a:rPr lang="en-US" dirty="0" smtClean="0"/>
              <a:t> –only one hand is affected ,cause is unknown.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05200"/>
            <a:ext cx="464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97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pediculosis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Ectoparasitic</a:t>
            </a:r>
            <a:r>
              <a:rPr lang="en-US" dirty="0" smtClean="0"/>
              <a:t> infestations caused by the lice </a:t>
            </a:r>
            <a:r>
              <a:rPr lang="en-US" dirty="0" err="1" smtClean="0"/>
              <a:t>pediculus</a:t>
            </a:r>
            <a:r>
              <a:rPr lang="en-US" dirty="0" smtClean="0"/>
              <a:t> </a:t>
            </a:r>
            <a:r>
              <a:rPr lang="en-US" dirty="0" err="1" smtClean="0"/>
              <a:t>capitis,pediculus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&amp; </a:t>
            </a:r>
            <a:r>
              <a:rPr lang="en-US" dirty="0" err="1" smtClean="0"/>
              <a:t>phthirus</a:t>
            </a:r>
            <a:r>
              <a:rPr lang="en-US" dirty="0" smtClean="0"/>
              <a:t> pubis.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52800"/>
            <a:ext cx="6375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079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paronychia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Inflammaton</a:t>
            </a:r>
            <a:r>
              <a:rPr lang="en-US" dirty="0" smtClean="0"/>
              <a:t> of the nail fold.</a:t>
            </a:r>
          </a:p>
          <a:p>
            <a:r>
              <a:rPr lang="en-US" dirty="0" smtClean="0"/>
              <a:t>Acute paronychia –staphylococci</a:t>
            </a:r>
          </a:p>
          <a:p>
            <a:r>
              <a:rPr lang="en-US" dirty="0" smtClean="0"/>
              <a:t>Chronic paronychia –candida </a:t>
            </a:r>
            <a:r>
              <a:rPr lang="en-US" dirty="0" err="1" smtClean="0"/>
              <a:t>albicans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76600"/>
            <a:ext cx="5943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5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impetigo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Superficial </a:t>
            </a:r>
            <a:r>
              <a:rPr lang="en-US" dirty="0" err="1" smtClean="0"/>
              <a:t>staphylo-coccal</a:t>
            </a:r>
            <a:r>
              <a:rPr lang="en-US" dirty="0" smtClean="0"/>
              <a:t> or streptococcal skin infection that presents in young children as erosions covered with thin honey colored crust on face.</a:t>
            </a:r>
          </a:p>
          <a:p>
            <a:r>
              <a:rPr lang="en-US" dirty="0" smtClean="0"/>
              <a:t>Lesions begin as vesicle –pustules.</a:t>
            </a:r>
          </a:p>
          <a:p>
            <a:r>
              <a:rPr lang="en-US" dirty="0" smtClean="0"/>
              <a:t>Treatment- oral Azithromycin(10mg/kg/day OD)or </a:t>
            </a:r>
            <a:r>
              <a:rPr lang="en-US" dirty="0" err="1" smtClean="0"/>
              <a:t>cefadroxyl</a:t>
            </a:r>
            <a:r>
              <a:rPr lang="en-US" dirty="0" smtClean="0"/>
              <a:t>(30mg/kg/day BD)is frequently necessary  in addition to topical antibiotic.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skin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" y="1609725"/>
            <a:ext cx="6998620" cy="4846638"/>
          </a:xfrm>
        </p:spPr>
      </p:pic>
    </p:spTree>
    <p:extLst>
      <p:ext uri="{BB962C8B-B14F-4D97-AF65-F5344CB8AC3E}">
        <p14:creationId xmlns:p14="http://schemas.microsoft.com/office/powerpoint/2010/main" val="34853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7162800" cy="6324600"/>
          </a:xfrm>
        </p:spPr>
      </p:pic>
    </p:spTree>
    <p:extLst>
      <p:ext uri="{BB962C8B-B14F-4D97-AF65-F5344CB8AC3E}">
        <p14:creationId xmlns:p14="http://schemas.microsoft.com/office/powerpoint/2010/main" val="12376579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scabies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Causative organism : </a:t>
            </a:r>
            <a:r>
              <a:rPr lang="en-US" dirty="0" err="1" smtClean="0"/>
              <a:t>sarcoptes</a:t>
            </a:r>
            <a:r>
              <a:rPr lang="en-US" dirty="0" smtClean="0"/>
              <a:t> </a:t>
            </a:r>
            <a:r>
              <a:rPr lang="en-US" dirty="0" err="1" smtClean="0"/>
              <a:t>scabiei</a:t>
            </a:r>
            <a:endParaRPr lang="en-US" dirty="0" smtClean="0"/>
          </a:p>
          <a:p>
            <a:r>
              <a:rPr lang="en-US" dirty="0" err="1" smtClean="0"/>
              <a:t>Erthematous</a:t>
            </a:r>
            <a:r>
              <a:rPr lang="en-US" dirty="0" smtClean="0"/>
              <a:t> excoriated papules </a:t>
            </a:r>
          </a:p>
          <a:p>
            <a:r>
              <a:rPr lang="en-US" dirty="0" smtClean="0"/>
              <a:t>Intensely pruritic </a:t>
            </a:r>
          </a:p>
          <a:p>
            <a:r>
              <a:rPr lang="en-US" dirty="0" smtClean="0"/>
              <a:t>Itch is worst at night.</a:t>
            </a:r>
          </a:p>
          <a:p>
            <a:r>
              <a:rPr lang="en-US" dirty="0" smtClean="0"/>
              <a:t>Commonly involved areas – dorsal </a:t>
            </a:r>
            <a:r>
              <a:rPr lang="en-US" dirty="0" err="1" smtClean="0"/>
              <a:t>interdigital</a:t>
            </a:r>
            <a:r>
              <a:rPr lang="en-US" dirty="0" smtClean="0"/>
              <a:t> spaces of </a:t>
            </a:r>
            <a:r>
              <a:rPr lang="en-US" dirty="0" err="1" smtClean="0"/>
              <a:t>hands,flexor</a:t>
            </a:r>
            <a:r>
              <a:rPr lang="en-US" dirty="0" smtClean="0"/>
              <a:t> aspect of </a:t>
            </a:r>
            <a:r>
              <a:rPr lang="en-US" dirty="0" err="1" smtClean="0"/>
              <a:t>wrist,anterior</a:t>
            </a:r>
            <a:r>
              <a:rPr lang="en-US" dirty="0" smtClean="0"/>
              <a:t> axillary </a:t>
            </a:r>
            <a:r>
              <a:rPr lang="en-US" dirty="0" err="1" smtClean="0"/>
              <a:t>folds,inner</a:t>
            </a:r>
            <a:r>
              <a:rPr lang="en-US" dirty="0" smtClean="0"/>
              <a:t> </a:t>
            </a:r>
            <a:r>
              <a:rPr lang="en-US" dirty="0" err="1" smtClean="0"/>
              <a:t>thighs,periumbiical</a:t>
            </a:r>
            <a:r>
              <a:rPr lang="en-US" dirty="0" smtClean="0"/>
              <a:t> </a:t>
            </a:r>
            <a:r>
              <a:rPr lang="en-US" dirty="0" err="1" smtClean="0"/>
              <a:t>area,buttocks,penis</a:t>
            </a:r>
            <a:r>
              <a:rPr lang="en-US" dirty="0" smtClean="0"/>
              <a:t> &amp; waist.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693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- Lotions are best applied after a scrub bath.</a:t>
            </a:r>
          </a:p>
          <a:p>
            <a:r>
              <a:rPr lang="en-US" dirty="0" smtClean="0"/>
              <a:t>Drug is applied all over the body below the neck.</a:t>
            </a:r>
          </a:p>
          <a:p>
            <a:r>
              <a:rPr lang="en-US" dirty="0" smtClean="0"/>
              <a:t>1% undiluted </a:t>
            </a:r>
            <a:r>
              <a:rPr lang="en-US" dirty="0" err="1" smtClean="0"/>
              <a:t>gammabenzene</a:t>
            </a:r>
            <a:r>
              <a:rPr lang="en-US" dirty="0" smtClean="0"/>
              <a:t> </a:t>
            </a:r>
            <a:r>
              <a:rPr lang="en-US" dirty="0" err="1" smtClean="0"/>
              <a:t>hexachloride</a:t>
            </a:r>
            <a:r>
              <a:rPr lang="en-US" dirty="0" smtClean="0"/>
              <a:t> (</a:t>
            </a:r>
            <a:r>
              <a:rPr lang="en-US" dirty="0" err="1" smtClean="0"/>
              <a:t>Lindane</a:t>
            </a:r>
            <a:r>
              <a:rPr lang="en-US" dirty="0" smtClean="0"/>
              <a:t>)applied </a:t>
            </a:r>
            <a:r>
              <a:rPr lang="en-US" dirty="0" err="1" smtClean="0"/>
              <a:t>thoroughly,washed</a:t>
            </a:r>
            <a:r>
              <a:rPr lang="en-US" dirty="0" smtClean="0"/>
              <a:t> after 8 hour.</a:t>
            </a:r>
          </a:p>
          <a:p>
            <a:r>
              <a:rPr lang="en-US" dirty="0" smtClean="0"/>
              <a:t>Repeat application considered only after 1 week.</a:t>
            </a:r>
          </a:p>
          <a:p>
            <a:r>
              <a:rPr lang="en-US" dirty="0" err="1" smtClean="0"/>
              <a:t>Permethrin</a:t>
            </a:r>
            <a:r>
              <a:rPr lang="en-US" dirty="0" smtClean="0"/>
              <a:t> 5% cream single </a:t>
            </a:r>
            <a:r>
              <a:rPr lang="en-US" dirty="0" err="1" smtClean="0"/>
              <a:t>application.drug</a:t>
            </a:r>
            <a:r>
              <a:rPr lang="en-US" dirty="0" smtClean="0"/>
              <a:t> of </a:t>
            </a:r>
            <a:r>
              <a:rPr lang="en-US" dirty="0" err="1" smtClean="0"/>
              <a:t>choice,most</a:t>
            </a:r>
            <a:r>
              <a:rPr lang="en-US" dirty="0" smtClean="0"/>
              <a:t> </a:t>
            </a:r>
            <a:r>
              <a:rPr lang="en-US" dirty="0" err="1" smtClean="0"/>
              <a:t>eefective</a:t>
            </a:r>
            <a:r>
              <a:rPr lang="en-US" dirty="0" smtClean="0"/>
              <a:t> &amp;safest.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798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Ivermectin</a:t>
            </a:r>
            <a:r>
              <a:rPr lang="en-US" dirty="0" smtClean="0"/>
              <a:t> 200mcg/kg single oral dose.</a:t>
            </a:r>
          </a:p>
          <a:p>
            <a:r>
              <a:rPr lang="en-US" dirty="0" smtClean="0"/>
              <a:t>Treat secondary infection with antibiotic.</a:t>
            </a:r>
          </a:p>
          <a:p>
            <a:r>
              <a:rPr lang="en-US" dirty="0" smtClean="0"/>
              <a:t>Antihistamine for itching.</a:t>
            </a:r>
          </a:p>
          <a:p>
            <a:r>
              <a:rPr lang="en-US" dirty="0" smtClean="0"/>
              <a:t>Calamine lotion for </a:t>
            </a:r>
            <a:r>
              <a:rPr lang="en-US" smtClean="0"/>
              <a:t>local application.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162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152400"/>
            <a:ext cx="6585857" cy="6248400"/>
          </a:xfrm>
        </p:spPr>
      </p:pic>
    </p:spTree>
    <p:extLst>
      <p:ext uri="{BB962C8B-B14F-4D97-AF65-F5344CB8AC3E}">
        <p14:creationId xmlns:p14="http://schemas.microsoft.com/office/powerpoint/2010/main" val="10258180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Xeroderma</a:t>
            </a:r>
            <a:r>
              <a:rPr lang="en-US" dirty="0" smtClean="0"/>
              <a:t> </a:t>
            </a:r>
            <a:r>
              <a:rPr lang="en-US" dirty="0" err="1" smtClean="0"/>
              <a:t>pigmentosum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an autosomal recessive disorder in which sun exposed skin is more prone to damage.</a:t>
            </a:r>
          </a:p>
          <a:p>
            <a:r>
              <a:rPr lang="en-US" dirty="0" smtClean="0"/>
              <a:t>The condition results from decrease ability to repair the sunlight induced damage to DNA.</a:t>
            </a:r>
          </a:p>
          <a:p>
            <a:r>
              <a:rPr lang="en-US" dirty="0" smtClean="0"/>
              <a:t>Patients of this are more prone to develop various skin cancers.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079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172200" cy="4724400"/>
          </a:xfrm>
        </p:spPr>
      </p:pic>
    </p:spTree>
    <p:extLst>
      <p:ext uri="{BB962C8B-B14F-4D97-AF65-F5344CB8AC3E}">
        <p14:creationId xmlns:p14="http://schemas.microsoft.com/office/powerpoint/2010/main" val="12719028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exanthemata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Viral exanthemata are a group of contagious conditions in which the epidermal cells are </a:t>
            </a:r>
            <a:r>
              <a:rPr lang="en-US" dirty="0" err="1" smtClean="0"/>
              <a:t>detroyed</a:t>
            </a:r>
            <a:r>
              <a:rPr lang="en-US" dirty="0" smtClean="0"/>
              <a:t> by replication of viruses causing </a:t>
            </a:r>
            <a:r>
              <a:rPr lang="en-US" dirty="0" err="1" smtClean="0"/>
              <a:t>erruption</a:t>
            </a:r>
            <a:r>
              <a:rPr lang="en-US" dirty="0" smtClean="0"/>
              <a:t> or rash.</a:t>
            </a:r>
          </a:p>
          <a:p>
            <a:r>
              <a:rPr lang="en-US" dirty="0" smtClean="0"/>
              <a:t>1.Measles</a:t>
            </a:r>
          </a:p>
          <a:p>
            <a:r>
              <a:rPr lang="en-US" dirty="0" smtClean="0"/>
              <a:t>2.Herpes zoster</a:t>
            </a:r>
          </a:p>
          <a:p>
            <a:r>
              <a:rPr lang="en-US" dirty="0" smtClean="0"/>
              <a:t>3.Chicken pox (varicella)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214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viral disease with febrile illness and rash over the body.</a:t>
            </a:r>
          </a:p>
          <a:p>
            <a:r>
              <a:rPr lang="en-US" dirty="0" smtClean="0"/>
              <a:t>Discrete  </a:t>
            </a:r>
            <a:r>
              <a:rPr lang="en-US" dirty="0" err="1" smtClean="0"/>
              <a:t>maculopapular</a:t>
            </a:r>
            <a:r>
              <a:rPr lang="en-US" dirty="0" smtClean="0"/>
              <a:t> </a:t>
            </a:r>
            <a:r>
              <a:rPr lang="en-US" dirty="0" err="1" smtClean="0"/>
              <a:t>rashes,first</a:t>
            </a:r>
            <a:r>
              <a:rPr lang="en-US" dirty="0" smtClean="0"/>
              <a:t> appear behind the ears.</a:t>
            </a:r>
          </a:p>
          <a:p>
            <a:r>
              <a:rPr lang="en-US" dirty="0" smtClean="0"/>
              <a:t>Rash appears on 5</a:t>
            </a:r>
            <a:r>
              <a:rPr lang="en-US" baseline="30000" dirty="0" smtClean="0"/>
              <a:t>th</a:t>
            </a:r>
            <a:r>
              <a:rPr lang="en-US" dirty="0" smtClean="0"/>
              <a:t> day of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165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11" y="1609725"/>
            <a:ext cx="3634978" cy="4846638"/>
          </a:xfrm>
        </p:spPr>
      </p:pic>
    </p:spTree>
    <p:extLst>
      <p:ext uri="{BB962C8B-B14F-4D97-AF65-F5344CB8AC3E}">
        <p14:creationId xmlns:p14="http://schemas.microsoft.com/office/powerpoint/2010/main" val="6880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Epidermis : thickness of 0.1 to 0.6 mm.</a:t>
            </a:r>
          </a:p>
          <a:p>
            <a:r>
              <a:rPr lang="en-US" dirty="0" smtClean="0"/>
              <a:t>90-95% of cells in the epidermis are keratinocytes.</a:t>
            </a:r>
          </a:p>
          <a:p>
            <a:r>
              <a:rPr lang="en-US" dirty="0" smtClean="0"/>
              <a:t>Dermis :      0.3 to 0.4 </a:t>
            </a:r>
            <a:r>
              <a:rPr lang="en-US" dirty="0" err="1" smtClean="0"/>
              <a:t>mm.Blood</a:t>
            </a:r>
            <a:r>
              <a:rPr lang="en-US" dirty="0" smtClean="0"/>
              <a:t> vessels supplying nutrients to all </a:t>
            </a:r>
            <a:r>
              <a:rPr lang="en-US" dirty="0"/>
              <a:t>skin layers are in dermis.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785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zoster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Unilateral </a:t>
            </a:r>
            <a:r>
              <a:rPr lang="en-US" dirty="0" err="1" smtClean="0"/>
              <a:t>dermatomal</a:t>
            </a:r>
            <a:r>
              <a:rPr lang="en-US" dirty="0" smtClean="0"/>
              <a:t> distribution that stops in the midline.</a:t>
            </a:r>
          </a:p>
          <a:p>
            <a:r>
              <a:rPr lang="en-US" dirty="0" smtClean="0"/>
              <a:t>It is not much painful in children.</a:t>
            </a:r>
          </a:p>
          <a:p>
            <a:r>
              <a:rPr lang="en-US" dirty="0" smtClean="0"/>
              <a:t>Herpes zoster is rare in </a:t>
            </a:r>
            <a:r>
              <a:rPr lang="en-US" dirty="0" err="1" smtClean="0"/>
              <a:t>children,may</a:t>
            </a:r>
            <a:r>
              <a:rPr lang="en-US" dirty="0" smtClean="0"/>
              <a:t> occur if the child has had varicella in early life or intrauterine exposure to varicella or </a:t>
            </a:r>
            <a:r>
              <a:rPr lang="en-US" dirty="0" err="1" smtClean="0"/>
              <a:t>immuno</a:t>
            </a:r>
            <a:r>
              <a:rPr lang="en-US" dirty="0" smtClean="0"/>
              <a:t>-compromised.</a:t>
            </a:r>
          </a:p>
          <a:p>
            <a:r>
              <a:rPr lang="en-US" dirty="0" smtClean="0"/>
              <a:t>Rash appears in </a:t>
            </a:r>
            <a:r>
              <a:rPr lang="en-US" dirty="0" err="1" smtClean="0"/>
              <a:t>crops,progresses</a:t>
            </a:r>
            <a:r>
              <a:rPr lang="en-US" dirty="0" smtClean="0"/>
              <a:t> rapidly from red papules to </a:t>
            </a:r>
            <a:r>
              <a:rPr lang="en-US" dirty="0" err="1" smtClean="0"/>
              <a:t>vesicles,pustules</a:t>
            </a:r>
            <a:r>
              <a:rPr lang="en-US" dirty="0" smtClean="0"/>
              <a:t> and crust within 3 -4 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520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Rash having </a:t>
            </a:r>
            <a:r>
              <a:rPr lang="en-US" dirty="0" err="1" smtClean="0"/>
              <a:t>pruritic,centripital</a:t>
            </a:r>
            <a:r>
              <a:rPr lang="en-US" dirty="0" smtClean="0"/>
              <a:t> distribution on </a:t>
            </a:r>
            <a:r>
              <a:rPr lang="en-US" dirty="0" err="1" smtClean="0"/>
              <a:t>trunk,back</a:t>
            </a:r>
            <a:r>
              <a:rPr lang="en-US" dirty="0" smtClean="0"/>
              <a:t> &amp; shoulders.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8153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85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Chicken Pox(Varicella)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an acute vesicular </a:t>
            </a:r>
            <a:r>
              <a:rPr lang="en-US" dirty="0" err="1" smtClean="0"/>
              <a:t>exanthem</a:t>
            </a:r>
            <a:r>
              <a:rPr lang="en-US" dirty="0"/>
              <a:t> </a:t>
            </a:r>
            <a:r>
              <a:rPr lang="en-US" dirty="0" err="1" smtClean="0"/>
              <a:t>occuring</a:t>
            </a:r>
            <a:r>
              <a:rPr lang="en-US" dirty="0" smtClean="0"/>
              <a:t> in non immune person specially in children.</a:t>
            </a:r>
          </a:p>
          <a:p>
            <a:r>
              <a:rPr lang="en-US" dirty="0" err="1" smtClean="0"/>
              <a:t>Maculopapular</a:t>
            </a:r>
            <a:r>
              <a:rPr lang="en-US" dirty="0" smtClean="0"/>
              <a:t> rash.</a:t>
            </a:r>
          </a:p>
          <a:p>
            <a:r>
              <a:rPr lang="en-US" dirty="0" err="1" smtClean="0"/>
              <a:t>Usualy</a:t>
            </a:r>
            <a:r>
              <a:rPr lang="en-US" dirty="0" smtClean="0"/>
              <a:t> on the upper trunk &amp; face.</a:t>
            </a:r>
          </a:p>
          <a:p>
            <a:r>
              <a:rPr lang="en-US" dirty="0" smtClean="0"/>
              <a:t>Followed by formation of vesicles which ruptures &amp; heal with formation of scab.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534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248400" cy="4661694"/>
          </a:xfrm>
        </p:spPr>
      </p:pic>
    </p:spTree>
    <p:extLst>
      <p:ext uri="{BB962C8B-B14F-4D97-AF65-F5344CB8AC3E}">
        <p14:creationId xmlns:p14="http://schemas.microsoft.com/office/powerpoint/2010/main" val="16058577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Macules of few mm-day 1</a:t>
            </a:r>
          </a:p>
          <a:p>
            <a:pPr marL="0" indent="0">
              <a:buNone/>
            </a:pPr>
            <a:r>
              <a:rPr lang="en-US" dirty="0" smtClean="0"/>
              <a:t>Pin points papules – day 2</a:t>
            </a:r>
          </a:p>
          <a:p>
            <a:pPr marL="0" indent="0">
              <a:buNone/>
            </a:pPr>
            <a:r>
              <a:rPr lang="en-US" dirty="0" smtClean="0"/>
              <a:t>Subsides rash –day 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208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90700"/>
            <a:ext cx="7188200" cy="4533900"/>
          </a:xfrm>
        </p:spPr>
      </p:pic>
    </p:spTree>
    <p:extLst>
      <p:ext uri="{BB962C8B-B14F-4D97-AF65-F5344CB8AC3E}">
        <p14:creationId xmlns:p14="http://schemas.microsoft.com/office/powerpoint/2010/main" val="2211262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Psoriasis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inflammatory </a:t>
            </a:r>
            <a:r>
              <a:rPr lang="en-US" dirty="0" err="1" smtClean="0"/>
              <a:t>dermatosis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Affects 2% of </a:t>
            </a:r>
            <a:r>
              <a:rPr lang="en-US" dirty="0" err="1" smtClean="0"/>
              <a:t>population,usually</a:t>
            </a:r>
            <a:r>
              <a:rPr lang="en-US" dirty="0" smtClean="0"/>
              <a:t> appears between age 15 &amp; 30 years.</a:t>
            </a:r>
          </a:p>
          <a:p>
            <a:r>
              <a:rPr lang="en-US" dirty="0" smtClean="0"/>
              <a:t>Lesions are </a:t>
            </a:r>
            <a:r>
              <a:rPr lang="en-US" dirty="0" err="1" smtClean="0"/>
              <a:t>characterised</a:t>
            </a:r>
            <a:r>
              <a:rPr lang="en-US" dirty="0" smtClean="0"/>
              <a:t> by </a:t>
            </a:r>
            <a:r>
              <a:rPr lang="en-US" dirty="0" err="1" smtClean="0"/>
              <a:t>browish</a:t>
            </a:r>
            <a:r>
              <a:rPr lang="en-US" dirty="0" smtClean="0"/>
              <a:t> red papules &amp; plaques which are sharply </a:t>
            </a:r>
            <a:r>
              <a:rPr lang="en-US" dirty="0" err="1" smtClean="0"/>
              <a:t>demarketed</a:t>
            </a:r>
            <a:r>
              <a:rPr lang="en-US" dirty="0" smtClean="0"/>
              <a:t> &amp; are covered with fine silvery white scales.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099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248400" cy="4486275"/>
          </a:xfrm>
        </p:spPr>
      </p:pic>
    </p:spTree>
    <p:extLst>
      <p:ext uri="{BB962C8B-B14F-4D97-AF65-F5344CB8AC3E}">
        <p14:creationId xmlns:p14="http://schemas.microsoft.com/office/powerpoint/2010/main" val="11470408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i-IN" sz="6600" dirty="0" smtClean="0"/>
              <a:t>आयुर्वेद विचार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i-IN" sz="6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त्वकगत् रोग</a:t>
            </a:r>
            <a:endParaRPr lang="en-US" sz="6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2702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त्वचा निर्माण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शुक्रशोणितस्य अभिपच्यमानस्य क्षीरस्येव संतानिका: सप्त त्वचो भवति</a:t>
            </a: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॥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</a:t>
            </a:r>
            <a:endParaRPr lang="hi-IN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67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</a:p>
          <a:p>
            <a:r>
              <a:rPr lang="en-US" dirty="0" smtClean="0"/>
              <a:t>Thermoregulation</a:t>
            </a:r>
          </a:p>
          <a:p>
            <a:r>
              <a:rPr lang="en-US" dirty="0" smtClean="0"/>
              <a:t>Immunological response</a:t>
            </a:r>
          </a:p>
          <a:p>
            <a:r>
              <a:rPr lang="en-US" dirty="0" smtClean="0"/>
              <a:t>Barrier to water loss</a:t>
            </a:r>
          </a:p>
          <a:p>
            <a:r>
              <a:rPr lang="en-US" dirty="0" smtClean="0"/>
              <a:t>Secretion of waste products through sweat.</a:t>
            </a:r>
          </a:p>
          <a:p>
            <a:r>
              <a:rPr lang="en-US" dirty="0" smtClean="0"/>
              <a:t>Sensation.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344914"/>
              </p:ext>
            </p:extLst>
          </p:nvPr>
        </p:nvGraphicFramePr>
        <p:xfrm>
          <a:off x="457200" y="457199"/>
          <a:ext cx="7239000" cy="58545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3000"/>
                <a:gridCol w="2413000"/>
                <a:gridCol w="2413000"/>
              </a:tblGrid>
              <a:tr h="710099"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त्वचा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प्रमाण</a:t>
                      </a:r>
                      <a:r>
                        <a:rPr lang="en-US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(व्रीही)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व्याधी</a:t>
                      </a:r>
                      <a:endParaRPr lang="en-US" b="1" dirty="0"/>
                    </a:p>
                  </a:txBody>
                  <a:tcPr/>
                </a:tc>
              </a:tr>
              <a:tr h="710099"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अवभासिनी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१/१८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सिध्म</a:t>
                      </a:r>
                      <a:r>
                        <a:rPr lang="hi-IN" b="1" baseline="0" dirty="0" smtClean="0"/>
                        <a:t> पद्म कंटक अधिष्ठान</a:t>
                      </a:r>
                      <a:endParaRPr lang="en-US" b="1" dirty="0"/>
                    </a:p>
                  </a:txBody>
                  <a:tcPr/>
                </a:tc>
              </a:tr>
              <a:tr h="710099"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लोहिता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१/१६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तिलकालक,न्यछ,व्यंग</a:t>
                      </a:r>
                      <a:endParaRPr lang="en-US" b="1" dirty="0"/>
                    </a:p>
                  </a:txBody>
                  <a:tcPr/>
                </a:tc>
              </a:tr>
              <a:tr h="796972"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श्वेता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१/१२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चर्मदल,अजगल्लिका,मषक</a:t>
                      </a:r>
                      <a:endParaRPr lang="en-US" b="1" dirty="0"/>
                    </a:p>
                  </a:txBody>
                  <a:tcPr/>
                </a:tc>
              </a:tr>
              <a:tr h="710099"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ताम्रा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१/८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किलास,कुष्ठ</a:t>
                      </a:r>
                      <a:endParaRPr lang="en-US" b="1" dirty="0"/>
                    </a:p>
                  </a:txBody>
                  <a:tcPr/>
                </a:tc>
              </a:tr>
              <a:tr h="710099"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वेदिनी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१/५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कुष्ठ</a:t>
                      </a:r>
                      <a:endParaRPr lang="en-US" b="1" dirty="0"/>
                    </a:p>
                  </a:txBody>
                  <a:tcPr/>
                </a:tc>
              </a:tr>
              <a:tr h="796972"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रोहिणी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१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ग्रंथी,अपची,अर्बुद,गलगण्ड</a:t>
                      </a:r>
                      <a:endParaRPr lang="en-US" b="1" dirty="0"/>
                    </a:p>
                  </a:txBody>
                  <a:tcPr/>
                </a:tc>
              </a:tr>
              <a:tr h="710099"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मांसधरा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२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b="1" dirty="0" smtClean="0"/>
                        <a:t>भगंदर,विद्रधी,अर्श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4397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अवभासिनी 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लोहिता               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Epidermis</a:t>
            </a:r>
            <a:endParaRPr lang="hi-IN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श्वेता    </a:t>
            </a:r>
          </a:p>
          <a:p>
            <a:endParaRPr lang="hi-IN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ताम्रा     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वेदिनी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Dermis</a:t>
            </a:r>
            <a:endParaRPr lang="hi-IN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रोहिणी</a:t>
            </a:r>
          </a:p>
          <a:p>
            <a:endParaRPr lang="hi-IN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मांसधरा  -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subcutaneous tissue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8332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त्वकगत् रोग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 smtClean="0"/>
              <a:t>कुष्ठ</a:t>
            </a:r>
          </a:p>
          <a:p>
            <a:r>
              <a:rPr lang="hi-IN" dirty="0" smtClean="0"/>
              <a:t>श्वित्र- किलास</a:t>
            </a:r>
          </a:p>
          <a:p>
            <a:r>
              <a:rPr lang="hi-IN" dirty="0" smtClean="0"/>
              <a:t>विसर्प</a:t>
            </a:r>
          </a:p>
          <a:p>
            <a:r>
              <a:rPr lang="hi-IN" dirty="0" smtClean="0"/>
              <a:t>शीतपित्त -उदर्द -कोठ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332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व्याख्या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त्वच: कुर्वन्ति वैवर्ण्यं दुष्टा: कुष्ठमुशन्ति तत्।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कालेनोपेक्षितं यस्मात् सर्वं कुष्णाति तद्वपु:॥</a:t>
            </a:r>
          </a:p>
          <a:p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अ.सं.नि.१४</a:t>
            </a:r>
          </a:p>
          <a:p>
            <a:endParaRPr lang="hi-IN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त्वचा आदि..धातूंचा नाश करत असल्यामुळे आणि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त्वचेवर वैवर्ण्य उत्पन्न करतो म्ह्णुन कुष्ठ हे नाव.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18922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dirty="0"/>
              <a:t>महाकुष्ठ</a:t>
            </a:r>
            <a:br>
              <a:rPr lang="hi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239000" cy="4846320"/>
          </a:xfrm>
        </p:spPr>
        <p:txBody>
          <a:bodyPr/>
          <a:lstStyle/>
          <a:p>
            <a:pPr marL="0" indent="0">
              <a:buNone/>
            </a:pPr>
            <a:endParaRPr lang="hi-IN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15971"/>
              </p:ext>
            </p:extLst>
          </p:nvPr>
        </p:nvGraphicFramePr>
        <p:xfrm>
          <a:off x="457200" y="1600200"/>
          <a:ext cx="7620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929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dirty="0" smtClean="0"/>
                        <a:t>महाकुष्ठ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दोषाधिक्य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आधुनिक</a:t>
                      </a:r>
                      <a:r>
                        <a:rPr lang="hi-IN" baseline="0" dirty="0" smtClean="0"/>
                        <a:t> मत</a:t>
                      </a:r>
                      <a:endParaRPr lang="en-US" dirty="0"/>
                    </a:p>
                  </a:txBody>
                  <a:tcPr/>
                </a:tc>
              </a:tr>
              <a:tr h="701148">
                <a:tc>
                  <a:txBody>
                    <a:bodyPr/>
                    <a:lstStyle/>
                    <a:p>
                      <a:r>
                        <a:rPr lang="hi-IN" dirty="0" smtClean="0"/>
                        <a:t>कपाल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वात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lepromatous</a:t>
                      </a:r>
                      <a:r>
                        <a:rPr lang="en-US" baseline="0" dirty="0" smtClean="0"/>
                        <a:t> leprosy</a:t>
                      </a:r>
                      <a:endParaRPr lang="en-US" dirty="0"/>
                    </a:p>
                  </a:txBody>
                  <a:tcPr/>
                </a:tc>
              </a:tr>
              <a:tr h="701148">
                <a:tc>
                  <a:txBody>
                    <a:bodyPr/>
                    <a:lstStyle/>
                    <a:p>
                      <a:r>
                        <a:rPr lang="hi-IN" dirty="0" smtClean="0"/>
                        <a:t>औदुम्बर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पित्त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Lepromatous</a:t>
                      </a:r>
                      <a:r>
                        <a:rPr lang="en-US" dirty="0" smtClean="0"/>
                        <a:t> leprosy</a:t>
                      </a:r>
                      <a:endParaRPr lang="en-US" dirty="0"/>
                    </a:p>
                  </a:txBody>
                  <a:tcPr/>
                </a:tc>
              </a:tr>
              <a:tr h="701148">
                <a:tc>
                  <a:txBody>
                    <a:bodyPr/>
                    <a:lstStyle/>
                    <a:p>
                      <a:r>
                        <a:rPr lang="hi-IN" dirty="0" smtClean="0"/>
                        <a:t>मण्डल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कफ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lepromatous</a:t>
                      </a:r>
                      <a:r>
                        <a:rPr lang="en-US" dirty="0" smtClean="0"/>
                        <a:t> L-psoriasis</a:t>
                      </a:r>
                      <a:endParaRPr lang="en-US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hi-IN" dirty="0" smtClean="0"/>
                        <a:t>ऋष्यजिव्ह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वातपित्त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lepromatous</a:t>
                      </a:r>
                      <a:r>
                        <a:rPr lang="en-US" dirty="0" smtClean="0"/>
                        <a:t> l</a:t>
                      </a:r>
                      <a:endParaRPr lang="en-US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hi-IN" dirty="0" smtClean="0"/>
                        <a:t>पुण्डरीक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कफ</a:t>
                      </a:r>
                      <a:r>
                        <a:rPr lang="hi-IN" baseline="0" dirty="0" smtClean="0"/>
                        <a:t> पित्त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Lepromatous</a:t>
                      </a:r>
                      <a:r>
                        <a:rPr lang="en-US" dirty="0" smtClean="0"/>
                        <a:t> L.</a:t>
                      </a:r>
                      <a:endParaRPr lang="en-US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hi-IN" dirty="0" smtClean="0"/>
                        <a:t>सिध्म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वातकफ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Pityriasis</a:t>
                      </a:r>
                      <a:r>
                        <a:rPr lang="en-US" dirty="0" smtClean="0"/>
                        <a:t> leprosy</a:t>
                      </a:r>
                      <a:endParaRPr lang="en-US" dirty="0"/>
                    </a:p>
                  </a:txBody>
                  <a:tcPr/>
                </a:tc>
              </a:tr>
              <a:tr h="701148">
                <a:tc>
                  <a:txBody>
                    <a:bodyPr/>
                    <a:lstStyle/>
                    <a:p>
                      <a:r>
                        <a:rPr lang="hi-IN" dirty="0" smtClean="0"/>
                        <a:t>काकणक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त्रिदोषज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Lepromatous</a:t>
                      </a:r>
                      <a:r>
                        <a:rPr lang="en-US" dirty="0" smtClean="0"/>
                        <a:t> leprosy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525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dirty="0" smtClean="0"/>
              <a:t>क्षुद्रकुष्ठ</a:t>
            </a:r>
            <a:r>
              <a:rPr lang="en-US" dirty="0" smtClean="0"/>
              <a:t>- </a:t>
            </a:r>
            <a:r>
              <a:rPr lang="hi-IN" dirty="0"/>
              <a:t/>
            </a:r>
            <a:br>
              <a:rPr lang="hi-IN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18223"/>
              </p:ext>
            </p:extLst>
          </p:nvPr>
        </p:nvGraphicFramePr>
        <p:xfrm>
          <a:off x="457200" y="1609722"/>
          <a:ext cx="7239000" cy="447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857250">
                <a:tc>
                  <a:txBody>
                    <a:bodyPr/>
                    <a:lstStyle/>
                    <a:p>
                      <a:r>
                        <a:rPr lang="hi-IN" dirty="0" smtClean="0"/>
                        <a:t>क्षुद्रकुष्ठ</a:t>
                      </a:r>
                      <a:br>
                        <a:rPr lang="hi-IN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दोषाधिक्य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आधुनिक</a:t>
                      </a:r>
                      <a:r>
                        <a:rPr lang="hi-IN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मत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hi-IN" dirty="0" smtClean="0"/>
                        <a:t>एककुष्ठ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वातकफज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Psoriasis </a:t>
                      </a:r>
                      <a:endParaRPr lang="en-US" dirty="0"/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hi-IN" dirty="0" smtClean="0"/>
                        <a:t>चर्मकुष्ठ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वातकफज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Xeroderma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hi-IN" dirty="0" smtClean="0"/>
                        <a:t>किटिभ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वातकफज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Lichen </a:t>
                      </a:r>
                      <a:r>
                        <a:rPr lang="en-US" dirty="0" err="1" smtClean="0"/>
                        <a:t>planus</a:t>
                      </a:r>
                      <a:r>
                        <a:rPr lang="en-US" dirty="0" smtClean="0"/>
                        <a:t>/psoriasis</a:t>
                      </a:r>
                      <a:endParaRPr lang="en-US" dirty="0"/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hi-IN" dirty="0" smtClean="0"/>
                        <a:t>विपादिका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वातकफज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phagades</a:t>
                      </a:r>
                      <a:endParaRPr lang="en-US" dirty="0"/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hi-IN" dirty="0" smtClean="0"/>
                        <a:t>अलसक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वातकफज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hi-IN" dirty="0" smtClean="0"/>
                        <a:t>दद्रु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पित्तकफज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Ringworm </a:t>
                      </a:r>
                      <a:endParaRPr lang="en-US" dirty="0"/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hi-IN" dirty="0" smtClean="0"/>
                        <a:t>चर्मदल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पित्तकफज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Impetigo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622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729344"/>
              </p:ext>
            </p:extLst>
          </p:nvPr>
        </p:nvGraphicFramePr>
        <p:xfrm>
          <a:off x="457200" y="1609725"/>
          <a:ext cx="7239000" cy="357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874623">
                <a:tc>
                  <a:txBody>
                    <a:bodyPr/>
                    <a:lstStyle/>
                    <a:p>
                      <a:r>
                        <a:rPr lang="hi-IN" dirty="0" smtClean="0"/>
                        <a:t>पामा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पित्तकफज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Scabies</a:t>
                      </a:r>
                      <a:endParaRPr lang="en-US" dirty="0"/>
                    </a:p>
                  </a:txBody>
                  <a:tcPr/>
                </a:tc>
              </a:tr>
              <a:tr h="874623">
                <a:tc>
                  <a:txBody>
                    <a:bodyPr/>
                    <a:lstStyle/>
                    <a:p>
                      <a:r>
                        <a:rPr lang="hi-IN" dirty="0" smtClean="0"/>
                        <a:t>विस्फ़ोट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पित्तकफज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exenthymeta</a:t>
                      </a:r>
                      <a:endParaRPr lang="en-US" dirty="0" smtClean="0"/>
                    </a:p>
                  </a:txBody>
                  <a:tcPr/>
                </a:tc>
              </a:tr>
              <a:tr h="874623">
                <a:tc>
                  <a:txBody>
                    <a:bodyPr/>
                    <a:lstStyle/>
                    <a:p>
                      <a:r>
                        <a:rPr lang="hi-IN" dirty="0" smtClean="0"/>
                        <a:t>शतारु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पित्तकफज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Erythema </a:t>
                      </a:r>
                      <a:r>
                        <a:rPr lang="en-US" dirty="0" err="1" smtClean="0"/>
                        <a:t>induratum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48007">
                <a:tc>
                  <a:txBody>
                    <a:bodyPr/>
                    <a:lstStyle/>
                    <a:p>
                      <a:r>
                        <a:rPr lang="hi-IN" dirty="0" smtClean="0"/>
                        <a:t>विचर्चिका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 smtClean="0"/>
                        <a:t>कफज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Eczema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8278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औपसर्गिक रोग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प्रसंगात् गात्रसंस्पर्शात् नि:श्वासात् सहभोजनात्।</a:t>
            </a:r>
          </a:p>
          <a:p>
            <a:pPr marL="0" indent="0">
              <a:buNone/>
            </a:pP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सहशय्यासनाच्चापि वस्त्रमाल्यानुलेपनात्॥</a:t>
            </a:r>
          </a:p>
          <a:p>
            <a:pPr marL="0" indent="0">
              <a:buNone/>
            </a:pP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कुष्ठं ज्वरश्च शोषश्च नेत्राभिष्यन्द एव च।</a:t>
            </a:r>
          </a:p>
          <a:p>
            <a:pPr marL="0" indent="0">
              <a:buNone/>
            </a:pP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औपसर्गिकरोगाश्च सन्क्रामन्ति नरान्नरम्॥</a:t>
            </a:r>
          </a:p>
          <a:p>
            <a:pPr marL="0" indent="0">
              <a:buNone/>
            </a:pP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सु.नि.५/३३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40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संप्राप्ति घटक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दोष : त्रिदोष प्रधान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दुष्य : त्वक् ,रक्त, मांस,लसिका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स्रोतस : रक्तवह 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अधिष्ठान : बाह्य रोग मार्ग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स्वभाव : चिरकारी.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8744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भेद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महाकुष्ठ – ७ .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क्षुद्रकुष्ठ -११.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50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Neonatal &amp; adult skin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Thinner,less</a:t>
            </a:r>
            <a:r>
              <a:rPr lang="en-US" dirty="0" smtClean="0"/>
              <a:t> </a:t>
            </a:r>
            <a:r>
              <a:rPr lang="en-US" dirty="0" err="1" smtClean="0"/>
              <a:t>hairy,weaker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Fewer </a:t>
            </a:r>
            <a:r>
              <a:rPr lang="en-US" dirty="0" err="1" smtClean="0"/>
              <a:t>eccrine</a:t>
            </a:r>
            <a:r>
              <a:rPr lang="en-US" dirty="0" smtClean="0"/>
              <a:t> and sebaceous gland secretions.</a:t>
            </a:r>
          </a:p>
          <a:p>
            <a:r>
              <a:rPr lang="en-US" dirty="0" smtClean="0"/>
              <a:t>Increased susceptibility to external irritants.</a:t>
            </a:r>
          </a:p>
          <a:p>
            <a:r>
              <a:rPr lang="en-US" dirty="0" smtClean="0"/>
              <a:t>Increased susceptibility to </a:t>
            </a:r>
            <a:r>
              <a:rPr lang="en-US" dirty="0" err="1" smtClean="0"/>
              <a:t>micrococcal</a:t>
            </a:r>
            <a:r>
              <a:rPr lang="en-US" dirty="0" smtClean="0"/>
              <a:t>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chikitsa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 smtClean="0">
                <a:solidFill>
                  <a:schemeClr val="accent3"/>
                </a:solidFill>
              </a:rPr>
              <a:t>निदानपरिवर्जन:</a:t>
            </a:r>
          </a:p>
          <a:p>
            <a:r>
              <a:rPr lang="hi-IN" dirty="0" smtClean="0">
                <a:solidFill>
                  <a:schemeClr val="accent3"/>
                </a:solidFill>
              </a:rPr>
              <a:t>संशोधन :</a:t>
            </a:r>
          </a:p>
          <a:p>
            <a:r>
              <a:rPr lang="hi-IN" dirty="0" smtClean="0"/>
              <a:t>पक्षात् पक्षात् छर्दनानि</a:t>
            </a:r>
          </a:p>
          <a:p>
            <a:r>
              <a:rPr lang="hi-IN" dirty="0" smtClean="0"/>
              <a:t>मासान्मासात् स्रंसनं</a:t>
            </a:r>
          </a:p>
          <a:p>
            <a:r>
              <a:rPr lang="hi-IN" dirty="0" smtClean="0"/>
              <a:t>स्राव्यं रक्तं वत्सरे</a:t>
            </a:r>
          </a:p>
          <a:p>
            <a:r>
              <a:rPr lang="hi-IN" dirty="0" smtClean="0"/>
              <a:t>द्विरल्पं नस्यं दद्याच्च त्रिरात्रान्</a:t>
            </a:r>
          </a:p>
          <a:p>
            <a:r>
              <a:rPr lang="hi-IN" dirty="0"/>
              <a:t> </a:t>
            </a:r>
            <a:r>
              <a:rPr lang="hi-IN" dirty="0" smtClean="0"/>
              <a:t>                                         सु.चि.९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408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चिकित्सा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i-IN" dirty="0" smtClean="0">
                <a:solidFill>
                  <a:schemeClr val="accent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संशमन :</a:t>
            </a:r>
          </a:p>
          <a:p>
            <a:pPr marL="0" indent="0">
              <a:buNone/>
            </a:pP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आरोग्यवर्धिनी वटी</a:t>
            </a:r>
          </a:p>
          <a:p>
            <a:pPr marL="0" indent="0">
              <a:buNone/>
            </a:pP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कैशोर गुग्गुलु</a:t>
            </a:r>
          </a:p>
          <a:p>
            <a:pPr marL="0" indent="0">
              <a:buNone/>
            </a:pP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मंजिष्ठादि क्वाथ</a:t>
            </a:r>
          </a:p>
          <a:p>
            <a:pPr marL="0" indent="0">
              <a:buNone/>
            </a:pP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खदिरारिष्ट</a:t>
            </a:r>
          </a:p>
          <a:p>
            <a:pPr marL="0" indent="0">
              <a:buNone/>
            </a:pP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सारिवाद्यासव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955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महातिक्तक घृत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पंचतिक्तक घृत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त्रिफला घृत</a:t>
            </a:r>
          </a:p>
          <a:p>
            <a:endParaRPr lang="hi-IN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बाकुची तैल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मरिचादि तैल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करंज तैल</a:t>
            </a:r>
          </a:p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निम्ब तैल.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67958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एकल द्रव्य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Mango</a:t>
            </a:r>
            <a:r>
              <a:rPr lang="en-US" dirty="0" smtClean="0"/>
              <a:t> –used in dryness after exposure to </a:t>
            </a:r>
            <a:r>
              <a:rPr lang="en-US" dirty="0" err="1" smtClean="0"/>
              <a:t>sun.restores</a:t>
            </a:r>
            <a:r>
              <a:rPr lang="en-US" dirty="0" smtClean="0"/>
              <a:t> elasticity of skin.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Aloe </a:t>
            </a:r>
            <a:r>
              <a:rPr lang="en-US" dirty="0" err="1" smtClean="0">
                <a:solidFill>
                  <a:schemeClr val="accent3"/>
                </a:solidFill>
              </a:rPr>
              <a:t>vera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– accelerates the process of wound healing &amp; helps in skin </a:t>
            </a:r>
            <a:r>
              <a:rPr lang="en-US" dirty="0" err="1" smtClean="0"/>
              <a:t>burns.effective</a:t>
            </a:r>
            <a:r>
              <a:rPr lang="en-US" dirty="0" smtClean="0"/>
              <a:t> against UV radiations.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Onion</a:t>
            </a:r>
            <a:r>
              <a:rPr lang="en-US" dirty="0" smtClean="0"/>
              <a:t> – renews &amp; softens the </a:t>
            </a:r>
            <a:r>
              <a:rPr lang="en-US" dirty="0" err="1" smtClean="0"/>
              <a:t>skin.helps</a:t>
            </a:r>
            <a:r>
              <a:rPr lang="en-US" dirty="0" smtClean="0"/>
              <a:t> in formation of scar tissue on wounds.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Garlic – </a:t>
            </a:r>
            <a:r>
              <a:rPr lang="en-US" dirty="0" smtClean="0"/>
              <a:t>has shown antifungal activity.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Honey </a:t>
            </a:r>
            <a:r>
              <a:rPr lang="en-US" dirty="0" smtClean="0"/>
              <a:t>– used topically for wound </a:t>
            </a:r>
            <a:r>
              <a:rPr lang="en-US" dirty="0" err="1" smtClean="0"/>
              <a:t>healing.antifungal</a:t>
            </a:r>
            <a:r>
              <a:rPr lang="en-US" dirty="0" smtClean="0"/>
              <a:t> &amp; antibacterial activity.</a:t>
            </a:r>
          </a:p>
        </p:txBody>
      </p:sp>
    </p:spTree>
    <p:extLst>
      <p:ext uri="{BB962C8B-B14F-4D97-AF65-F5344CB8AC3E}">
        <p14:creationId xmlns:p14="http://schemas.microsoft.com/office/powerpoint/2010/main" val="14374307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/>
                </a:solidFill>
              </a:rPr>
              <a:t>Nimba</a:t>
            </a:r>
            <a:r>
              <a:rPr lang="en-US" dirty="0" smtClean="0">
                <a:solidFill>
                  <a:schemeClr val="accent3"/>
                </a:solidFill>
              </a:rPr>
              <a:t> : </a:t>
            </a:r>
            <a:r>
              <a:rPr lang="en-US" dirty="0" err="1" smtClean="0"/>
              <a:t>antifungal,anti</a:t>
            </a:r>
            <a:r>
              <a:rPr lang="en-US" dirty="0" smtClean="0"/>
              <a:t> </a:t>
            </a:r>
            <a:r>
              <a:rPr lang="en-US" dirty="0"/>
              <a:t>inflammatory</a:t>
            </a:r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r>
              <a:rPr lang="en-US" dirty="0" err="1">
                <a:solidFill>
                  <a:schemeClr val="accent3"/>
                </a:solidFill>
              </a:rPr>
              <a:t>Haridra</a:t>
            </a:r>
            <a:r>
              <a:rPr lang="en-US" dirty="0">
                <a:solidFill>
                  <a:schemeClr val="accent3"/>
                </a:solidFill>
              </a:rPr>
              <a:t> : </a:t>
            </a:r>
            <a:r>
              <a:rPr lang="en-US" dirty="0"/>
              <a:t>anti </a:t>
            </a:r>
            <a:r>
              <a:rPr lang="en-US" dirty="0" err="1"/>
              <a:t>inflammatory,helps</a:t>
            </a:r>
            <a:r>
              <a:rPr lang="en-US" dirty="0"/>
              <a:t> in healing.</a:t>
            </a:r>
          </a:p>
          <a:p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Masoor</a:t>
            </a:r>
            <a:r>
              <a:rPr lang="en-US" dirty="0">
                <a:solidFill>
                  <a:schemeClr val="accent3"/>
                </a:solidFill>
              </a:rPr>
              <a:t> : </a:t>
            </a:r>
            <a:r>
              <a:rPr lang="en-US" dirty="0"/>
              <a:t>used in </a:t>
            </a:r>
            <a:r>
              <a:rPr lang="en-US" dirty="0" smtClean="0"/>
              <a:t>dark patches</a:t>
            </a:r>
            <a:r>
              <a:rPr lang="en-US" dirty="0" smtClean="0">
                <a:solidFill>
                  <a:schemeClr val="accent3"/>
                </a:solidFill>
              </a:rPr>
              <a:t>.   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Madhuka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: healing </a:t>
            </a:r>
            <a:r>
              <a:rPr lang="en-US" dirty="0" err="1" smtClean="0"/>
              <a:t>property,complexion</a:t>
            </a:r>
            <a:r>
              <a:rPr lang="en-US" dirty="0" smtClean="0"/>
              <a:t>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575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Investigation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Wood’s light</a:t>
            </a:r>
          </a:p>
          <a:p>
            <a:endParaRPr lang="en-US" dirty="0" smtClean="0"/>
          </a:p>
          <a:p>
            <a:r>
              <a:rPr lang="en-US" dirty="0" smtClean="0"/>
              <a:t>Blood tests including </a:t>
            </a:r>
            <a:r>
              <a:rPr lang="en-US" dirty="0" err="1" smtClean="0"/>
              <a:t>haematology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Serology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Microscopy &amp;fungal culture</a:t>
            </a:r>
          </a:p>
          <a:p>
            <a:r>
              <a:rPr lang="en-US" dirty="0" smtClean="0"/>
              <a:t>Surgical biopsy</a:t>
            </a:r>
          </a:p>
          <a:p>
            <a:r>
              <a:rPr lang="en-US" dirty="0" smtClean="0"/>
              <a:t>Doppler studies</a:t>
            </a:r>
          </a:p>
          <a:p>
            <a:r>
              <a:rPr lang="en-US" dirty="0" smtClean="0"/>
              <a:t>Prick 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Vitiligo,fungal</a:t>
            </a:r>
            <a:r>
              <a:rPr lang="en-US" dirty="0" smtClean="0"/>
              <a:t> infection</a:t>
            </a:r>
          </a:p>
          <a:p>
            <a:r>
              <a:rPr lang="en-US" dirty="0" smtClean="0"/>
              <a:t>Systemic disease</a:t>
            </a:r>
          </a:p>
          <a:p>
            <a:endParaRPr lang="en-US" dirty="0"/>
          </a:p>
          <a:p>
            <a:r>
              <a:rPr lang="en-US" dirty="0" smtClean="0"/>
              <a:t>Autoimmune disease &amp;</a:t>
            </a:r>
            <a:r>
              <a:rPr lang="en-US" dirty="0" err="1" smtClean="0"/>
              <a:t>eczema.SLE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Rashes</a:t>
            </a:r>
          </a:p>
          <a:p>
            <a:endParaRPr lang="en-US" dirty="0" smtClean="0"/>
          </a:p>
          <a:p>
            <a:r>
              <a:rPr lang="en-US" dirty="0" smtClean="0"/>
              <a:t>Rashes or nodules</a:t>
            </a:r>
          </a:p>
          <a:p>
            <a:r>
              <a:rPr lang="en-US" dirty="0" smtClean="0"/>
              <a:t>Leg ulcers</a:t>
            </a:r>
          </a:p>
          <a:p>
            <a:r>
              <a:rPr lang="en-US" dirty="0" smtClean="0"/>
              <a:t>Immediate allergy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521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676400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1.Essential pediatrics : </a:t>
            </a:r>
            <a:r>
              <a:rPr lang="en-US" sz="2800" b="1" dirty="0" err="1" smtClean="0"/>
              <a:t>Dr.O.P.Ghai</a:t>
            </a:r>
            <a:endParaRPr lang="en-US" sz="2800" b="1" dirty="0" smtClean="0"/>
          </a:p>
          <a:p>
            <a:r>
              <a:rPr lang="en-US" sz="2800" b="1" dirty="0" smtClean="0"/>
              <a:t>2.Care of newborn : </a:t>
            </a:r>
            <a:r>
              <a:rPr lang="en-US" sz="2800" b="1" dirty="0" err="1" smtClean="0"/>
              <a:t>Dr.Meharban</a:t>
            </a:r>
            <a:r>
              <a:rPr lang="en-US" sz="2800" b="1" dirty="0" smtClean="0"/>
              <a:t> Singh</a:t>
            </a:r>
          </a:p>
          <a:p>
            <a:r>
              <a:rPr lang="en-US" sz="2800" b="1" dirty="0" smtClean="0"/>
              <a:t>3.Paediatric clinical Examination :</a:t>
            </a:r>
            <a:r>
              <a:rPr lang="en-US" sz="2800" b="1" dirty="0" err="1" smtClean="0"/>
              <a:t>Santoshkumar</a:t>
            </a:r>
            <a:endParaRPr lang="en-US" sz="2800" b="1" dirty="0" smtClean="0"/>
          </a:p>
          <a:p>
            <a:r>
              <a:rPr lang="en-US" sz="2800" b="1" dirty="0" smtClean="0"/>
              <a:t>4.Manual of </a:t>
            </a:r>
            <a:r>
              <a:rPr lang="en-US" sz="2800" b="1" dirty="0" err="1" smtClean="0"/>
              <a:t>Paediatric</a:t>
            </a:r>
            <a:r>
              <a:rPr lang="en-US" sz="2800" b="1" dirty="0" smtClean="0"/>
              <a:t> Practice :</a:t>
            </a:r>
            <a:r>
              <a:rPr lang="en-US" sz="2800" b="1" dirty="0" err="1" smtClean="0"/>
              <a:t>Santosh</a:t>
            </a:r>
            <a:r>
              <a:rPr lang="en-US" sz="2800" b="1" dirty="0" smtClean="0"/>
              <a:t> Kumar</a:t>
            </a:r>
          </a:p>
          <a:p>
            <a:r>
              <a:rPr lang="en-US" sz="2800" b="1" dirty="0" smtClean="0"/>
              <a:t>5.Charak </a:t>
            </a:r>
            <a:r>
              <a:rPr lang="en-US" sz="2800" b="1" dirty="0" err="1" smtClean="0"/>
              <a:t>Samhita</a:t>
            </a:r>
            <a:r>
              <a:rPr lang="en-US" sz="2800" b="1" dirty="0" smtClean="0"/>
              <a:t> ;Hindi </a:t>
            </a:r>
            <a:r>
              <a:rPr lang="en-US" sz="2800" b="1" dirty="0" err="1" smtClean="0"/>
              <a:t>commentory</a:t>
            </a:r>
            <a:r>
              <a:rPr lang="en-US" sz="2800" b="1" dirty="0" smtClean="0"/>
              <a:t> by </a:t>
            </a:r>
            <a:r>
              <a:rPr lang="en-US" sz="2800" b="1" dirty="0" err="1" smtClean="0"/>
              <a:t>Ravidatta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Tripathi</a:t>
            </a:r>
            <a:endParaRPr lang="en-US" sz="2800" b="1" dirty="0" smtClean="0"/>
          </a:p>
          <a:p>
            <a:r>
              <a:rPr lang="en-US" sz="2800" b="1" dirty="0" smtClean="0"/>
              <a:t>6.Sushruta </a:t>
            </a:r>
            <a:r>
              <a:rPr lang="en-US" sz="2800" b="1" dirty="0" err="1" smtClean="0"/>
              <a:t>samhita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hindi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commentory</a:t>
            </a:r>
            <a:r>
              <a:rPr lang="en-US" sz="2800" b="1" dirty="0" smtClean="0"/>
              <a:t> by </a:t>
            </a:r>
            <a:r>
              <a:rPr lang="en-US" sz="2800" b="1" dirty="0" err="1" smtClean="0"/>
              <a:t>Ambikadatta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Shastri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7.Kayachikisa :</a:t>
            </a:r>
            <a:r>
              <a:rPr lang="en-US" sz="2800" b="1" dirty="0" err="1" smtClean="0"/>
              <a:t>Dr.Ajay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Sharma,Chaukhmba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prakashan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8.Macleodes clinical examination.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2607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1504</TotalTime>
  <Words>2073</Words>
  <Application>Microsoft Office PowerPoint</Application>
  <PresentationFormat>On-screen Show (4:3)</PresentationFormat>
  <Paragraphs>464</Paragraphs>
  <Slides>96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Opulent</vt:lpstr>
      <vt:lpstr>Skin diseases in pediatrics</vt:lpstr>
      <vt:lpstr>Why this topic?</vt:lpstr>
      <vt:lpstr>Contents</vt:lpstr>
      <vt:lpstr>PowerPoint Presentation</vt:lpstr>
      <vt:lpstr> introduction</vt:lpstr>
      <vt:lpstr>Layers of skin</vt:lpstr>
      <vt:lpstr>PowerPoint Presentation</vt:lpstr>
      <vt:lpstr>Functions of skin</vt:lpstr>
      <vt:lpstr>Neonatal &amp; adult skin difference</vt:lpstr>
      <vt:lpstr>Approach to patient with skin lesion</vt:lpstr>
      <vt:lpstr>Terms used to describe skin lesions</vt:lpstr>
      <vt:lpstr>PowerPoint Presentation</vt:lpstr>
      <vt:lpstr>Macule </vt:lpstr>
      <vt:lpstr>Papule </vt:lpstr>
      <vt:lpstr>Vesicle </vt:lpstr>
      <vt:lpstr>bulla</vt:lpstr>
      <vt:lpstr>Pustule </vt:lpstr>
      <vt:lpstr>Comedo</vt:lpstr>
      <vt:lpstr>PowerPoint Presentation</vt:lpstr>
      <vt:lpstr>Cyst</vt:lpstr>
      <vt:lpstr>Abscess</vt:lpstr>
      <vt:lpstr>petechie</vt:lpstr>
      <vt:lpstr>Erythema</vt:lpstr>
      <vt:lpstr>Fissure</vt:lpstr>
      <vt:lpstr>Skin conditions in Newborn</vt:lpstr>
      <vt:lpstr>Erythema toxicum</vt:lpstr>
      <vt:lpstr>PowerPoint Presentation</vt:lpstr>
      <vt:lpstr>Milia  </vt:lpstr>
      <vt:lpstr>PowerPoint Presentation</vt:lpstr>
      <vt:lpstr>Acne Neonatorum</vt:lpstr>
      <vt:lpstr>PowerPoint Presentation</vt:lpstr>
      <vt:lpstr>Mongolian spot</vt:lpstr>
      <vt:lpstr>PowerPoint Presentation</vt:lpstr>
      <vt:lpstr>Napkin rash</vt:lpstr>
      <vt:lpstr>PowerPoint Presentation</vt:lpstr>
      <vt:lpstr>Albinism</vt:lpstr>
      <vt:lpstr>PowerPoint Presentation</vt:lpstr>
      <vt:lpstr>Skin conditions in paediatric age group</vt:lpstr>
      <vt:lpstr>PowerPoint Presentation</vt:lpstr>
      <vt:lpstr>Phrenoderma </vt:lpstr>
      <vt:lpstr>PowerPoint Presentation</vt:lpstr>
      <vt:lpstr>Furuncle</vt:lpstr>
      <vt:lpstr>Cellulitis </vt:lpstr>
      <vt:lpstr>Urticaria </vt:lpstr>
      <vt:lpstr>Xerosis </vt:lpstr>
      <vt:lpstr>keloid</vt:lpstr>
      <vt:lpstr>Vitiligo </vt:lpstr>
      <vt:lpstr>PowerPoint Presentation</vt:lpstr>
      <vt:lpstr>Acne vulgaris</vt:lpstr>
      <vt:lpstr>Fungal infections</vt:lpstr>
      <vt:lpstr>Tinea capitis</vt:lpstr>
      <vt:lpstr>Continue…</vt:lpstr>
      <vt:lpstr>PowerPoint Presentation</vt:lpstr>
      <vt:lpstr>Tinea corporis </vt:lpstr>
      <vt:lpstr>PowerPoint Presentation</vt:lpstr>
      <vt:lpstr>Tinea pedis</vt:lpstr>
      <vt:lpstr>pediculosis</vt:lpstr>
      <vt:lpstr>paronychia</vt:lpstr>
      <vt:lpstr>impetigo</vt:lpstr>
      <vt:lpstr>PowerPoint Presentation</vt:lpstr>
      <vt:lpstr>scabies</vt:lpstr>
      <vt:lpstr>Continue…</vt:lpstr>
      <vt:lpstr>Continue…</vt:lpstr>
      <vt:lpstr>PowerPoint Presentation</vt:lpstr>
      <vt:lpstr>Xeroderma pigmentosum</vt:lpstr>
      <vt:lpstr>PowerPoint Presentation</vt:lpstr>
      <vt:lpstr>Viral exanthemata</vt:lpstr>
      <vt:lpstr>Measles</vt:lpstr>
      <vt:lpstr>PowerPoint Presentation</vt:lpstr>
      <vt:lpstr>Herpes zoster</vt:lpstr>
      <vt:lpstr>PowerPoint Presentation</vt:lpstr>
      <vt:lpstr>Chicken Pox(Varicella)</vt:lpstr>
      <vt:lpstr>PowerPoint Presentation</vt:lpstr>
      <vt:lpstr>rubella</vt:lpstr>
      <vt:lpstr>PowerPoint Presentation</vt:lpstr>
      <vt:lpstr>Psoriasis </vt:lpstr>
      <vt:lpstr>PowerPoint Presentation</vt:lpstr>
      <vt:lpstr>आयुर्वेद विचार</vt:lpstr>
      <vt:lpstr> त्वचा निर्माण :</vt:lpstr>
      <vt:lpstr>PowerPoint Presentation</vt:lpstr>
      <vt:lpstr>PowerPoint Presentation</vt:lpstr>
      <vt:lpstr>त्वकगत् रोग</vt:lpstr>
      <vt:lpstr>व्याख्या :</vt:lpstr>
      <vt:lpstr>महाकुष्ठ </vt:lpstr>
      <vt:lpstr>क्षुद्रकुष्ठ-  </vt:lpstr>
      <vt:lpstr> </vt:lpstr>
      <vt:lpstr>औपसर्गिक रोग</vt:lpstr>
      <vt:lpstr>संप्राप्ति घटक</vt:lpstr>
      <vt:lpstr>भेद</vt:lpstr>
      <vt:lpstr>chikitsa</vt:lpstr>
      <vt:lpstr>चिकित्सा</vt:lpstr>
      <vt:lpstr>PowerPoint Presentation</vt:lpstr>
      <vt:lpstr>एकल द्रव्य</vt:lpstr>
      <vt:lpstr>PowerPoint Presentation</vt:lpstr>
      <vt:lpstr>PowerPoint Presentation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diseases in pediatrics</dc:title>
  <dc:creator>Intel</dc:creator>
  <cp:lastModifiedBy>user</cp:lastModifiedBy>
  <cp:revision>136</cp:revision>
  <dcterms:created xsi:type="dcterms:W3CDTF">2016-09-23T14:50:42Z</dcterms:created>
  <dcterms:modified xsi:type="dcterms:W3CDTF">2021-09-28T08:45:14Z</dcterms:modified>
</cp:coreProperties>
</file>