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6" r:id="rId3"/>
    <p:sldId id="259" r:id="rId4"/>
    <p:sldId id="260" r:id="rId5"/>
    <p:sldId id="262" r:id="rId6"/>
    <p:sldId id="263" r:id="rId7"/>
    <p:sldId id="270" r:id="rId8"/>
    <p:sldId id="271" r:id="rId9"/>
    <p:sldId id="272" r:id="rId10"/>
    <p:sldId id="274" r:id="rId11"/>
    <p:sldId id="273" r:id="rId12"/>
    <p:sldId id="275"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0" autoAdjust="0"/>
  </p:normalViewPr>
  <p:slideViewPr>
    <p:cSldViewPr>
      <p:cViewPr>
        <p:scale>
          <a:sx n="82" d="100"/>
          <a:sy n="82" d="100"/>
        </p:scale>
        <p:origin x="-792"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F864ECC-092F-4A01-AA02-D3CF030647D3}" type="datetimeFigureOut">
              <a:rPr lang="en-US" smtClean="0"/>
              <a:pPr/>
              <a:t>12/22/2021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48375B2-7516-4C81-9B2A-80EBB1775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F864ECC-092F-4A01-AA02-D3CF030647D3}" type="datetimeFigureOut">
              <a:rPr lang="en-US" smtClean="0"/>
              <a:pPr/>
              <a:t>12/22/2021</a:t>
            </a:fld>
            <a:endParaRPr lang="en-US"/>
          </a:p>
        </p:txBody>
      </p:sp>
      <p:sp>
        <p:nvSpPr>
          <p:cNvPr id="27" name="Slide Number Placeholder 26"/>
          <p:cNvSpPr>
            <a:spLocks noGrp="1"/>
          </p:cNvSpPr>
          <p:nvPr>
            <p:ph type="sldNum" sz="quarter" idx="11"/>
          </p:nvPr>
        </p:nvSpPr>
        <p:spPr/>
        <p:txBody>
          <a:bodyPr rtlCol="0"/>
          <a:lstStyle/>
          <a:p>
            <a:fld id="{048375B2-7516-4C81-9B2A-80EBB1775DE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F864ECC-092F-4A01-AA02-D3CF030647D3}" type="datetimeFigureOut">
              <a:rPr lang="en-US" smtClean="0"/>
              <a:pPr/>
              <a:t>12/22/2021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48375B2-7516-4C81-9B2A-80EBB1775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864ECC-092F-4A01-AA02-D3CF030647D3}" type="datetimeFigureOut">
              <a:rPr lang="en-US" smtClean="0"/>
              <a:pPr/>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375B2-7516-4C81-9B2A-80EBB1775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F864ECC-092F-4A01-AA02-D3CF030647D3}" type="datetimeFigureOut">
              <a:rPr lang="en-US" smtClean="0"/>
              <a:pPr/>
              <a:t>12/22/2021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48375B2-7516-4C81-9B2A-80EBB1775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Pancreatitis - Symptoms and causes - Mayo Clini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4" name="Rectangle 3"/>
          <p:cNvSpPr/>
          <p:nvPr/>
        </p:nvSpPr>
        <p:spPr>
          <a:xfrm>
            <a:off x="685800" y="1219200"/>
            <a:ext cx="5562600" cy="1107996"/>
          </a:xfrm>
          <a:prstGeom prst="rect">
            <a:avLst/>
          </a:prstGeom>
        </p:spPr>
        <p:txBody>
          <a:bodyPr wrap="square">
            <a:spAutoFit/>
          </a:bodyPr>
          <a:lstStyle/>
          <a:p>
            <a:r>
              <a:rPr lang="en-US" sz="6600" dirty="0" err="1" smtClean="0">
                <a:solidFill>
                  <a:srgbClr val="FFFF00"/>
                </a:solidFill>
                <a:latin typeface="Times New Roman" pitchFamily="18" charset="0"/>
                <a:cs typeface="Times New Roman" pitchFamily="18" charset="0"/>
              </a:rPr>
              <a:t>Biliary</a:t>
            </a:r>
            <a:r>
              <a:rPr lang="en-US" sz="6600" dirty="0" smtClean="0">
                <a:solidFill>
                  <a:srgbClr val="FFFF00"/>
                </a:solidFill>
                <a:latin typeface="Times New Roman" pitchFamily="18" charset="0"/>
                <a:cs typeface="Times New Roman" pitchFamily="18" charset="0"/>
              </a:rPr>
              <a:t> Colic </a:t>
            </a:r>
            <a:endParaRPr lang="en-US" sz="6600" dirty="0">
              <a:solidFill>
                <a:srgbClr val="FFFF00"/>
              </a:solidFill>
              <a:latin typeface="Times New Roman" pitchFamily="18" charset="0"/>
              <a:cs typeface="Times New Roman" pitchFamily="18" charset="0"/>
            </a:endParaRPr>
          </a:p>
        </p:txBody>
      </p:sp>
      <p:sp>
        <p:nvSpPr>
          <p:cNvPr id="6" name="Rectangle 5"/>
          <p:cNvSpPr/>
          <p:nvPr/>
        </p:nvSpPr>
        <p:spPr>
          <a:xfrm>
            <a:off x="1981200" y="4267200"/>
            <a:ext cx="5562600" cy="1200329"/>
          </a:xfrm>
          <a:prstGeom prst="rect">
            <a:avLst/>
          </a:prstGeom>
        </p:spPr>
        <p:txBody>
          <a:bodyPr wrap="square">
            <a:spAutoFit/>
          </a:bodyPr>
          <a:lstStyle/>
          <a:p>
            <a:pPr algn="r">
              <a:lnSpc>
                <a:spcPct val="90000"/>
              </a:lnSpc>
            </a:pPr>
            <a:r>
              <a:rPr lang="en-US" sz="2000" b="1" dirty="0" smtClean="0">
                <a:solidFill>
                  <a:srgbClr val="FF0000"/>
                </a:solidFill>
                <a:latin typeface="Times New Roman" pitchFamily="18" charset="0"/>
                <a:cs typeface="Times New Roman" pitchFamily="18" charset="0"/>
              </a:rPr>
              <a:t>DR. SANDESH .P. GOJE</a:t>
            </a:r>
          </a:p>
          <a:p>
            <a:pPr algn="r">
              <a:lnSpc>
                <a:spcPct val="90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ASSISTANT PROFESSOR </a:t>
            </a:r>
          </a:p>
          <a:p>
            <a:pPr algn="r">
              <a:lnSpc>
                <a:spcPct val="90000"/>
              </a:lnSpc>
            </a:pPr>
            <a:r>
              <a:rPr lang="en-US" sz="2000" b="1" dirty="0" smtClean="0">
                <a:latin typeface="Times New Roman" pitchFamily="18" charset="0"/>
                <a:cs typeface="Times New Roman" pitchFamily="18" charset="0"/>
              </a:rPr>
              <a:t>( KAYACHIKITSA)</a:t>
            </a:r>
          </a:p>
          <a:p>
            <a:pPr algn="r">
              <a:lnSpc>
                <a:spcPct val="90000"/>
              </a:lnSpc>
            </a:pPr>
            <a:r>
              <a:rPr lang="en-US" sz="2000" b="1" dirty="0" smtClean="0">
                <a:latin typeface="Times New Roman" pitchFamily="18" charset="0"/>
                <a:cs typeface="Times New Roman" pitchFamily="18" charset="0"/>
              </a:rPr>
              <a:t> SVAMCH, CHANDRAPUR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609600"/>
          </a:xfrm>
        </p:spPr>
        <p:txBody>
          <a:bodyPr>
            <a:normAutofit fontScale="90000"/>
          </a:bodyPr>
          <a:lstStyle/>
          <a:p>
            <a:r>
              <a:rPr lang="en-US" b="1" dirty="0" smtClean="0"/>
              <a:t>Treatment </a:t>
            </a:r>
            <a:endParaRPr lang="en-US" b="1" dirty="0"/>
          </a:p>
        </p:txBody>
      </p:sp>
      <p:sp>
        <p:nvSpPr>
          <p:cNvPr id="3" name="Content Placeholder 2"/>
          <p:cNvSpPr>
            <a:spLocks noGrp="1"/>
          </p:cNvSpPr>
          <p:nvPr>
            <p:ph idx="1"/>
          </p:nvPr>
        </p:nvSpPr>
        <p:spPr>
          <a:xfrm>
            <a:off x="457200" y="1447800"/>
            <a:ext cx="8229600" cy="5126736"/>
          </a:xfrm>
        </p:spPr>
        <p:txBody>
          <a:bodyPr>
            <a:normAutofit lnSpcReduction="10000"/>
          </a:bodyPr>
          <a:lstStyle/>
          <a:p>
            <a:r>
              <a:rPr lang="en-US" b="1" dirty="0" err="1" smtClean="0">
                <a:latin typeface="Times New Roman" pitchFamily="18" charset="0"/>
                <a:cs typeface="Times New Roman" pitchFamily="18" charset="0"/>
              </a:rPr>
              <a:t>Hospitalised</a:t>
            </a:r>
            <a:r>
              <a:rPr lang="en-US" b="1" dirty="0" smtClean="0">
                <a:latin typeface="Times New Roman" pitchFamily="18" charset="0"/>
                <a:cs typeface="Times New Roman" pitchFamily="18" charset="0"/>
              </a:rPr>
              <a:t> the Pts. and Admitted in ICU</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Watch for TPR-BP, SPO2, RBS.</a:t>
            </a:r>
          </a:p>
          <a:p>
            <a:r>
              <a:rPr lang="en-US" dirty="0" smtClean="0">
                <a:latin typeface="Times New Roman" pitchFamily="18" charset="0"/>
                <a:cs typeface="Times New Roman" pitchFamily="18" charset="0"/>
              </a:rPr>
              <a:t>O2 inhalation SOS </a:t>
            </a:r>
          </a:p>
          <a:p>
            <a:r>
              <a:rPr lang="en-US" dirty="0" smtClean="0">
                <a:latin typeface="Times New Roman" pitchFamily="18" charset="0"/>
                <a:cs typeface="Times New Roman" pitchFamily="18" charset="0"/>
              </a:rPr>
              <a:t>NBM </a:t>
            </a:r>
          </a:p>
          <a:p>
            <a:r>
              <a:rPr lang="en-US" dirty="0" smtClean="0">
                <a:latin typeface="Times New Roman" pitchFamily="18" charset="0"/>
                <a:cs typeface="Times New Roman" pitchFamily="18" charset="0"/>
              </a:rPr>
              <a:t>Starts IV fluids </a:t>
            </a:r>
          </a:p>
          <a:p>
            <a:r>
              <a:rPr lang="en-US" dirty="0" smtClean="0">
                <a:latin typeface="Times New Roman" pitchFamily="18" charset="0"/>
                <a:cs typeface="Times New Roman" pitchFamily="18" charset="0"/>
              </a:rPr>
              <a:t>Insert Ryle's tube with continuous </a:t>
            </a:r>
            <a:r>
              <a:rPr lang="en-US" dirty="0">
                <a:latin typeface="Times New Roman" pitchFamily="18" charset="0"/>
                <a:cs typeface="Times New Roman" pitchFamily="18" charset="0"/>
              </a:rPr>
              <a:t>N</a:t>
            </a:r>
            <a:r>
              <a:rPr lang="en-US" dirty="0" smtClean="0">
                <a:latin typeface="Times New Roman" pitchFamily="18" charset="0"/>
                <a:cs typeface="Times New Roman" pitchFamily="18" charset="0"/>
              </a:rPr>
              <a:t>asogastric aspiration </a:t>
            </a:r>
          </a:p>
          <a:p>
            <a:r>
              <a:rPr lang="en-US" dirty="0" smtClean="0">
                <a:latin typeface="Times New Roman" pitchFamily="18" charset="0"/>
                <a:cs typeface="Times New Roman" pitchFamily="18" charset="0"/>
              </a:rPr>
              <a:t>Connect monitor (NIBP)</a:t>
            </a:r>
          </a:p>
          <a:p>
            <a:r>
              <a:rPr lang="en-US" dirty="0" smtClean="0">
                <a:latin typeface="Times New Roman" pitchFamily="18" charset="0"/>
                <a:cs typeface="Times New Roman" pitchFamily="18" charset="0"/>
              </a:rPr>
              <a:t>Watch for </a:t>
            </a:r>
            <a:r>
              <a:rPr lang="en-US" dirty="0" err="1" smtClean="0">
                <a:latin typeface="Times New Roman" pitchFamily="18" charset="0"/>
                <a:cs typeface="Times New Roman" pitchFamily="18" charset="0"/>
              </a:rPr>
              <a:t>abd</a:t>
            </a:r>
            <a:r>
              <a:rPr lang="en-US" dirty="0" smtClean="0">
                <a:latin typeface="Times New Roman" pitchFamily="18" charset="0"/>
                <a:cs typeface="Times New Roman" pitchFamily="18" charset="0"/>
              </a:rPr>
              <a:t>. Girth, urine output, blood gases.</a:t>
            </a:r>
          </a:p>
          <a:p>
            <a:r>
              <a:rPr lang="en-US" dirty="0" smtClean="0">
                <a:latin typeface="Times New Roman" pitchFamily="18" charset="0"/>
                <a:cs typeface="Times New Roman" pitchFamily="18" charset="0"/>
              </a:rPr>
              <a:t>Send Blood sample for investigation.</a:t>
            </a:r>
          </a:p>
          <a:p>
            <a:r>
              <a:rPr lang="en-US" dirty="0" smtClean="0">
                <a:latin typeface="Times New Roman" pitchFamily="18" charset="0"/>
                <a:cs typeface="Times New Roman" pitchFamily="18" charset="0"/>
              </a:rPr>
              <a:t>Assess Foley’s catheterization for UOP. </a:t>
            </a:r>
          </a:p>
          <a:p>
            <a:pPr>
              <a:buNone/>
            </a:pPr>
            <a:r>
              <a:rPr lang="en-US" dirty="0" smtClean="0">
                <a:latin typeface="Times New Roman" pitchFamily="18" charset="0"/>
                <a:cs typeface="Times New Roman" pitchFamily="18" charset="0"/>
              </a:rPr>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62000"/>
          </a:xfrm>
        </p:spPr>
        <p:txBody>
          <a:bodyPr>
            <a:normAutofit/>
          </a:bodyPr>
          <a:lstStyle/>
          <a:p>
            <a:r>
              <a:rPr lang="en-US" b="1" dirty="0" smtClean="0"/>
              <a:t>Treatment cont….</a:t>
            </a:r>
            <a:endParaRPr lang="en-US" b="1" dirty="0"/>
          </a:p>
        </p:txBody>
      </p:sp>
      <p:sp>
        <p:nvSpPr>
          <p:cNvPr id="3" name="Content Placeholder 2"/>
          <p:cNvSpPr>
            <a:spLocks noGrp="1"/>
          </p:cNvSpPr>
          <p:nvPr>
            <p:ph idx="1"/>
          </p:nvPr>
        </p:nvSpPr>
        <p:spPr>
          <a:xfrm>
            <a:off x="457200" y="1447800"/>
            <a:ext cx="8229600" cy="5126736"/>
          </a:xfrm>
        </p:spPr>
        <p:txBody>
          <a:bodyPr>
            <a:normAutofit fontScale="70000" lnSpcReduction="20000"/>
          </a:bodyPr>
          <a:lstStyle/>
          <a:p>
            <a:pPr marL="514350" indent="-514350">
              <a:buFont typeface="+mj-lt"/>
              <a:buAutoNum type="alphaUcPeriod"/>
            </a:pPr>
            <a:r>
              <a:rPr lang="en-US" b="1" u="sng" dirty="0" smtClean="0">
                <a:latin typeface="Times New Roman" pitchFamily="18" charset="0"/>
                <a:cs typeface="Times New Roman" pitchFamily="18" charset="0"/>
              </a:rPr>
              <a:t>Fluid replacement therapy:- </a:t>
            </a:r>
          </a:p>
          <a:p>
            <a:pPr marL="514350" indent="-514350">
              <a:buFontTx/>
              <a:buChar char="-"/>
            </a:pPr>
            <a:r>
              <a:rPr lang="en-US" dirty="0" smtClean="0">
                <a:latin typeface="Times New Roman" pitchFamily="18" charset="0"/>
                <a:cs typeface="Times New Roman" pitchFamily="18" charset="0"/>
              </a:rPr>
              <a:t>Normal saline, RL (Isotonic, Hypertonic, colloidal) </a:t>
            </a:r>
          </a:p>
          <a:p>
            <a:pPr marL="514350" indent="-514350">
              <a:buFontTx/>
              <a:buChar char="-"/>
            </a:pPr>
            <a:r>
              <a:rPr lang="en-US" dirty="0" smtClean="0">
                <a:latin typeface="Times New Roman" pitchFamily="18" charset="0"/>
                <a:cs typeface="Times New Roman" pitchFamily="18" charset="0"/>
              </a:rPr>
              <a:t>20ml/kg per hour for 1 hour followed by 3 ml/kg per hour </a:t>
            </a:r>
          </a:p>
          <a:p>
            <a:pPr marL="514350" indent="-514350">
              <a:buNone/>
            </a:pPr>
            <a:r>
              <a:rPr lang="en-US" dirty="0" smtClean="0">
                <a:latin typeface="Times New Roman" pitchFamily="18" charset="0"/>
                <a:cs typeface="Times New Roman" pitchFamily="18" charset="0"/>
              </a:rPr>
              <a:t>B.	</a:t>
            </a:r>
            <a:r>
              <a:rPr lang="en-US" b="1" u="sng" dirty="0" smtClean="0">
                <a:latin typeface="Times New Roman" pitchFamily="18" charset="0"/>
                <a:cs typeface="Times New Roman" pitchFamily="18" charset="0"/>
              </a:rPr>
              <a:t>Pain control:- </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Pethidin</a:t>
            </a:r>
            <a:r>
              <a:rPr lang="en-US" dirty="0" smtClean="0">
                <a:latin typeface="Times New Roman" pitchFamily="18" charset="0"/>
                <a:cs typeface="Times New Roman" pitchFamily="18" charset="0"/>
              </a:rPr>
              <a:t> 100 mg IM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OR</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Morphine  1 ml SOS 	 OR</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Pentazocine</a:t>
            </a:r>
            <a:r>
              <a:rPr lang="en-US" dirty="0" smtClean="0">
                <a:latin typeface="Times New Roman" pitchFamily="18" charset="0"/>
                <a:cs typeface="Times New Roman" pitchFamily="18" charset="0"/>
              </a:rPr>
              <a:t> 30 mg IM/IV/SC may repeat dose every 3 to 4 hours</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Fentanyl</a:t>
            </a:r>
            <a:r>
              <a:rPr lang="en-US" dirty="0" smtClean="0">
                <a:latin typeface="Times New Roman" pitchFamily="18" charset="0"/>
                <a:cs typeface="Times New Roman" pitchFamily="18" charset="0"/>
              </a:rPr>
              <a:t> 50 to 100 microgram daily	 OR</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Hyoscine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butylbromide</a:t>
            </a:r>
            <a:r>
              <a:rPr lang="en-US" dirty="0" smtClean="0">
                <a:latin typeface="Times New Roman" pitchFamily="18" charset="0"/>
                <a:cs typeface="Times New Roman" pitchFamily="18" charset="0"/>
              </a:rPr>
              <a:t> 20mg SOS		 OR</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Drotaverine</a:t>
            </a:r>
            <a:r>
              <a:rPr lang="en-US" dirty="0" smtClean="0">
                <a:latin typeface="Times New Roman" pitchFamily="18" charset="0"/>
                <a:cs typeface="Times New Roman" pitchFamily="18" charset="0"/>
              </a:rPr>
              <a:t> HCL 40mg to 100 mg SOS	 OR</a:t>
            </a:r>
          </a:p>
          <a:p>
            <a:pPr marL="514350" indent="-514350">
              <a:buNone/>
            </a:pPr>
            <a:r>
              <a:rPr lang="en-US" dirty="0" smtClean="0">
                <a:latin typeface="Times New Roman" pitchFamily="18" charset="0"/>
                <a:cs typeface="Times New Roman" pitchFamily="18" charset="0"/>
              </a:rPr>
              <a:t>C.	</a:t>
            </a:r>
            <a:r>
              <a:rPr lang="en-US" b="1" u="sng" dirty="0" smtClean="0">
                <a:latin typeface="Times New Roman" pitchFamily="18" charset="0"/>
                <a:cs typeface="Times New Roman" pitchFamily="18" charset="0"/>
              </a:rPr>
              <a:t>Broad spectrum Antibiotics</a:t>
            </a:r>
            <a:r>
              <a:rPr lang="en-US" b="1" dirty="0" smtClean="0">
                <a:latin typeface="Times New Roman" pitchFamily="18" charset="0"/>
                <a:cs typeface="Times New Roman" pitchFamily="18" charset="0"/>
              </a:rPr>
              <a:t>:- </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Meropenen</a:t>
            </a:r>
            <a:r>
              <a:rPr lang="en-US" dirty="0" smtClean="0">
                <a:latin typeface="Times New Roman" pitchFamily="18" charset="0"/>
                <a:cs typeface="Times New Roman" pitchFamily="18" charset="0"/>
              </a:rPr>
              <a:t> 1 gm IV TDS			 OR </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Imipenem</a:t>
            </a:r>
            <a:r>
              <a:rPr lang="en-US" dirty="0" smtClean="0">
                <a:latin typeface="Times New Roman" pitchFamily="18" charset="0"/>
                <a:cs typeface="Times New Roman" pitchFamily="18" charset="0"/>
              </a:rPr>
              <a:t> 1 gm IV TDS			 OR </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Pipracilline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tazobactum</a:t>
            </a:r>
            <a:r>
              <a:rPr lang="en-US" dirty="0" smtClean="0">
                <a:latin typeface="Times New Roman" pitchFamily="18" charset="0"/>
                <a:cs typeface="Times New Roman" pitchFamily="18" charset="0"/>
              </a:rPr>
              <a:t> 4.5 gm IV TDS	 OR </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Ceftriaxone</a:t>
            </a:r>
            <a:r>
              <a:rPr lang="en-US" dirty="0" smtClean="0">
                <a:latin typeface="Times New Roman" pitchFamily="18" charset="0"/>
                <a:cs typeface="Times New Roman" pitchFamily="18" charset="0"/>
              </a:rPr>
              <a:t> HCL 1 gm IV TDS  		</a:t>
            </a:r>
          </a:p>
          <a:p>
            <a:pPr marL="514350" indent="-514350">
              <a:buAutoNum type="alphaUcPeriod" startAt="4"/>
            </a:pPr>
            <a:r>
              <a:rPr lang="en-US" b="1" dirty="0" smtClean="0">
                <a:latin typeface="Times New Roman" pitchFamily="18" charset="0"/>
                <a:cs typeface="Times New Roman" pitchFamily="18" charset="0"/>
              </a:rPr>
              <a:t>ERCP</a:t>
            </a:r>
            <a:r>
              <a:rPr lang="en-US" dirty="0" smtClean="0">
                <a:latin typeface="Times New Roman" pitchFamily="18" charset="0"/>
                <a:cs typeface="Times New Roman" pitchFamily="18" charset="0"/>
              </a:rPr>
              <a:t> or </a:t>
            </a:r>
            <a:r>
              <a:rPr lang="en-US" b="1" dirty="0" smtClean="0">
                <a:latin typeface="Times New Roman" pitchFamily="18" charset="0"/>
                <a:cs typeface="Times New Roman" pitchFamily="18" charset="0"/>
              </a:rPr>
              <a:t>MRCP</a:t>
            </a:r>
            <a:r>
              <a:rPr lang="en-US" dirty="0" smtClean="0">
                <a:latin typeface="Times New Roman" pitchFamily="18" charset="0"/>
                <a:cs typeface="Times New Roman" pitchFamily="18" charset="0"/>
              </a:rPr>
              <a:t> may perform within 24 to 72 hours </a:t>
            </a:r>
          </a:p>
          <a:p>
            <a:pPr marL="514350" indent="-514350">
              <a:buAutoNum type="alphaUcPeriod" startAt="4"/>
            </a:pPr>
            <a:r>
              <a:rPr lang="en-US" b="1" u="sng" dirty="0" smtClean="0">
                <a:latin typeface="Times New Roman" pitchFamily="18" charset="0"/>
                <a:cs typeface="Times New Roman" pitchFamily="18" charset="0"/>
              </a:rPr>
              <a:t>Surgical intervention</a:t>
            </a:r>
            <a:r>
              <a:rPr lang="en-US" u="sng"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Cholecystectomy</a:t>
            </a:r>
            <a:r>
              <a:rPr lang="en-US" dirty="0" smtClean="0">
                <a:latin typeface="Times New Roman" pitchFamily="18" charset="0"/>
                <a:cs typeface="Times New Roman" pitchFamily="18" charset="0"/>
              </a:rPr>
              <a:t> (open or </a:t>
            </a:r>
            <a:r>
              <a:rPr lang="en-US" dirty="0" err="1" smtClean="0">
                <a:latin typeface="Times New Roman" pitchFamily="18" charset="0"/>
                <a:cs typeface="Times New Roman" pitchFamily="18" charset="0"/>
              </a:rPr>
              <a:t>laproscopic</a:t>
            </a:r>
            <a:r>
              <a:rPr lang="en-US" dirty="0" smtClean="0">
                <a:latin typeface="Times New Roman" pitchFamily="18" charset="0"/>
                <a:cs typeface="Times New Roman" pitchFamily="18" charset="0"/>
              </a:rPr>
              <a:t>)</a:t>
            </a:r>
          </a:p>
          <a:p>
            <a:pPr marL="514350" indent="-514350">
              <a:buFontTx/>
              <a:buChar char="-"/>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normAutofit/>
          </a:bodyPr>
          <a:lstStyle/>
          <a:p>
            <a:r>
              <a:rPr lang="en-US" b="1" dirty="0" smtClean="0"/>
              <a:t>Treatment cont….</a:t>
            </a:r>
            <a:endParaRPr lang="en-US" b="1" dirty="0"/>
          </a:p>
        </p:txBody>
      </p:sp>
      <p:sp>
        <p:nvSpPr>
          <p:cNvPr id="3" name="Content Placeholder 2"/>
          <p:cNvSpPr>
            <a:spLocks noGrp="1"/>
          </p:cNvSpPr>
          <p:nvPr>
            <p:ph idx="1"/>
          </p:nvPr>
        </p:nvSpPr>
        <p:spPr>
          <a:xfrm>
            <a:off x="457200" y="1905000"/>
            <a:ext cx="8229600" cy="4669536"/>
          </a:xfrm>
        </p:spPr>
        <p:txBody>
          <a:bodyPr>
            <a:normAutofit/>
          </a:bodyPr>
          <a:lstStyle/>
          <a:p>
            <a:pPr marL="514350" indent="-514350">
              <a:buAutoNum type="alphaUcPeriod" startAt="6"/>
            </a:pPr>
            <a:r>
              <a:rPr lang="en-US" b="1" u="sng" dirty="0" smtClean="0">
                <a:latin typeface="Times New Roman" pitchFamily="18" charset="0"/>
                <a:cs typeface="Times New Roman" pitchFamily="18" charset="0"/>
              </a:rPr>
              <a:t>Anti emetics:-</a:t>
            </a:r>
          </a:p>
          <a:p>
            <a:pPr marL="514350" indent="-51435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Ondensetrone</a:t>
            </a:r>
            <a:r>
              <a:rPr lang="en-US" dirty="0" smtClean="0">
                <a:latin typeface="Times New Roman" pitchFamily="18" charset="0"/>
                <a:cs typeface="Times New Roman" pitchFamily="18" charset="0"/>
              </a:rPr>
              <a:t> 4 mg – 8 mg IV TDS   OR </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Granisetrone</a:t>
            </a:r>
            <a:r>
              <a:rPr lang="en-US" dirty="0" smtClean="0">
                <a:latin typeface="Times New Roman" pitchFamily="18" charset="0"/>
                <a:cs typeface="Times New Roman" pitchFamily="18" charset="0"/>
              </a:rPr>
              <a:t> 1 mg – 3 mg IV BD 	OR </a:t>
            </a:r>
          </a:p>
          <a:p>
            <a:pPr>
              <a:buFontTx/>
              <a:buChar char="-"/>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Metoclopramide</a:t>
            </a:r>
            <a:r>
              <a:rPr lang="en-US" dirty="0" smtClean="0">
                <a:latin typeface="Times New Roman" pitchFamily="18" charset="0"/>
                <a:cs typeface="Times New Roman" pitchFamily="18" charset="0"/>
              </a:rPr>
              <a:t> 10mg TDS </a:t>
            </a:r>
          </a:p>
          <a:p>
            <a:pPr marL="514350" indent="-514350">
              <a:buAutoNum type="alphaUcPeriod" startAt="7"/>
            </a:pPr>
            <a:r>
              <a:rPr lang="en-US" b="1" dirty="0" smtClean="0">
                <a:latin typeface="Times New Roman" pitchFamily="18" charset="0"/>
                <a:cs typeface="Times New Roman" pitchFamily="18" charset="0"/>
              </a:rPr>
              <a:t>H2 Antagonist/ PPI’s :- </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Ranitidine 15 mg IV BD 		OR</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Omeprazole</a:t>
            </a:r>
            <a:r>
              <a:rPr lang="en-US" dirty="0" smtClean="0">
                <a:latin typeface="Times New Roman" pitchFamily="18" charset="0"/>
                <a:cs typeface="Times New Roman" pitchFamily="18" charset="0"/>
              </a:rPr>
              <a:t> 20 – 40 mg IV BD 	OR</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Pantaprazole</a:t>
            </a:r>
            <a:r>
              <a:rPr lang="en-US" dirty="0" smtClean="0">
                <a:latin typeface="Times New Roman" pitchFamily="18" charset="0"/>
                <a:cs typeface="Times New Roman" pitchFamily="18" charset="0"/>
              </a:rPr>
              <a:t> 40 mg IV BD 		OR</a:t>
            </a:r>
          </a:p>
          <a:p>
            <a:pPr marL="514350" indent="-514350">
              <a:buFontTx/>
              <a:buChar char="-"/>
            </a:pP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Rabeprazole</a:t>
            </a:r>
            <a:r>
              <a:rPr lang="en-US" dirty="0" smtClean="0">
                <a:latin typeface="Times New Roman" pitchFamily="18" charset="0"/>
                <a:cs typeface="Times New Roman" pitchFamily="18" charset="0"/>
              </a:rPr>
              <a:t> 20 – 40 mg IV BD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r">
              <a:buNone/>
            </a:pPr>
            <a:r>
              <a:rPr lang="en-US" sz="8800" dirty="0" smtClean="0"/>
              <a:t>Thanks</a:t>
            </a:r>
            <a:endParaRPr lang="en-US" sz="8800" dirty="0"/>
          </a:p>
        </p:txBody>
      </p:sp>
    </p:spTree>
    <p:extLst>
      <p:ext uri="{BB962C8B-B14F-4D97-AF65-F5344CB8AC3E}">
        <p14:creationId xmlns:p14="http://schemas.microsoft.com/office/powerpoint/2010/main" xmlns="" val="202304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066800"/>
          </a:xfrm>
        </p:spPr>
        <p:txBody>
          <a:bodyPr>
            <a:normAutofit/>
          </a:bodyPr>
          <a:lstStyle/>
          <a:p>
            <a:r>
              <a:rPr lang="en-US" b="1" dirty="0" err="1" smtClean="0"/>
              <a:t>Cholelithiasis</a:t>
            </a:r>
            <a:r>
              <a:rPr lang="en-US" b="1" dirty="0" smtClean="0"/>
              <a:t> with </a:t>
            </a:r>
            <a:r>
              <a:rPr lang="en-US" b="1" dirty="0" err="1" smtClean="0"/>
              <a:t>Cholecystitis</a:t>
            </a:r>
            <a:endParaRPr lang="en-US" b="1" dirty="0"/>
          </a:p>
        </p:txBody>
      </p:sp>
      <p:pic>
        <p:nvPicPr>
          <p:cNvPr id="4" name="Picture 2"/>
          <p:cNvPicPr>
            <a:picLocks noGrp="1" noChangeAspect="1" noChangeArrowheads="1"/>
          </p:cNvPicPr>
          <p:nvPr>
            <p:ph idx="1"/>
          </p:nvPr>
        </p:nvPicPr>
        <p:blipFill>
          <a:blip r:embed="rId2"/>
          <a:stretch>
            <a:fillRect/>
          </a:stretch>
        </p:blipFill>
        <p:spPr bwMode="auto">
          <a:xfrm>
            <a:off x="609600" y="2209800"/>
            <a:ext cx="7620000" cy="432435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609600"/>
          </a:xfrm>
        </p:spPr>
        <p:txBody>
          <a:bodyPr>
            <a:normAutofit fontScale="90000"/>
          </a:bodyPr>
          <a:lstStyle/>
          <a:p>
            <a:r>
              <a:rPr lang="en-US" b="1" dirty="0" smtClean="0"/>
              <a:t>Introduction and definition </a:t>
            </a:r>
            <a:endParaRPr lang="en-US" b="1" dirty="0"/>
          </a:p>
        </p:txBody>
      </p:sp>
      <p:sp>
        <p:nvSpPr>
          <p:cNvPr id="3" name="Content Placeholder 2"/>
          <p:cNvSpPr>
            <a:spLocks noGrp="1"/>
          </p:cNvSpPr>
          <p:nvPr>
            <p:ph idx="1"/>
          </p:nvPr>
        </p:nvSpPr>
        <p:spPr>
          <a:xfrm>
            <a:off x="457200" y="1066800"/>
            <a:ext cx="8229600" cy="5507736"/>
          </a:xfrm>
          <a:ln>
            <a:solidFill>
              <a:schemeClr val="tx1"/>
            </a:solidFill>
          </a:ln>
        </p:spPr>
        <p:txBody>
          <a:bodyPr>
            <a:noAutofit/>
          </a:bodyPr>
          <a:lstStyle/>
          <a:p>
            <a:r>
              <a:rPr lang="en-US" sz="2400" dirty="0" err="1" smtClean="0">
                <a:latin typeface="Times New Roman" pitchFamily="18" charset="0"/>
                <a:cs typeface="Times New Roman" pitchFamily="18" charset="0"/>
              </a:rPr>
              <a:t>Biliary</a:t>
            </a:r>
            <a:r>
              <a:rPr lang="en-US" sz="2400" dirty="0" smtClean="0">
                <a:latin typeface="Times New Roman" pitchFamily="18" charset="0"/>
                <a:cs typeface="Times New Roman" pitchFamily="18" charset="0"/>
              </a:rPr>
              <a:t> colic is to term to describe the </a:t>
            </a:r>
            <a:r>
              <a:rPr lang="en-US" sz="2400" b="1" dirty="0" smtClean="0">
                <a:latin typeface="Times New Roman" pitchFamily="18" charset="0"/>
                <a:cs typeface="Times New Roman" pitchFamily="18" charset="0"/>
              </a:rPr>
              <a:t>pain</a:t>
            </a:r>
            <a:r>
              <a:rPr lang="en-US" sz="2400" dirty="0" smtClean="0">
                <a:latin typeface="Times New Roman" pitchFamily="18" charset="0"/>
                <a:cs typeface="Times New Roman" pitchFamily="18" charset="0"/>
              </a:rPr>
              <a:t> related to the gallbladder due to </a:t>
            </a:r>
            <a:r>
              <a:rPr lang="en-US" sz="2400" b="1" dirty="0" smtClean="0">
                <a:latin typeface="Times New Roman" pitchFamily="18" charset="0"/>
                <a:cs typeface="Times New Roman" pitchFamily="18" charset="0"/>
              </a:rPr>
              <a:t>gallstones obstructions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inflammation</a:t>
            </a:r>
            <a:r>
              <a:rPr lang="en-US" sz="2400" dirty="0" smtClean="0">
                <a:latin typeface="Times New Roman" pitchFamily="18" charset="0"/>
                <a:cs typeface="Times New Roman" pitchFamily="18" charset="0"/>
              </a:rPr>
              <a:t> associated </a:t>
            </a:r>
            <a:r>
              <a:rPr lang="en-US" sz="2400" b="1" dirty="0" smtClean="0">
                <a:latin typeface="Times New Roman" pitchFamily="18" charset="0"/>
                <a:cs typeface="Times New Roman" pitchFamily="18" charset="0"/>
              </a:rPr>
              <a:t>secondary infection </a:t>
            </a:r>
            <a:r>
              <a:rPr lang="en-US" sz="2400" dirty="0" smtClean="0">
                <a:latin typeface="Times New Roman" pitchFamily="18" charset="0"/>
                <a:cs typeface="Times New Roman" pitchFamily="18" charset="0"/>
              </a:rPr>
              <a:t>to the gallbladder. </a:t>
            </a:r>
          </a:p>
          <a:p>
            <a:r>
              <a:rPr lang="en-US" sz="2400" dirty="0" err="1" smtClean="0">
                <a:latin typeface="Times New Roman" pitchFamily="18" charset="0"/>
                <a:cs typeface="Times New Roman" pitchFamily="18" charset="0"/>
              </a:rPr>
              <a:t>Biliary</a:t>
            </a:r>
            <a:r>
              <a:rPr lang="en-US" sz="2400" dirty="0" smtClean="0">
                <a:latin typeface="Times New Roman" pitchFamily="18" charset="0"/>
                <a:cs typeface="Times New Roman" pitchFamily="18" charset="0"/>
              </a:rPr>
              <a:t> colic is a </a:t>
            </a:r>
            <a:r>
              <a:rPr lang="en-US" sz="2400" b="1" dirty="0" smtClean="0">
                <a:latin typeface="Times New Roman" pitchFamily="18" charset="0"/>
                <a:cs typeface="Times New Roman" pitchFamily="18" charset="0"/>
              </a:rPr>
              <a:t>dull pain </a:t>
            </a:r>
            <a:r>
              <a:rPr lang="en-US" sz="2400" dirty="0" smtClean="0">
                <a:latin typeface="Times New Roman" pitchFamily="18" charset="0"/>
                <a:cs typeface="Times New Roman" pitchFamily="18" charset="0"/>
              </a:rPr>
              <a:t>in the middle to upper right area of the abdomen. It occurs when a </a:t>
            </a:r>
            <a:r>
              <a:rPr lang="en-US" sz="2400" b="1" dirty="0" smtClean="0">
                <a:latin typeface="Times New Roman" pitchFamily="18" charset="0"/>
                <a:cs typeface="Times New Roman" pitchFamily="18" charset="0"/>
              </a:rPr>
              <a:t>gallstone blocks the bile duct</a:t>
            </a:r>
            <a:r>
              <a:rPr lang="en-US" sz="2400" dirty="0" smtClean="0">
                <a:latin typeface="Times New Roman" pitchFamily="18" charset="0"/>
                <a:cs typeface="Times New Roman" pitchFamily="18" charset="0"/>
              </a:rPr>
              <a:t>, the tube that normally drains bile from the gallbladder to the small intestine. </a:t>
            </a:r>
          </a:p>
          <a:p>
            <a:r>
              <a:rPr lang="en-US" sz="2400" dirty="0" smtClean="0">
                <a:latin typeface="Times New Roman" pitchFamily="18" charset="0"/>
                <a:cs typeface="Times New Roman" pitchFamily="18" charset="0"/>
              </a:rPr>
              <a:t>The pain goes away if the stone passes into the small intestine and unblocks the duct.</a:t>
            </a:r>
          </a:p>
          <a:p>
            <a:r>
              <a:rPr lang="en-US" sz="2400" dirty="0" smtClean="0">
                <a:latin typeface="Times New Roman" pitchFamily="18" charset="0"/>
                <a:cs typeface="Times New Roman" pitchFamily="18" charset="0"/>
              </a:rPr>
              <a:t> This pathological condition gives rise to </a:t>
            </a:r>
            <a:r>
              <a:rPr lang="en-US" sz="2400" b="1" dirty="0" smtClean="0">
                <a:latin typeface="Times New Roman" pitchFamily="18" charset="0"/>
                <a:cs typeface="Times New Roman" pitchFamily="18" charset="0"/>
              </a:rPr>
              <a:t>sever </a:t>
            </a:r>
            <a:r>
              <a:rPr lang="en-US" sz="2400" b="1" dirty="0" err="1" smtClean="0">
                <a:latin typeface="Times New Roman" pitchFamily="18" charset="0"/>
                <a:cs typeface="Times New Roman" pitchFamily="18" charset="0"/>
              </a:rPr>
              <a:t>abd</a:t>
            </a:r>
            <a:r>
              <a:rPr lang="en-US" sz="2400" b="1" dirty="0" smtClean="0">
                <a:latin typeface="Times New Roman" pitchFamily="18" charset="0"/>
                <a:cs typeface="Times New Roman" pitchFamily="18" charset="0"/>
              </a:rPr>
              <a:t>. Pain, nausea, vomiting and fever.</a:t>
            </a:r>
          </a:p>
          <a:p>
            <a:r>
              <a:rPr lang="en-US" sz="2400" dirty="0" smtClean="0">
                <a:latin typeface="Times New Roman" pitchFamily="18" charset="0"/>
                <a:cs typeface="Times New Roman" pitchFamily="18" charset="0"/>
              </a:rPr>
              <a:t>Being a medical emergency, it in acute and mild cases </a:t>
            </a:r>
            <a:r>
              <a:rPr lang="en-US" sz="2400" dirty="0">
                <a:latin typeface="Times New Roman" pitchFamily="18" charset="0"/>
                <a:cs typeface="Times New Roman" pitchFamily="18" charset="0"/>
              </a:rPr>
              <a:t>are usually successfully treated with conservative </a:t>
            </a:r>
            <a:r>
              <a:rPr lang="en-US" sz="2400" dirty="0" smtClean="0">
                <a:latin typeface="Times New Roman" pitchFamily="18" charset="0"/>
                <a:cs typeface="Times New Roman" pitchFamily="18" charset="0"/>
              </a:rPr>
              <a:t>measures in intensive care unit </a:t>
            </a:r>
            <a:r>
              <a:rPr lang="en-US" sz="2400" dirty="0">
                <a:latin typeface="Times New Roman" pitchFamily="18" charset="0"/>
                <a:cs typeface="Times New Roman" pitchFamily="18" charset="0"/>
              </a:rPr>
              <a:t>to monitor and manage complications of the disease.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066800"/>
          </a:xfrm>
        </p:spPr>
        <p:txBody>
          <a:bodyPr>
            <a:normAutofit/>
          </a:bodyPr>
          <a:lstStyle/>
          <a:p>
            <a:r>
              <a:rPr lang="en-US" b="1" dirty="0" smtClean="0"/>
              <a:t>Causes </a:t>
            </a:r>
            <a:endParaRPr lang="en-US" b="1" dirty="0"/>
          </a:p>
        </p:txBody>
      </p:sp>
      <p:sp>
        <p:nvSpPr>
          <p:cNvPr id="3" name="Content Placeholder 2"/>
          <p:cNvSpPr>
            <a:spLocks noGrp="1"/>
          </p:cNvSpPr>
          <p:nvPr>
            <p:ph idx="1"/>
          </p:nvPr>
        </p:nvSpPr>
        <p:spPr>
          <a:xfrm>
            <a:off x="457200" y="1524000"/>
            <a:ext cx="8229600" cy="5050536"/>
          </a:xfrm>
        </p:spPr>
        <p:txBody>
          <a:bodyPr>
            <a:normAutofit fontScale="92500" lnSpcReduction="20000"/>
          </a:bodyPr>
          <a:lstStyle/>
          <a:p>
            <a:r>
              <a:rPr lang="en-US" b="1" dirty="0" smtClean="0">
                <a:latin typeface="Times New Roman" pitchFamily="18" charset="0"/>
                <a:cs typeface="Times New Roman" pitchFamily="18" charset="0"/>
              </a:rPr>
              <a:t>Gallstone.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Obstruction of common bile duct or cystic duct.</a:t>
            </a:r>
          </a:p>
          <a:p>
            <a:r>
              <a:rPr lang="en-US" dirty="0" smtClean="0">
                <a:latin typeface="Times New Roman" pitchFamily="18" charset="0"/>
                <a:cs typeface="Times New Roman" pitchFamily="18" charset="0"/>
              </a:rPr>
              <a:t>Functional disorders of </a:t>
            </a:r>
            <a:r>
              <a:rPr lang="en-US" dirty="0" err="1" smtClean="0">
                <a:latin typeface="Times New Roman" pitchFamily="18" charset="0"/>
                <a:cs typeface="Times New Roman" pitchFamily="18" charset="0"/>
              </a:rPr>
              <a:t>biliary</a:t>
            </a:r>
            <a:r>
              <a:rPr lang="en-US" dirty="0" smtClean="0">
                <a:latin typeface="Times New Roman" pitchFamily="18" charset="0"/>
                <a:cs typeface="Times New Roman" pitchFamily="18" charset="0"/>
              </a:rPr>
              <a:t> tract.</a:t>
            </a:r>
          </a:p>
          <a:p>
            <a:r>
              <a:rPr lang="en-US" dirty="0" smtClean="0">
                <a:latin typeface="Times New Roman" pitchFamily="18" charset="0"/>
                <a:cs typeface="Times New Roman" pitchFamily="18" charset="0"/>
              </a:rPr>
              <a:t>Post </a:t>
            </a:r>
            <a:r>
              <a:rPr lang="en-US" dirty="0" err="1" smtClean="0">
                <a:latin typeface="Times New Roman" pitchFamily="18" charset="0"/>
                <a:cs typeface="Times New Roman" pitchFamily="18" charset="0"/>
              </a:rPr>
              <a:t>Cholecystectomy</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Dysfunction of </a:t>
            </a: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iliary tree and </a:t>
            </a:r>
            <a:r>
              <a:rPr lang="en-US" b="1" dirty="0" smtClean="0">
                <a:latin typeface="Times New Roman" pitchFamily="18" charset="0"/>
                <a:cs typeface="Times New Roman" pitchFamily="18" charset="0"/>
              </a:rPr>
              <a:t>sphincter  of </a:t>
            </a:r>
            <a:r>
              <a:rPr lang="en-US" b="1" dirty="0" err="1" smtClean="0">
                <a:latin typeface="Times New Roman" pitchFamily="18" charset="0"/>
                <a:cs typeface="Times New Roman" pitchFamily="18" charset="0"/>
              </a:rPr>
              <a:t>oddi</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Impaired Gall Bladder empting</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Obesity. </a:t>
            </a:r>
          </a:p>
          <a:p>
            <a:r>
              <a:rPr lang="en-US" dirty="0" smtClean="0">
                <a:latin typeface="Times New Roman" pitchFamily="18" charset="0"/>
                <a:cs typeface="Times New Roman" pitchFamily="18" charset="0"/>
              </a:rPr>
              <a:t>OC pills. </a:t>
            </a:r>
          </a:p>
          <a:p>
            <a:r>
              <a:rPr lang="en-US" dirty="0" smtClean="0">
                <a:latin typeface="Times New Roman" pitchFamily="18" charset="0"/>
                <a:cs typeface="Times New Roman" pitchFamily="18" charset="0"/>
              </a:rPr>
              <a:t>Diabetes </a:t>
            </a:r>
            <a:r>
              <a:rPr lang="en-US" dirty="0" err="1">
                <a:latin typeface="Times New Roman" pitchFamily="18" charset="0"/>
                <a:cs typeface="Times New Roman" pitchFamily="18" charset="0"/>
              </a:rPr>
              <a:t>M</a:t>
            </a:r>
            <a:r>
              <a:rPr lang="en-US" dirty="0" err="1" smtClean="0">
                <a:latin typeface="Times New Roman" pitchFamily="18" charset="0"/>
                <a:cs typeface="Times New Roman" pitchFamily="18" charset="0"/>
              </a:rPr>
              <a:t>elitus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Family history.</a:t>
            </a:r>
          </a:p>
          <a:p>
            <a:r>
              <a:rPr lang="en-US" dirty="0" smtClean="0">
                <a:latin typeface="Times New Roman" pitchFamily="18" charset="0"/>
                <a:cs typeface="Times New Roman" pitchFamily="18" charset="0"/>
              </a:rPr>
              <a:t> pregnancy, liver </a:t>
            </a:r>
            <a:r>
              <a:rPr lang="en-US" dirty="0" err="1">
                <a:latin typeface="Times New Roman" pitchFamily="18" charset="0"/>
                <a:cs typeface="Times New Roman" pitchFamily="18" charset="0"/>
              </a:rPr>
              <a:t>C</a:t>
            </a:r>
            <a:r>
              <a:rPr lang="en-US" dirty="0" err="1" smtClean="0">
                <a:latin typeface="Times New Roman" pitchFamily="18" charset="0"/>
                <a:cs typeface="Times New Roman" pitchFamily="18" charset="0"/>
              </a:rPr>
              <a:t>irrosis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prolong fasting</a:t>
            </a:r>
            <a:r>
              <a:rPr lang="en-US" dirty="0" smtClean="0">
                <a:latin typeface="Times New Roman" pitchFamily="18" charset="0"/>
                <a:cs typeface="Times New Roman" pitchFamily="18" charset="0"/>
              </a:rPr>
              <a:t>, aggressive weight loss.</a:t>
            </a:r>
          </a:p>
          <a:p>
            <a:r>
              <a:rPr lang="en-US" dirty="0" smtClean="0">
                <a:latin typeface="Times New Roman" pitchFamily="18" charset="0"/>
                <a:cs typeface="Times New Roman" pitchFamily="18" charset="0"/>
              </a:rPr>
              <a:t> totally parental nutrition.</a:t>
            </a:r>
          </a:p>
          <a:p>
            <a:r>
              <a:rPr lang="en-US" dirty="0" smtClean="0">
                <a:latin typeface="Times New Roman" pitchFamily="18" charset="0"/>
                <a:cs typeface="Times New Roman" pitchFamily="18" charset="0"/>
              </a:rPr>
              <a:t> Ileac disease and impaired gallbladder emptying.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609600"/>
          </a:xfrm>
        </p:spPr>
        <p:txBody>
          <a:bodyPr>
            <a:noAutofit/>
          </a:bodyPr>
          <a:lstStyle/>
          <a:p>
            <a:r>
              <a:rPr lang="en-US" b="1" dirty="0" smtClean="0"/>
              <a:t>Clinical features of</a:t>
            </a:r>
            <a:br>
              <a:rPr lang="en-US" b="1" dirty="0" smtClean="0"/>
            </a:br>
            <a:r>
              <a:rPr lang="en-US" b="1" dirty="0" smtClean="0"/>
              <a:t> Biliary colic:- </a:t>
            </a:r>
            <a:endParaRPr lang="en-US" b="1" dirty="0"/>
          </a:p>
        </p:txBody>
      </p:sp>
      <p:sp>
        <p:nvSpPr>
          <p:cNvPr id="3" name="Content Placeholder 2"/>
          <p:cNvSpPr>
            <a:spLocks noGrp="1"/>
          </p:cNvSpPr>
          <p:nvPr>
            <p:ph idx="1"/>
          </p:nvPr>
        </p:nvSpPr>
        <p:spPr>
          <a:xfrm>
            <a:off x="457200" y="1676400"/>
            <a:ext cx="8229600" cy="4898136"/>
          </a:xfrm>
        </p:spPr>
        <p:txBody>
          <a:bodyPr>
            <a:normAutofit fontScale="92500"/>
          </a:bodyPr>
          <a:lstStyle/>
          <a:p>
            <a:r>
              <a:rPr lang="en-US" b="1" dirty="0" smtClean="0">
                <a:latin typeface="Times New Roman" pitchFamily="18" charset="0"/>
                <a:cs typeface="Times New Roman" pitchFamily="18" charset="0"/>
              </a:rPr>
              <a:t>Severe pain </a:t>
            </a:r>
            <a:r>
              <a:rPr lang="en-US" dirty="0" smtClean="0">
                <a:latin typeface="Times New Roman" pitchFamily="18" charset="0"/>
                <a:cs typeface="Times New Roman" pitchFamily="18" charset="0"/>
              </a:rPr>
              <a:t>sharp right upper quadrant pain that radiates to the right shoulder i.e. retrosternal, or less commonly.</a:t>
            </a:r>
          </a:p>
          <a:p>
            <a:r>
              <a:rPr lang="en-US" dirty="0" smtClean="0">
                <a:latin typeface="Times New Roman" pitchFamily="18" charset="0"/>
                <a:cs typeface="Times New Roman" pitchFamily="18" charset="0"/>
              </a:rPr>
              <a:t>Pain often lasts longer than </a:t>
            </a:r>
            <a:r>
              <a:rPr lang="en-US" b="1" dirty="0" smtClean="0">
                <a:latin typeface="Times New Roman" pitchFamily="18" charset="0"/>
                <a:cs typeface="Times New Roman" pitchFamily="18" charset="0"/>
              </a:rPr>
              <a:t>30 minutes</a:t>
            </a:r>
            <a:r>
              <a:rPr lang="en-US" dirty="0" smtClean="0">
                <a:latin typeface="Times New Roman" pitchFamily="18" charset="0"/>
                <a:cs typeface="Times New Roman" pitchFamily="18" charset="0"/>
              </a:rPr>
              <a:t>, up to a few hours.</a:t>
            </a:r>
          </a:p>
          <a:p>
            <a:r>
              <a:rPr lang="en-US" dirty="0" smtClean="0">
                <a:latin typeface="Times New Roman" pitchFamily="18" charset="0"/>
                <a:cs typeface="Times New Roman" pitchFamily="18" charset="0"/>
              </a:rPr>
              <a:t>Acute onset.</a:t>
            </a:r>
          </a:p>
          <a:p>
            <a:r>
              <a:rPr lang="en-US" b="1" dirty="0" smtClean="0">
                <a:latin typeface="Times New Roman" pitchFamily="18" charset="0"/>
                <a:cs typeface="Times New Roman" pitchFamily="18" charset="0"/>
              </a:rPr>
              <a:t>Nausea, vomiting, loss of appetite</a:t>
            </a:r>
          </a:p>
          <a:p>
            <a:r>
              <a:rPr lang="en-US" b="1" dirty="0" smtClean="0">
                <a:latin typeface="Times New Roman" pitchFamily="18" charset="0"/>
                <a:cs typeface="Times New Roman" pitchFamily="18" charset="0"/>
              </a:rPr>
              <a:t>Fever with chills</a:t>
            </a:r>
          </a:p>
          <a:p>
            <a:r>
              <a:rPr lang="en-US" dirty="0" smtClean="0">
                <a:latin typeface="Times New Roman" pitchFamily="18" charset="0"/>
                <a:cs typeface="Times New Roman" pitchFamily="18" charset="0"/>
              </a:rPr>
              <a:t>Hemodynamic instability </a:t>
            </a:r>
          </a:p>
          <a:p>
            <a:r>
              <a:rPr lang="en-US" b="1" dirty="0" smtClean="0">
                <a:latin typeface="Times New Roman" pitchFamily="18" charset="0"/>
                <a:cs typeface="Times New Roman" pitchFamily="18" charset="0"/>
              </a:rPr>
              <a:t>Tachycardia, respiratory distress</a:t>
            </a:r>
            <a:r>
              <a:rPr lang="en-US" dirty="0" smtClean="0">
                <a:latin typeface="Times New Roman" pitchFamily="18" charset="0"/>
                <a:cs typeface="Times New Roman" pitchFamily="18" charset="0"/>
              </a:rPr>
              <a:t>, peritonitis, hiccup </a:t>
            </a:r>
          </a:p>
          <a:p>
            <a:r>
              <a:rPr lang="en-US" dirty="0" smtClean="0">
                <a:latin typeface="Times New Roman" pitchFamily="18" charset="0"/>
                <a:cs typeface="Times New Roman" pitchFamily="18" charset="0"/>
              </a:rPr>
              <a:t>Hypotension, hypoglycemia, shock.</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066800"/>
          </a:xfrm>
        </p:spPr>
        <p:txBody>
          <a:bodyPr>
            <a:normAutofit/>
          </a:bodyPr>
          <a:lstStyle/>
          <a:p>
            <a:r>
              <a:rPr lang="en-US" b="1" dirty="0" smtClean="0"/>
              <a:t>Signs:- </a:t>
            </a:r>
            <a:endParaRPr lang="en-US" b="1" dirty="0"/>
          </a:p>
        </p:txBody>
      </p:sp>
      <p:sp>
        <p:nvSpPr>
          <p:cNvPr id="3" name="Content Placeholder 2"/>
          <p:cNvSpPr>
            <a:spLocks noGrp="1"/>
          </p:cNvSpPr>
          <p:nvPr>
            <p:ph idx="1"/>
          </p:nvPr>
        </p:nvSpPr>
        <p:spPr>
          <a:xfrm>
            <a:off x="457200" y="1676400"/>
            <a:ext cx="8229600" cy="4898136"/>
          </a:xfrm>
        </p:spPr>
        <p:txBody>
          <a:bodyPr>
            <a:normAutofit/>
          </a:bodyPr>
          <a:lstStyle/>
          <a:p>
            <a:r>
              <a:rPr lang="en-US" dirty="0" smtClean="0">
                <a:latin typeface="Times New Roman" pitchFamily="18" charset="0"/>
                <a:cs typeface="Times New Roman" pitchFamily="18" charset="0"/>
              </a:rPr>
              <a:t>Fever </a:t>
            </a:r>
          </a:p>
          <a:p>
            <a:r>
              <a:rPr lang="en-US" dirty="0" smtClean="0">
                <a:latin typeface="Times New Roman" pitchFamily="18" charset="0"/>
                <a:cs typeface="Times New Roman" pitchFamily="18" charset="0"/>
              </a:rPr>
              <a:t>Tachycardia </a:t>
            </a:r>
          </a:p>
          <a:p>
            <a:r>
              <a:rPr lang="en-US" dirty="0" err="1" smtClean="0">
                <a:latin typeface="Times New Roman" pitchFamily="18" charset="0"/>
                <a:cs typeface="Times New Roman" pitchFamily="18" charset="0"/>
              </a:rPr>
              <a:t>Tachypnoea</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Positive Murphy's sign </a:t>
            </a:r>
          </a:p>
          <a:p>
            <a:pPr>
              <a:buNone/>
            </a:pPr>
            <a:r>
              <a:rPr lang="en-US"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To perform the test, palpate the gallbladder area medial to the mid </a:t>
            </a:r>
            <a:r>
              <a:rPr lang="en-US" sz="2200" dirty="0" err="1" smtClean="0">
                <a:latin typeface="Times New Roman" pitchFamily="18" charset="0"/>
                <a:cs typeface="Times New Roman" pitchFamily="18" charset="0"/>
              </a:rPr>
              <a:t>clavicular</a:t>
            </a:r>
            <a:r>
              <a:rPr lang="en-US" sz="2200" dirty="0" smtClean="0">
                <a:latin typeface="Times New Roman" pitchFamily="18" charset="0"/>
                <a:cs typeface="Times New Roman" pitchFamily="18" charset="0"/>
              </a:rPr>
              <a:t> line while the patient is lying supine. Ask the patient to inhale deeply, which expands the lungs and pushes the gallbladder against the examiner's fingertips. The Murphy signs is considered positive </a:t>
            </a:r>
            <a:r>
              <a:rPr lang="en-US" sz="2200" b="1" dirty="0" smtClean="0">
                <a:latin typeface="Times New Roman" pitchFamily="18" charset="0"/>
                <a:cs typeface="Times New Roman" pitchFamily="18" charset="0"/>
              </a:rPr>
              <a:t>if the patient abruptly ceases inhaling due to pain. </a:t>
            </a:r>
            <a:r>
              <a:rPr lang="en-US" sz="2200" dirty="0" smtClean="0">
                <a:latin typeface="Times New Roman" pitchFamily="18" charset="0"/>
                <a:cs typeface="Times New Roman" pitchFamily="18" charset="0"/>
              </a:rPr>
              <a:t>Remember that the </a:t>
            </a:r>
            <a:r>
              <a:rPr lang="en-US" sz="2200" b="1" dirty="0" smtClean="0">
                <a:latin typeface="Times New Roman" pitchFamily="18" charset="0"/>
                <a:cs typeface="Times New Roman" pitchFamily="18" charset="0"/>
              </a:rPr>
              <a:t>absence of a positive Murphy sign</a:t>
            </a:r>
            <a:r>
              <a:rPr lang="en-US" sz="2200" dirty="0" smtClean="0">
                <a:latin typeface="Times New Roman" pitchFamily="18" charset="0"/>
                <a:cs typeface="Times New Roman" pitchFamily="18" charset="0"/>
              </a:rPr>
              <a:t> does not rule out </a:t>
            </a:r>
            <a:r>
              <a:rPr lang="en-US" sz="2200" dirty="0" err="1" smtClean="0">
                <a:latin typeface="Times New Roman" pitchFamily="18" charset="0"/>
                <a:cs typeface="Times New Roman" pitchFamily="18" charset="0"/>
              </a:rPr>
              <a:t>cholecystitis</a:t>
            </a:r>
            <a:r>
              <a:rPr lang="en-US" sz="2200" dirty="0" smtClean="0">
                <a:latin typeface="Times New Roman" pitchFamily="18" charset="0"/>
                <a:cs typeface="Times New Roman" pitchFamily="18" charset="0"/>
              </a:rPr>
              <a:t>) </a:t>
            </a:r>
            <a:r>
              <a:rPr lang="en-US" dirty="0" smtClean="0"/>
              <a:t/>
            </a:r>
            <a:br>
              <a:rPr lang="en-US" dirty="0" smtClean="0"/>
            </a:b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609600"/>
          </a:xfrm>
        </p:spPr>
        <p:txBody>
          <a:bodyPr>
            <a:normAutofit fontScale="90000"/>
          </a:bodyPr>
          <a:lstStyle/>
          <a:p>
            <a:r>
              <a:rPr lang="en-US" b="1" dirty="0" smtClean="0"/>
              <a:t>Investigations:- </a:t>
            </a:r>
            <a:endParaRPr lang="en-US" b="1" dirty="0"/>
          </a:p>
        </p:txBody>
      </p:sp>
      <p:sp>
        <p:nvSpPr>
          <p:cNvPr id="3" name="Content Placeholder 2"/>
          <p:cNvSpPr>
            <a:spLocks noGrp="1"/>
          </p:cNvSpPr>
          <p:nvPr>
            <p:ph idx="1"/>
          </p:nvPr>
        </p:nvSpPr>
        <p:spPr>
          <a:xfrm>
            <a:off x="457200" y="1600200"/>
            <a:ext cx="8229600" cy="4974336"/>
          </a:xfrm>
        </p:spPr>
        <p:txBody>
          <a:bodyPr>
            <a:normAutofit fontScale="85000" lnSpcReduction="20000"/>
          </a:bodyPr>
          <a:lstStyle/>
          <a:p>
            <a:r>
              <a:rPr lang="en-US" dirty="0" smtClean="0">
                <a:latin typeface="Times New Roman" pitchFamily="18" charset="0"/>
                <a:cs typeface="Times New Roman" pitchFamily="18" charset="0"/>
              </a:rPr>
              <a:t>CBC (</a:t>
            </a:r>
            <a:r>
              <a:rPr lang="en-US" dirty="0" err="1" smtClean="0">
                <a:latin typeface="Times New Roman" pitchFamily="18" charset="0"/>
                <a:cs typeface="Times New Roman" pitchFamily="18" charset="0"/>
              </a:rPr>
              <a:t>leucocytosis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LFT, KFT, ESR, RBS, urine routine</a:t>
            </a:r>
          </a:p>
          <a:p>
            <a:r>
              <a:rPr lang="en-US" b="1" dirty="0" smtClean="0">
                <a:latin typeface="Times New Roman" pitchFamily="18" charset="0"/>
                <a:cs typeface="Times New Roman" pitchFamily="18" charset="0"/>
              </a:rPr>
              <a:t>Serum amylase (elevated)+++</a:t>
            </a:r>
          </a:p>
          <a:p>
            <a:r>
              <a:rPr lang="en-US" dirty="0" smtClean="0">
                <a:latin typeface="Times New Roman" pitchFamily="18" charset="0"/>
                <a:cs typeface="Times New Roman" pitchFamily="18" charset="0"/>
              </a:rPr>
              <a:t>Serum lipase (elevated)</a:t>
            </a:r>
          </a:p>
          <a:p>
            <a:r>
              <a:rPr lang="en-US" dirty="0" smtClean="0">
                <a:latin typeface="Times New Roman" pitchFamily="18" charset="0"/>
                <a:cs typeface="Times New Roman" pitchFamily="18" charset="0"/>
              </a:rPr>
              <a:t>SGPT,SGOT(ALT &amp; AST),Alkaline phosphates, Sr. </a:t>
            </a:r>
            <a:r>
              <a:rPr lang="en-US" dirty="0" err="1" smtClean="0">
                <a:latin typeface="Times New Roman" pitchFamily="18" charset="0"/>
                <a:cs typeface="Times New Roman" pitchFamily="18" charset="0"/>
              </a:rPr>
              <a:t>Bil</a:t>
            </a:r>
            <a:r>
              <a:rPr lang="en-US" dirty="0" smtClean="0">
                <a:latin typeface="Times New Roman" pitchFamily="18" charset="0"/>
                <a:cs typeface="Times New Roman" pitchFamily="18" charset="0"/>
              </a:rPr>
              <a:t>.(elevated)</a:t>
            </a:r>
            <a:r>
              <a:rPr lang="en-US" b="1"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Lipid profile</a:t>
            </a:r>
          </a:p>
          <a:p>
            <a:r>
              <a:rPr lang="en-US" dirty="0" smtClean="0">
                <a:latin typeface="Times New Roman" pitchFamily="18" charset="0"/>
                <a:cs typeface="Times New Roman" pitchFamily="18" charset="0"/>
              </a:rPr>
              <a:t>Blood gases (PaO2, PaCO2, pH, HCO3</a:t>
            </a:r>
            <a:r>
              <a:rPr lang="en-US" sz="2800" dirty="0" smtClean="0">
                <a:latin typeface="Times New Roman" pitchFamily="18" charset="0"/>
                <a:cs typeface="Times New Roman" pitchFamily="18" charset="0"/>
              </a:rPr>
              <a:t>‾,O2CT)</a:t>
            </a:r>
          </a:p>
          <a:p>
            <a:r>
              <a:rPr lang="en-US" sz="2800" dirty="0" smtClean="0">
                <a:latin typeface="Times New Roman" pitchFamily="18" charset="0"/>
                <a:cs typeface="Times New Roman" pitchFamily="18" charset="0"/>
              </a:rPr>
              <a:t>Plain x-ray </a:t>
            </a:r>
            <a:r>
              <a:rPr lang="en-US" sz="2800" dirty="0" err="1" smtClean="0">
                <a:latin typeface="Times New Roman" pitchFamily="18" charset="0"/>
                <a:cs typeface="Times New Roman" pitchFamily="18" charset="0"/>
              </a:rPr>
              <a:t>abd</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CXR-PA view </a:t>
            </a:r>
          </a:p>
          <a:p>
            <a:r>
              <a:rPr lang="en-US" sz="2800" dirty="0" smtClean="0">
                <a:latin typeface="Times New Roman" pitchFamily="18" charset="0"/>
                <a:cs typeface="Times New Roman" pitchFamily="18" charset="0"/>
              </a:rPr>
              <a:t>Oral </a:t>
            </a:r>
            <a:r>
              <a:rPr lang="en-US" sz="2800" dirty="0" err="1" smtClean="0">
                <a:latin typeface="Times New Roman" pitchFamily="18" charset="0"/>
                <a:cs typeface="Times New Roman" pitchFamily="18" charset="0"/>
              </a:rPr>
              <a:t>cholecystegraphy</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USG </a:t>
            </a:r>
            <a:r>
              <a:rPr lang="en-US" sz="2800" dirty="0" err="1" smtClean="0">
                <a:latin typeface="Times New Roman" pitchFamily="18" charset="0"/>
                <a:cs typeface="Times New Roman" pitchFamily="18" charset="0"/>
              </a:rPr>
              <a:t>Abd</a:t>
            </a:r>
            <a:r>
              <a:rPr lang="en-US" sz="2800" dirty="0" smtClean="0">
                <a:latin typeface="Times New Roman" pitchFamily="18" charset="0"/>
                <a:cs typeface="Times New Roman" pitchFamily="18" charset="0"/>
              </a:rPr>
              <a:t>., CT </a:t>
            </a:r>
            <a:r>
              <a:rPr lang="en-US" sz="2800" dirty="0" err="1" smtClean="0">
                <a:latin typeface="Times New Roman" pitchFamily="18" charset="0"/>
                <a:cs typeface="Times New Roman" pitchFamily="18" charset="0"/>
              </a:rPr>
              <a:t>Abd</a:t>
            </a:r>
            <a:r>
              <a:rPr lang="en-US" sz="2800" dirty="0" smtClean="0">
                <a:latin typeface="Times New Roman" pitchFamily="18" charset="0"/>
                <a:cs typeface="Times New Roman" pitchFamily="18" charset="0"/>
              </a:rPr>
              <a:t>., MRI </a:t>
            </a:r>
            <a:r>
              <a:rPr lang="en-US" sz="2800" dirty="0" err="1" smtClean="0">
                <a:latin typeface="Times New Roman" pitchFamily="18" charset="0"/>
                <a:cs typeface="Times New Roman" pitchFamily="18" charset="0"/>
              </a:rPr>
              <a:t>Abd</a:t>
            </a:r>
            <a:r>
              <a:rPr lang="en-US" sz="2800" dirty="0" smtClean="0">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ERCP(endoscopic retrograde </a:t>
            </a:r>
            <a:r>
              <a:rPr lang="en-US" sz="2800" b="1" dirty="0" err="1" smtClean="0">
                <a:latin typeface="Times New Roman" pitchFamily="18" charset="0"/>
                <a:cs typeface="Times New Roman" pitchFamily="18" charset="0"/>
              </a:rPr>
              <a:t>cholangiopancreatography</a:t>
            </a:r>
            <a:r>
              <a:rPr lang="en-US" sz="2800" dirty="0" smtClean="0">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MRCP </a:t>
            </a:r>
            <a:r>
              <a:rPr lang="en-US" sz="2400" b="1" dirty="0" smtClean="0">
                <a:latin typeface="Times New Roman" pitchFamily="18" charset="0"/>
                <a:cs typeface="Times New Roman" pitchFamily="18" charset="0"/>
              </a:rPr>
              <a:t>(magnetic resonance </a:t>
            </a:r>
            <a:r>
              <a:rPr lang="en-US" sz="2400" b="1" dirty="0" err="1" smtClean="0">
                <a:latin typeface="Times New Roman" pitchFamily="18" charset="0"/>
                <a:cs typeface="Times New Roman" pitchFamily="18" charset="0"/>
              </a:rPr>
              <a:t>cholangiopancreatography</a:t>
            </a:r>
            <a:r>
              <a:rPr lang="en-US" sz="2400"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b="1" dirty="0" smtClean="0"/>
              <a:t>Differential diagnosis</a:t>
            </a:r>
            <a:endParaRPr lang="en-US" b="1" dirty="0"/>
          </a:p>
        </p:txBody>
      </p:sp>
      <p:sp>
        <p:nvSpPr>
          <p:cNvPr id="3" name="Content Placeholder 2"/>
          <p:cNvSpPr>
            <a:spLocks noGrp="1"/>
          </p:cNvSpPr>
          <p:nvPr>
            <p:ph idx="1"/>
          </p:nvPr>
        </p:nvSpPr>
        <p:spPr>
          <a:xfrm>
            <a:off x="457200" y="1447800"/>
            <a:ext cx="8229600" cy="5126736"/>
          </a:xfrm>
        </p:spPr>
        <p:txBody>
          <a:bodyPr>
            <a:normAutofit fontScale="62500" lnSpcReduction="20000"/>
          </a:bodyPr>
          <a:lstStyle/>
          <a:p>
            <a:pPr>
              <a:lnSpc>
                <a:spcPct val="160000"/>
              </a:lnSpc>
            </a:pPr>
            <a:r>
              <a:rPr lang="en-US" dirty="0" smtClean="0">
                <a:latin typeface="Times New Roman" pitchFamily="18" charset="0"/>
                <a:cs typeface="Times New Roman" pitchFamily="18" charset="0"/>
              </a:rPr>
              <a:t>Acute Gastritis, </a:t>
            </a:r>
            <a:r>
              <a:rPr lang="en-US" dirty="0" err="1" smtClean="0">
                <a:latin typeface="Times New Roman" pitchFamily="18" charset="0"/>
                <a:cs typeface="Times New Roman" pitchFamily="18" charset="0"/>
              </a:rPr>
              <a:t>APD,Peptic</a:t>
            </a:r>
            <a:r>
              <a:rPr lang="en-US" dirty="0" smtClean="0">
                <a:latin typeface="Times New Roman" pitchFamily="18" charset="0"/>
                <a:cs typeface="Times New Roman" pitchFamily="18" charset="0"/>
              </a:rPr>
              <a:t> ulcer.</a:t>
            </a:r>
          </a:p>
          <a:p>
            <a:pPr>
              <a:lnSpc>
                <a:spcPct val="160000"/>
              </a:lnSpc>
            </a:pPr>
            <a:r>
              <a:rPr lang="en-US" dirty="0" smtClean="0">
                <a:latin typeface="Times New Roman" pitchFamily="18" charset="0"/>
                <a:cs typeface="Times New Roman" pitchFamily="18" charset="0"/>
              </a:rPr>
              <a:t>Intestinal perforation ,peritonitis.</a:t>
            </a:r>
          </a:p>
          <a:p>
            <a:pPr>
              <a:lnSpc>
                <a:spcPct val="160000"/>
              </a:lnSpc>
            </a:pPr>
            <a:r>
              <a:rPr lang="en-US" dirty="0" smtClean="0">
                <a:latin typeface="Times New Roman" pitchFamily="18" charset="0"/>
                <a:cs typeface="Times New Roman" pitchFamily="18" charset="0"/>
              </a:rPr>
              <a:t>Bowel ischemia.</a:t>
            </a:r>
          </a:p>
          <a:p>
            <a:pPr>
              <a:lnSpc>
                <a:spcPct val="160000"/>
              </a:lnSpc>
            </a:pPr>
            <a:r>
              <a:rPr lang="en-US" dirty="0" smtClean="0">
                <a:latin typeface="Times New Roman" pitchFamily="18" charset="0"/>
                <a:cs typeface="Times New Roman" pitchFamily="18" charset="0"/>
              </a:rPr>
              <a:t>Alcoholic liver diseases, </a:t>
            </a:r>
          </a:p>
          <a:p>
            <a:pPr>
              <a:lnSpc>
                <a:spcPct val="160000"/>
              </a:lnSpc>
            </a:pPr>
            <a:r>
              <a:rPr lang="en-US" dirty="0" err="1" smtClean="0">
                <a:latin typeface="Times New Roman" pitchFamily="18" charset="0"/>
                <a:cs typeface="Times New Roman" pitchFamily="18" charset="0"/>
              </a:rPr>
              <a:t>Hydatid</a:t>
            </a:r>
            <a:r>
              <a:rPr lang="en-US" dirty="0" smtClean="0">
                <a:latin typeface="Times New Roman" pitchFamily="18" charset="0"/>
                <a:cs typeface="Times New Roman" pitchFamily="18" charset="0"/>
              </a:rPr>
              <a:t> cyst of liver, hepatitis</a:t>
            </a:r>
          </a:p>
          <a:p>
            <a:pPr>
              <a:lnSpc>
                <a:spcPct val="160000"/>
              </a:lnSpc>
            </a:pPr>
            <a:r>
              <a:rPr lang="en-US" dirty="0" smtClean="0">
                <a:latin typeface="Times New Roman" pitchFamily="18" charset="0"/>
                <a:cs typeface="Times New Roman" pitchFamily="18" charset="0"/>
              </a:rPr>
              <a:t>Amoebic liver abscess.  </a:t>
            </a:r>
          </a:p>
          <a:p>
            <a:pPr>
              <a:lnSpc>
                <a:spcPct val="160000"/>
              </a:lnSpc>
            </a:pPr>
            <a:r>
              <a:rPr lang="en-US" dirty="0" smtClean="0">
                <a:latin typeface="Times New Roman" pitchFamily="18" charset="0"/>
                <a:cs typeface="Times New Roman" pitchFamily="18" charset="0"/>
              </a:rPr>
              <a:t>Acute appendicitis</a:t>
            </a:r>
          </a:p>
          <a:p>
            <a:pPr>
              <a:lnSpc>
                <a:spcPct val="160000"/>
              </a:lnSpc>
            </a:pPr>
            <a:r>
              <a:rPr lang="en-US" dirty="0" smtClean="0">
                <a:latin typeface="Times New Roman" pitchFamily="18" charset="0"/>
                <a:cs typeface="Times New Roman" pitchFamily="18" charset="0"/>
              </a:rPr>
              <a:t>Pneumonia, </a:t>
            </a:r>
            <a:r>
              <a:rPr lang="en-US" dirty="0" err="1" smtClean="0">
                <a:latin typeface="Times New Roman" pitchFamily="18" charset="0"/>
                <a:cs typeface="Times New Roman" pitchFamily="18" charset="0"/>
              </a:rPr>
              <a:t>Pleuritis</a:t>
            </a:r>
            <a:endParaRPr lang="en-US" dirty="0" smtClean="0">
              <a:latin typeface="Times New Roman" pitchFamily="18" charset="0"/>
              <a:cs typeface="Times New Roman" pitchFamily="18" charset="0"/>
            </a:endParaRPr>
          </a:p>
          <a:p>
            <a:pPr>
              <a:lnSpc>
                <a:spcPct val="160000"/>
              </a:lnSpc>
            </a:pPr>
            <a:r>
              <a:rPr lang="en-US" dirty="0" smtClean="0">
                <a:latin typeface="Times New Roman" pitchFamily="18" charset="0"/>
                <a:cs typeface="Times New Roman" pitchFamily="18" charset="0"/>
              </a:rPr>
              <a:t>Acute or chronic Rt. Renal colic </a:t>
            </a:r>
          </a:p>
          <a:p>
            <a:pPr>
              <a:lnSpc>
                <a:spcPct val="160000"/>
              </a:lnSpc>
            </a:pPr>
            <a:r>
              <a:rPr lang="en-US" dirty="0" err="1" smtClean="0">
                <a:latin typeface="Times New Roman" pitchFamily="18" charset="0"/>
                <a:cs typeface="Times New Roman" pitchFamily="18" charset="0"/>
              </a:rPr>
              <a:t>Oophritis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salphingitis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endometritis</a:t>
            </a:r>
            <a:r>
              <a:rPr lang="en-US" dirty="0" smtClean="0">
                <a:latin typeface="Times New Roman" pitchFamily="18" charset="0"/>
                <a:cs typeface="Times New Roman" pitchFamily="18" charset="0"/>
              </a:rPr>
              <a:t> </a:t>
            </a:r>
          </a:p>
          <a:p>
            <a:pPr>
              <a:lnSpc>
                <a:spcPct val="160000"/>
              </a:lnSpc>
            </a:pPr>
            <a:r>
              <a:rPr lang="en-US" dirty="0" smtClean="0">
                <a:latin typeface="Times New Roman" pitchFamily="18" charset="0"/>
                <a:cs typeface="Times New Roman" pitchFamily="18" charset="0"/>
              </a:rPr>
              <a:t>Torsion of Rt. ovaries.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normAutofit/>
          </a:bodyPr>
          <a:lstStyle/>
          <a:p>
            <a:r>
              <a:rPr lang="en-US" b="1" dirty="0" smtClean="0"/>
              <a:t>Complications:- </a:t>
            </a:r>
            <a:endParaRPr lang="en-US" b="1" dirty="0"/>
          </a:p>
        </p:txBody>
      </p:sp>
      <p:sp>
        <p:nvSpPr>
          <p:cNvPr id="3" name="Content Placeholder 2"/>
          <p:cNvSpPr>
            <a:spLocks noGrp="1"/>
          </p:cNvSpPr>
          <p:nvPr>
            <p:ph idx="1"/>
          </p:nvPr>
        </p:nvSpPr>
        <p:spPr>
          <a:xfrm>
            <a:off x="457200" y="1905000"/>
            <a:ext cx="8229600" cy="4669536"/>
          </a:xfrm>
        </p:spPr>
        <p:txBody>
          <a:bodyPr>
            <a:normAutofit lnSpcReduction="10000"/>
          </a:bodyPr>
          <a:lstStyle/>
          <a:p>
            <a:pPr>
              <a:lnSpc>
                <a:spcPct val="150000"/>
              </a:lnSpc>
            </a:pPr>
            <a:r>
              <a:rPr lang="en-US" dirty="0" err="1" smtClean="0">
                <a:latin typeface="Times New Roman" pitchFamily="18" charset="0"/>
                <a:cs typeface="Times New Roman" pitchFamily="18" charset="0"/>
              </a:rPr>
              <a:t>Cholecystitis</a:t>
            </a:r>
            <a:r>
              <a:rPr lang="en-US" dirty="0" smtClean="0">
                <a:latin typeface="Times New Roman" pitchFamily="18" charset="0"/>
                <a:cs typeface="Times New Roman" pitchFamily="18" charset="0"/>
              </a:rPr>
              <a:t> </a:t>
            </a:r>
          </a:p>
          <a:p>
            <a:pPr>
              <a:lnSpc>
                <a:spcPct val="150000"/>
              </a:lnSpc>
            </a:pPr>
            <a:r>
              <a:rPr lang="en-US" dirty="0" err="1" smtClean="0">
                <a:latin typeface="Times New Roman" pitchFamily="18" charset="0"/>
                <a:cs typeface="Times New Roman" pitchFamily="18" charset="0"/>
              </a:rPr>
              <a:t>Cholangitis</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Pancreatitis </a:t>
            </a:r>
          </a:p>
          <a:p>
            <a:pPr>
              <a:lnSpc>
                <a:spcPct val="150000"/>
              </a:lnSpc>
            </a:pPr>
            <a:r>
              <a:rPr lang="en-US" dirty="0" err="1" smtClean="0">
                <a:latin typeface="Times New Roman" pitchFamily="18" charset="0"/>
                <a:cs typeface="Times New Roman" pitchFamily="18" charset="0"/>
              </a:rPr>
              <a:t>Empyma</a:t>
            </a:r>
            <a:r>
              <a:rPr lang="en-US" dirty="0" smtClean="0">
                <a:latin typeface="Times New Roman" pitchFamily="18" charset="0"/>
                <a:cs typeface="Times New Roman" pitchFamily="18" charset="0"/>
              </a:rPr>
              <a:t> </a:t>
            </a:r>
          </a:p>
          <a:p>
            <a:pPr>
              <a:lnSpc>
                <a:spcPct val="150000"/>
              </a:lnSpc>
            </a:pPr>
            <a:r>
              <a:rPr lang="en-US" dirty="0" smtClean="0">
                <a:latin typeface="Times New Roman" pitchFamily="18" charset="0"/>
                <a:cs typeface="Times New Roman" pitchFamily="18" charset="0"/>
              </a:rPr>
              <a:t>Obstructive jaundice.</a:t>
            </a:r>
          </a:p>
          <a:p>
            <a:pPr>
              <a:lnSpc>
                <a:spcPct val="150000"/>
              </a:lnSpc>
            </a:pPr>
            <a:r>
              <a:rPr lang="en-US" b="1" dirty="0" smtClean="0">
                <a:latin typeface="Times New Roman" pitchFamily="18" charset="0"/>
                <a:cs typeface="Times New Roman" pitchFamily="18" charset="0"/>
              </a:rPr>
              <a:t>Malignancy</a:t>
            </a:r>
            <a:r>
              <a:rPr lang="en-US" dirty="0" smtClean="0">
                <a:latin typeface="Times New Roman" pitchFamily="18" charset="0"/>
                <a:cs typeface="Times New Roman" pitchFamily="18" charset="0"/>
              </a:rPr>
              <a:t> of </a:t>
            </a:r>
            <a:r>
              <a:rPr lang="en-US" dirty="0" err="1" smtClean="0">
                <a:latin typeface="Times New Roman" pitchFamily="18" charset="0"/>
                <a:cs typeface="Times New Roman" pitchFamily="18" charset="0"/>
              </a:rPr>
              <a:t>biliary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tree,gall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bladder,Cystic</a:t>
            </a:r>
            <a:r>
              <a:rPr lang="en-US" dirty="0" smtClean="0">
                <a:latin typeface="Times New Roman" pitchFamily="18" charset="0"/>
                <a:cs typeface="Times New Roman" pitchFamily="18" charset="0"/>
              </a:rPr>
              <a:t> duct, CBD. </a:t>
            </a:r>
          </a:p>
          <a:p>
            <a:pPr>
              <a:lnSpc>
                <a:spcPct val="150000"/>
              </a:lnSpc>
            </a:pPr>
            <a:endParaRPr lang="en-US"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338</TotalTime>
  <Words>521</Words>
  <Application>Microsoft Office PowerPoint</Application>
  <PresentationFormat>On-screen Show (4:3)</PresentationFormat>
  <Paragraphs>118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Slide 1</vt:lpstr>
      <vt:lpstr>Cholelithiasis with Cholecystitis</vt:lpstr>
      <vt:lpstr>Introduction and definition </vt:lpstr>
      <vt:lpstr>Causes </vt:lpstr>
      <vt:lpstr>Clinical features of  Biliary colic:- </vt:lpstr>
      <vt:lpstr>Signs:- </vt:lpstr>
      <vt:lpstr>Investigations:- </vt:lpstr>
      <vt:lpstr>Differential diagnosis</vt:lpstr>
      <vt:lpstr>Complications:- </vt:lpstr>
      <vt:lpstr>Treatment </vt:lpstr>
      <vt:lpstr>Treatment cont….</vt:lpstr>
      <vt:lpstr>Treatment cont….</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SkY</dc:creator>
  <cp:lastModifiedBy>USER</cp:lastModifiedBy>
  <cp:revision>139</cp:revision>
  <dcterms:created xsi:type="dcterms:W3CDTF">2020-05-02T05:10:47Z</dcterms:created>
  <dcterms:modified xsi:type="dcterms:W3CDTF">2021-12-22T04:56:03Z</dcterms:modified>
</cp:coreProperties>
</file>