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78" r:id="rId5"/>
    <p:sldId id="260" r:id="rId6"/>
    <p:sldId id="276" r:id="rId7"/>
    <p:sldId id="261" r:id="rId8"/>
    <p:sldId id="262" r:id="rId9"/>
    <p:sldId id="263" r:id="rId10"/>
    <p:sldId id="277" r:id="rId11"/>
    <p:sldId id="279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3" r:id="rId23"/>
    <p:sldId id="275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93683" autoAdjust="0"/>
  </p:normalViewPr>
  <p:slideViewPr>
    <p:cSldViewPr>
      <p:cViewPr>
        <p:scale>
          <a:sx n="82" d="100"/>
          <a:sy n="82" d="100"/>
        </p:scale>
        <p:origin x="234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458200" cy="12223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Acute pancreatitis </a:t>
            </a:r>
            <a:endParaRPr lang="en-US" sz="6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haroni" pitchFamily="2" charset="-79"/>
                <a:cs typeface="Aharoni" pitchFamily="2" charset="-79"/>
              </a:rPr>
              <a:t>Acute pancreatitis 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0" y="4876800"/>
            <a:ext cx="6477000" cy="14478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r">
              <a:lnSpc>
                <a:spcPct val="90000"/>
              </a:lnSpc>
            </a:pPr>
            <a:endParaRPr lang="en-US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r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sz="2400" dirty="0" smtClean="0">
                <a:latin typeface="Arial Black" pitchFamily="34" charset="0"/>
              </a:rPr>
              <a:t>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Signs continue…..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r>
              <a:rPr lang="en-US" u="sng" dirty="0" err="1" smtClean="0"/>
              <a:t>Grunwald</a:t>
            </a:r>
            <a:r>
              <a:rPr lang="en-US" u="sng" dirty="0" smtClean="0"/>
              <a:t> Sign</a:t>
            </a:r>
          </a:p>
          <a:p>
            <a:pPr>
              <a:buNone/>
            </a:pPr>
            <a:r>
              <a:rPr lang="en-US" sz="1800" dirty="0" smtClean="0"/>
              <a:t>(presence of </a:t>
            </a:r>
            <a:r>
              <a:rPr lang="en-US" sz="1800" b="1" dirty="0" smtClean="0"/>
              <a:t>bruise, ecchymosis</a:t>
            </a:r>
            <a:r>
              <a:rPr lang="en-US" sz="1800" dirty="0" smtClean="0"/>
              <a:t> around the umbilical region due to local toxic lesion of the vessels.)</a:t>
            </a:r>
            <a:endParaRPr lang="en-US" dirty="0" smtClean="0"/>
          </a:p>
          <a:p>
            <a:r>
              <a:rPr lang="en-US" u="sng" dirty="0" err="1" smtClean="0"/>
              <a:t>Korte</a:t>
            </a:r>
            <a:r>
              <a:rPr lang="en-US" u="sng" dirty="0" smtClean="0"/>
              <a:t> sign</a:t>
            </a:r>
          </a:p>
          <a:p>
            <a:pPr>
              <a:buNone/>
            </a:pPr>
            <a:r>
              <a:rPr lang="en-US" sz="1800" dirty="0" smtClean="0"/>
              <a:t>(severe pains or resistance at umbilical region where head of pancreas is located)</a:t>
            </a:r>
          </a:p>
          <a:p>
            <a:r>
              <a:rPr lang="en-US" u="sng" dirty="0" err="1" smtClean="0"/>
              <a:t>Kamenchik</a:t>
            </a:r>
            <a:r>
              <a:rPr lang="en-US" u="sng" dirty="0" smtClean="0"/>
              <a:t> sign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1800" dirty="0" smtClean="0"/>
              <a:t>(pain with pressure under xiphoid process)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Cullen’s sign &amp; Turner’s sign 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1041" y="1374422"/>
            <a:ext cx="7604759" cy="281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599" y="4237463"/>
            <a:ext cx="7451271" cy="254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Chronic pancreatitis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Chronic information of pancreas presenting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recurrent pain, endocrine deficiency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(diabetes mellitus),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exocrine deficiency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malabsorption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or a combination of two or all three features.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Black" pitchFamily="34" charset="0"/>
              </a:rPr>
              <a:t>Chronic pancreatitis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…Causes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Cholelithiasis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Chronic alcoholism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Autoimmune causes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Sjogren’s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syndrome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Cystic fibrosis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Idiopathic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Black" pitchFamily="34" charset="0"/>
              </a:rPr>
              <a:t>Clinical features of</a:t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> Chronic pancreatitis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Epigastria pain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are intermittent type.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Radiating from front to back side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 aggravates ever while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consuming alcohol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irritant food.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Vitamin deficiency, weight loss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steatorrhoea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malabsorption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Diabetes mellitus.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Tropical pancreatitis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related to alcohol intake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Juvenile form of chronic pancreatitis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Exclusively seen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tropical countries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Asia, Northern Africa etc.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India @ Kerala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Tamilnadu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Black" pitchFamily="34" charset="0"/>
              </a:rPr>
              <a:t>Tropical pancreatitis</a:t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>…Causes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Infection (viral, bacterial, tubercular,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coxsachie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Stress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Malnutrition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Idiopathic</a:t>
            </a:r>
          </a:p>
          <a:p>
            <a:pPr marL="274320" marR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itchFamily="34" charset="0"/>
              </a:rPr>
              <a:t>Clinical features of</a:t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> Tropical pancreatitis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Generally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males affected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Recurrent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Pain @ epigastria area radiating towards back.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 aggravated  by heavy irritant meals.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Malabsorbtion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Distention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Enlarged parotid glands.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Diabetes mellitus.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Ketosis rarely.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Investigations:- 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CBC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leucocytosis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LFT, KFT, ESR, RBS, urine routine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Serum amylase (elevated)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Serum lipase (elevated)+++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Trypsin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selective test.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Sr. Calcium.(decreases)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Lipid profile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 gases (PaO2, PaCO2, pH, HCO3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‾,O2CT)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Plain x-ray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CXR-PA view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., CT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., MRI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ERCP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(Endoscopic retrograde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cholangiopancreatography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MRCP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(Magnetic resonance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cholangiopancreatography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Differential diagnosis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Intestinal perforation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Bowel ischemia.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Acute myocardial infraction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Amoebic liver abscess.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appendicitis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cholecystitis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or chronic Renal colic 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Oophritis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salphingitis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endometritis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Torsion of ovaries.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Inflamed pancreas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928802"/>
            <a:ext cx="8229600" cy="433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Complications:- 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organ failure, Pleural effusion.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Hypovolaemic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shock. Cardio vascular failure.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DIC, anemia, jaundice,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Arthalgia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Haemorrhage,Renal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Failure.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Hypocalcaemia, Hyperglycemia,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Hypertriglyceridemia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Thrombosis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Splenic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Obstruction of portal veins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Pancreatic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pancreatic abscess, necrosis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Pancreatic pseudo cyst, Pancreatic cancer. etc.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Treatment 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Pts. Should be Admitted in ICU.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Watch for TPR-BP, SPO2, RBS.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O2 Inhalation SOS.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NBM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Starts IV fluids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Insert Ryle's tube with continuous nasogastric aspiration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 monitor (NIBP)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Watch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Girth, urine output, Blood gases.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Send Blood sample for Investigation.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 Foley’s catheterization for UOP.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Treatment cont….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Fluid replacement therapy:- 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NS, RL, DNS,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Isolyte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-M 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20ml/kg per hour for 1 hour followed by 3 ml/kg per hour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Pain control:- (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Opoids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\NSAIDS)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Pethidin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100 mg 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Morphine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fentanyl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butylbromide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20mg SOS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Drotaverine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HCL 40mg to 100 mg SOS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sodium 75 mg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SOS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Broad spectrum Antibiotics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Meropenen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gm IV TDS OR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Imipenem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gm IV TDS OR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Pipracilline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tazobactum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4.5 gm IV TDS OR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Ceftriaxone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HCL 1-2 gm IV TDS  </a:t>
            </a:r>
          </a:p>
          <a:p>
            <a:pPr marL="514350" indent="-514350">
              <a:buAutoNum type="alphaUcPeriod" startAt="4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ERCP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MRCP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may perform within 24 to 72 hours </a:t>
            </a:r>
          </a:p>
          <a:p>
            <a:pPr marL="514350" indent="-514350">
              <a:buAutoNum type="alphaUcPeriod" startAt="4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Surgical intervention:-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(if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pancreatic necrosis, complications )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Pancreatectomy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Pancreato-jejunostomy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necrosectomy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14350" indent="-514350">
              <a:buAutoNum type="alphaUcPeriod" startAt="4"/>
            </a:pPr>
            <a:endParaRPr lang="en-US" dirty="0" smtClean="0"/>
          </a:p>
          <a:p>
            <a:pPr marL="514350" indent="-514350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Treatment </a:t>
            </a:r>
            <a:r>
              <a:rPr lang="en-US" dirty="0" err="1" smtClean="0">
                <a:latin typeface="Arial Black" pitchFamily="34" charset="0"/>
              </a:rPr>
              <a:t>cont</a:t>
            </a:r>
            <a:r>
              <a:rPr lang="en-US" dirty="0" smtClean="0">
                <a:latin typeface="Arial Black" pitchFamily="34" charset="0"/>
              </a:rPr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F.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Anti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Protozoals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 IV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Metronidazole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400mg IV TDS  OR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IV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Tinidazole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 mg IV OD 	</a:t>
            </a:r>
          </a:p>
          <a:p>
            <a:pPr marL="514350" indent="-514350"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Anti emetics:-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Ondensetrone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mg – 8 mg IV TDS   OR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Granisetrone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mg – 3 mg IV BD 	OR 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Metoclopramide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10mg TDS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H. 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H2 Antagonist/ PPI’s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Ranitidine 15 mg IV BD 		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Omeprazole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– 40 mg IV BD 	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Pantaprazole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 mg IV BD 		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Rabeprazole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– 40 mg IV BD 	</a:t>
            </a:r>
          </a:p>
          <a:p>
            <a:pPr marL="514350" indent="-5143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>
              <a:buNone/>
            </a:pPr>
            <a:r>
              <a:rPr lang="en-US" sz="8000" dirty="0" smtClean="0"/>
              <a:t>….Thanks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212299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Acute pancreatitis 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2249488"/>
            <a:ext cx="76962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Introduction and definition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pancreatitis is a sudden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inflammation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 pancreas caused due to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gallstone, heavy alcohol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use, systemic disease, trauma. and in minors, of mumps which gives rise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severe epigastria pain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nausea and vomiting.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Acute pancreatitis may be a single event it may be recurrent or it may progress to chronic pancreatitis.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Being a medical emergency, it in acute and mild cases are usually successfully treated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conservative measures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monitor and manage complications of the disease.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Arial Black" pitchFamily="34" charset="0"/>
              </a:rPr>
              <a:t>Causes 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Biliary</a:t>
            </a:r>
            <a:r>
              <a:rPr lang="en-US" b="1" dirty="0" smtClean="0"/>
              <a:t> calculus </a:t>
            </a:r>
          </a:p>
          <a:p>
            <a:r>
              <a:rPr lang="en-US" b="1" dirty="0" smtClean="0"/>
              <a:t>Alcohol </a:t>
            </a:r>
          </a:p>
          <a:p>
            <a:r>
              <a:rPr lang="en-US" dirty="0" smtClean="0"/>
              <a:t>Post operative (abdominal, non abdominal)</a:t>
            </a:r>
          </a:p>
          <a:p>
            <a:r>
              <a:rPr lang="en-US" b="1" dirty="0" smtClean="0"/>
              <a:t>Trauma to abdomen</a:t>
            </a:r>
          </a:p>
          <a:p>
            <a:r>
              <a:rPr lang="en-US" dirty="0" smtClean="0"/>
              <a:t>Metabolic conditions </a:t>
            </a:r>
          </a:p>
          <a:p>
            <a:r>
              <a:rPr lang="en-US" b="1" dirty="0" smtClean="0"/>
              <a:t>Drugs</a:t>
            </a:r>
            <a:r>
              <a:rPr lang="en-US" dirty="0" smtClean="0"/>
              <a:t> (</a:t>
            </a:r>
            <a:r>
              <a:rPr lang="en-US" dirty="0" err="1" smtClean="0"/>
              <a:t>Sulphonamides</a:t>
            </a:r>
            <a:r>
              <a:rPr lang="en-US" dirty="0" smtClean="0"/>
              <a:t>, </a:t>
            </a:r>
            <a:r>
              <a:rPr lang="en-US" dirty="0" err="1" smtClean="0"/>
              <a:t>thiazides</a:t>
            </a:r>
            <a:r>
              <a:rPr lang="en-US" dirty="0" smtClean="0"/>
              <a:t>, </a:t>
            </a:r>
            <a:r>
              <a:rPr lang="en-US" dirty="0" err="1" smtClean="0"/>
              <a:t>Oestrogens</a:t>
            </a:r>
            <a:r>
              <a:rPr lang="en-US" dirty="0" smtClean="0"/>
              <a:t>, </a:t>
            </a:r>
            <a:r>
              <a:rPr lang="en-US" dirty="0" err="1" smtClean="0"/>
              <a:t>Azathioprine</a:t>
            </a:r>
            <a:r>
              <a:rPr lang="en-US" dirty="0" smtClean="0"/>
              <a:t>, corticosteroids)</a:t>
            </a:r>
          </a:p>
          <a:p>
            <a:r>
              <a:rPr lang="en-US" dirty="0" smtClean="0"/>
              <a:t>OP Poisoning </a:t>
            </a:r>
          </a:p>
          <a:p>
            <a:r>
              <a:rPr lang="en-US" dirty="0" smtClean="0"/>
              <a:t>Hereditary causes </a:t>
            </a:r>
          </a:p>
          <a:p>
            <a:r>
              <a:rPr lang="en-US" dirty="0" smtClean="0"/>
              <a:t>Infections (Virus, bacterial, roundworm, </a:t>
            </a:r>
            <a:r>
              <a:rPr lang="en-US" dirty="0" err="1" smtClean="0"/>
              <a:t>mycoplasma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Post mumps </a:t>
            </a:r>
          </a:p>
          <a:p>
            <a:r>
              <a:rPr lang="en-US" dirty="0" smtClean="0"/>
              <a:t>Post </a:t>
            </a:r>
            <a:r>
              <a:rPr lang="en-US" b="1" dirty="0" smtClean="0"/>
              <a:t>ERCP, MRCP </a:t>
            </a:r>
          </a:p>
          <a:p>
            <a:r>
              <a:rPr lang="en-US" b="1" dirty="0" smtClean="0"/>
              <a:t>Carcinoma</a:t>
            </a:r>
            <a:r>
              <a:rPr lang="en-US" dirty="0" smtClean="0"/>
              <a:t> of the head of pancreas</a:t>
            </a:r>
          </a:p>
          <a:p>
            <a:r>
              <a:rPr lang="en-US" b="1" dirty="0" smtClean="0"/>
              <a:t>Radiations</a:t>
            </a:r>
            <a:r>
              <a:rPr lang="en-US" dirty="0" smtClean="0"/>
              <a:t> By Radioisotopes.</a:t>
            </a:r>
          </a:p>
          <a:p>
            <a:r>
              <a:rPr lang="en-US" b="1" dirty="0" smtClean="0"/>
              <a:t>Autoimmune</a:t>
            </a:r>
            <a:r>
              <a:rPr lang="en-US" dirty="0" smtClean="0"/>
              <a:t> pancreatitis(SLE, Thrombotic thrombocytopenic </a:t>
            </a:r>
            <a:r>
              <a:rPr lang="en-US" dirty="0" err="1" smtClean="0"/>
              <a:t>purpura</a:t>
            </a:r>
            <a:r>
              <a:rPr lang="en-US" dirty="0" smtClean="0"/>
              <a:t>, </a:t>
            </a:r>
            <a:r>
              <a:rPr lang="en-US" dirty="0" err="1" smtClean="0"/>
              <a:t>polyateritis</a:t>
            </a:r>
            <a:r>
              <a:rPr lang="en-US" dirty="0" smtClean="0"/>
              <a:t> </a:t>
            </a:r>
            <a:r>
              <a:rPr lang="en-US" dirty="0" err="1" smtClean="0"/>
              <a:t>nodosa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 fontScale="62500" lnSpcReduction="20000"/>
          </a:bodyPr>
          <a:lstStyle/>
          <a:p>
            <a:r>
              <a:rPr lang="en-IN" dirty="0" smtClean="0"/>
              <a:t>There is </a:t>
            </a:r>
            <a:r>
              <a:rPr lang="en-IN" b="1" dirty="0" smtClean="0"/>
              <a:t>abnormal activation of digestive enzymes </a:t>
            </a:r>
            <a:r>
              <a:rPr lang="en-IN" dirty="0" smtClean="0"/>
              <a:t>within the pancreas called </a:t>
            </a:r>
            <a:r>
              <a:rPr lang="en-IN" b="1" dirty="0" err="1" smtClean="0"/>
              <a:t>zymogenes</a:t>
            </a:r>
            <a:r>
              <a:rPr lang="en-IN" dirty="0" smtClean="0"/>
              <a:t> </a:t>
            </a:r>
            <a:r>
              <a:rPr lang="en-IN" dirty="0" smtClean="0"/>
              <a:t>mostly </a:t>
            </a:r>
            <a:r>
              <a:rPr lang="en-IN" b="1" dirty="0" err="1" smtClean="0"/>
              <a:t>trypsinogen</a:t>
            </a:r>
            <a:r>
              <a:rPr lang="en-IN" b="1" dirty="0" smtClean="0"/>
              <a:t>.</a:t>
            </a: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r>
              <a:rPr lang="en-IN" dirty="0" err="1" smtClean="0"/>
              <a:t>Trypsinogen</a:t>
            </a:r>
            <a:r>
              <a:rPr lang="en-IN" dirty="0" smtClean="0"/>
              <a:t> is converted to its active form in duodenum, assists the </a:t>
            </a:r>
            <a:r>
              <a:rPr lang="en-IN" b="1" dirty="0" smtClean="0"/>
              <a:t>digestion of proteins</a:t>
            </a:r>
            <a:r>
              <a:rPr lang="en-IN" dirty="0" smtClean="0"/>
              <a:t>. During an episode of acute pancreatitis, </a:t>
            </a:r>
            <a:r>
              <a:rPr lang="en-IN" dirty="0" err="1" smtClean="0"/>
              <a:t>trypsinogen</a:t>
            </a:r>
            <a:r>
              <a:rPr lang="en-IN" dirty="0" smtClean="0"/>
              <a:t> comes into contact with </a:t>
            </a:r>
            <a:r>
              <a:rPr lang="en-IN" dirty="0" err="1" smtClean="0"/>
              <a:t>lysosomal</a:t>
            </a:r>
            <a:r>
              <a:rPr lang="en-IN" dirty="0" smtClean="0"/>
              <a:t> enzymes specifically </a:t>
            </a:r>
            <a:r>
              <a:rPr lang="en-IN" b="1" dirty="0" err="1" smtClean="0"/>
              <a:t>cathepsin</a:t>
            </a:r>
            <a:r>
              <a:rPr lang="en-IN" dirty="0" smtClean="0"/>
              <a:t>, which activate </a:t>
            </a:r>
            <a:r>
              <a:rPr lang="en-IN" dirty="0" err="1" smtClean="0"/>
              <a:t>trypsinogen</a:t>
            </a:r>
            <a:r>
              <a:rPr lang="en-IN" dirty="0" smtClean="0"/>
              <a:t> to </a:t>
            </a:r>
            <a:r>
              <a:rPr lang="en-IN" b="1" dirty="0" err="1" smtClean="0"/>
              <a:t>trypsin</a:t>
            </a:r>
            <a:r>
              <a:rPr lang="en-IN" dirty="0" smtClean="0"/>
              <a:t> which leads to further activation of other molecules of </a:t>
            </a:r>
            <a:r>
              <a:rPr lang="en-IN" dirty="0" err="1" smtClean="0"/>
              <a:t>trypsinogen</a:t>
            </a:r>
            <a:r>
              <a:rPr lang="en-IN" dirty="0" smtClean="0"/>
              <a:t> and results </a:t>
            </a:r>
            <a:r>
              <a:rPr lang="en-IN" b="1" dirty="0" smtClean="0"/>
              <a:t>inflammation, oedema, vascular injury, and even cellular death and necrosis.</a:t>
            </a:r>
          </a:p>
          <a:p>
            <a:pPr>
              <a:buNone/>
            </a:pPr>
            <a:endParaRPr lang="en-IN" b="1" dirty="0" smtClean="0"/>
          </a:p>
          <a:p>
            <a:r>
              <a:rPr lang="en-IN" dirty="0" smtClean="0"/>
              <a:t>The initial injury there is an </a:t>
            </a:r>
            <a:r>
              <a:rPr lang="en-IN" b="1" dirty="0" smtClean="0"/>
              <a:t>extensive inflammatory </a:t>
            </a:r>
            <a:r>
              <a:rPr lang="en-IN" dirty="0" smtClean="0"/>
              <a:t>response due to pancreatic cells synthesizing and secreting inflammatory mediators: primarily </a:t>
            </a:r>
            <a:r>
              <a:rPr lang="en-IN" b="1" dirty="0" smtClean="0"/>
              <a:t>TNF-alpha and IL-1</a:t>
            </a:r>
            <a:r>
              <a:rPr lang="en-IN" dirty="0" smtClean="0"/>
              <a:t>. 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inflammatory response leads to the </a:t>
            </a:r>
            <a:r>
              <a:rPr lang="en-IN" b="1" dirty="0" smtClean="0"/>
              <a:t>secondary manifestations </a:t>
            </a:r>
            <a:r>
              <a:rPr lang="en-IN" dirty="0" smtClean="0"/>
              <a:t>of pancreatitis:</a:t>
            </a:r>
          </a:p>
          <a:p>
            <a:r>
              <a:rPr lang="en-IN" b="1" dirty="0" smtClean="0"/>
              <a:t> Results :-</a:t>
            </a:r>
            <a:r>
              <a:rPr lang="en-IN" dirty="0" err="1" smtClean="0"/>
              <a:t>hypovolemia</a:t>
            </a:r>
            <a:r>
              <a:rPr lang="en-IN" dirty="0" smtClean="0"/>
              <a:t> from capillary permeability, acute respiratory distress syndrome, disseminated intravascular coagulations </a:t>
            </a:r>
            <a:r>
              <a:rPr lang="en-IN" b="1" dirty="0" smtClean="0"/>
              <a:t>DIC</a:t>
            </a:r>
            <a:r>
              <a:rPr lang="en-IN" dirty="0" smtClean="0"/>
              <a:t>, renal failure, cardiovascular failure, and gastrointestinal haemorrhage.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Types of pancreatitis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Acute pancreatitis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Chronic pancreatitis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Tropical pancreatitis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Black" pitchFamily="34" charset="0"/>
              </a:rPr>
              <a:t>Clinical features of</a:t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> acute pancreatitis 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Severe epigastria pain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Dull boring steady pain, sudden and acute onset.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Pain radiates from abdomen to back.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Partial relief if pts. sits up and leans forwards.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Intensity of pain lasts for more than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one day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Nausea, vomiting, loss of appetite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Fever with chills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toxicity and septic condition.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Hemodynamic instability.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Tachycardia, respiratory distress, peritonitis, hiccup.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Hypotension, hypoglycemia, shock.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Signs:-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Fever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Tachycardia 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Tachypnoea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(sec. to inflammation of lungs and pleural effusion)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Hypotension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(due to plasma leakage into peritoneal cavity,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-induced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vasodilatation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lipolytic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enzmes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released in circulation)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Jaundice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Tenderness, guarding, distension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lungs- cyanosis, basal crepitation, pl. effusion.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Cullen’s sign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positive (bluish discoloration around the umbilicus 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Turner’s sign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positive (bluish or green discoloration in the flanks)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Haematemesis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329</TotalTime>
  <Words>808</Words>
  <Application>Microsoft Office PowerPoint</Application>
  <PresentationFormat>On-screen Show (4:3)</PresentationFormat>
  <Paragraphs>192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Acute pancreatitis </vt:lpstr>
      <vt:lpstr>Inflamed pancreas</vt:lpstr>
      <vt:lpstr>Acute pancreatitis </vt:lpstr>
      <vt:lpstr>Introduction and definition </vt:lpstr>
      <vt:lpstr>Causes </vt:lpstr>
      <vt:lpstr>Pathogenesis</vt:lpstr>
      <vt:lpstr>Types of pancreatitis</vt:lpstr>
      <vt:lpstr>Clinical features of  acute pancreatitis </vt:lpstr>
      <vt:lpstr>Signs:- </vt:lpstr>
      <vt:lpstr>Signs continue…..</vt:lpstr>
      <vt:lpstr>Cullen’s sign &amp; Turner’s sign </vt:lpstr>
      <vt:lpstr>Chronic pancreatitis </vt:lpstr>
      <vt:lpstr>Chronic pancreatitis …Causes</vt:lpstr>
      <vt:lpstr>Clinical features of  Chronic pancreatitis</vt:lpstr>
      <vt:lpstr>Tropical pancreatitis </vt:lpstr>
      <vt:lpstr>Tropical pancreatitis …Causes</vt:lpstr>
      <vt:lpstr>Clinical features of  Tropical pancreatitis</vt:lpstr>
      <vt:lpstr>Investigations:- </vt:lpstr>
      <vt:lpstr>Differential diagnosis</vt:lpstr>
      <vt:lpstr>Complications:- </vt:lpstr>
      <vt:lpstr>Treatment </vt:lpstr>
      <vt:lpstr>Treatment cont….</vt:lpstr>
      <vt:lpstr>Treatment cont….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USER</cp:lastModifiedBy>
  <cp:revision>143</cp:revision>
  <dcterms:created xsi:type="dcterms:W3CDTF">2020-05-02T05:10:47Z</dcterms:created>
  <dcterms:modified xsi:type="dcterms:W3CDTF">2021-12-22T06:03:48Z</dcterms:modified>
</cp:coreProperties>
</file>