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59" r:id="rId4"/>
    <p:sldId id="278" r:id="rId5"/>
    <p:sldId id="260" r:id="rId6"/>
    <p:sldId id="262" r:id="rId7"/>
    <p:sldId id="263" r:id="rId8"/>
    <p:sldId id="270" r:id="rId9"/>
    <p:sldId id="271" r:id="rId10"/>
    <p:sldId id="272" r:id="rId11"/>
    <p:sldId id="274" r:id="rId12"/>
    <p:sldId id="273" r:id="rId13"/>
    <p:sldId id="275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>
        <p:scale>
          <a:sx n="82" d="100"/>
          <a:sy n="82" d="100"/>
        </p:scale>
        <p:origin x="234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315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Acute peritonitis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4376172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Complications:-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Hepatic Encephalopathy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renal Syndrome.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Empyma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perforation peritonitis.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Septicemia.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peritonium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Hemodynamic instability.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renal failure.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Pts. Should be Admitted in ICU.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for TPR-BP, SPO2, RBS.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O2 Inhalation SOS.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NBM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Starts IV fluids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 Ryle's tube with continuous nasogastric aspiration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monitor (NIBP)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Girth, urine output, blood gases.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for  intestinal sounds and ask for Flatus passed.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Send Blood sample for investigation.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 Foley’s catheterization for UOP.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cont….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54864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Fluid replacement therapy:-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dextrose 5%, 25% Dextrose ,DNS ,Normal saline, RL (Isotonic, Hypertonic, colloidal)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20ml/kg per hour for 1 hour followed by 3 ml/kg per hour 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Pain control:-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Pethidin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 mg 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OR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Morphine  1 ml SOS 	 OR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Pentazocine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 mg IM/IV/SC may repeat dose every 3 to 4 hours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sodium AQ 75 mg IM stat or SOS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Fentanyl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to 100 microgram daily	 OR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20mg SOS		 OR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Drotaverine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HCL 40mg to 100 mg SOS	 OR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Broad spectrum Antibiotics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Meropenam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			 OR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Imipenam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			 OR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Pipracilline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azobactum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4.5 gm IV TDS	 OR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HCL 1 gm IV TDS  </a:t>
            </a:r>
          </a:p>
          <a:p>
            <a:pPr marL="514350" indent="-51435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Amikacin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500mg IV BD 	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D. 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Surgical intervention:-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cont….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F.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Protozoals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 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400mg IV TDS  OR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IV OD 	</a:t>
            </a:r>
          </a:p>
          <a:p>
            <a:pPr marL="514350" indent="-514350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emetics:-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Ondensetrone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mg – 8 mg IV TDS  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mg – 3 mg IV BD 	OR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10mg TDS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H2 Antagonist/ PPI’s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Ranitidine 15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Pantaprazole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Rabeprazole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</a:t>
            </a:r>
          </a:p>
          <a:p>
            <a:pPr marL="514350" indent="-514350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sz="6000" dirty="0" smtClean="0"/>
          </a:p>
          <a:p>
            <a:pPr algn="r">
              <a:buNone/>
            </a:pPr>
            <a:endParaRPr lang="en-US" sz="6000" dirty="0" smtClean="0"/>
          </a:p>
          <a:p>
            <a:pPr algn="r">
              <a:buNone/>
            </a:pPr>
            <a:r>
              <a:rPr lang="en-US" sz="6000" dirty="0" smtClean="0"/>
              <a:t>….Thanks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Inflamed </a:t>
            </a:r>
            <a:r>
              <a:rPr lang="en-U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peritonitis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290" name="Picture 2" descr="Peritoni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22647"/>
            <a:ext cx="8153400" cy="4749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Introduction and definition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IN" dirty="0" smtClean="0"/>
              <a:t>Peritonitis is an </a:t>
            </a:r>
            <a:r>
              <a:rPr lang="en-IN" b="1" dirty="0" smtClean="0"/>
              <a:t>inflammation of the peritoneum</a:t>
            </a:r>
            <a:r>
              <a:rPr lang="en-IN" dirty="0" smtClean="0"/>
              <a:t>, the tissue that lines the inner wall of the abdomen and covers and supports most of your abdominal organs.</a:t>
            </a:r>
          </a:p>
          <a:p>
            <a:r>
              <a:rPr lang="en-IN" dirty="0" smtClean="0"/>
              <a:t> Peritonitis is usually caused by infection from </a:t>
            </a:r>
            <a:r>
              <a:rPr lang="en-IN" b="1" dirty="0" smtClean="0"/>
              <a:t>virus, bacteria , fungi or traumatic.</a:t>
            </a:r>
          </a:p>
          <a:p>
            <a:r>
              <a:rPr lang="en-IN" dirty="0" smtClean="0"/>
              <a:t>If untreated, peritonitis can rapidly spread into the blood (sepsis) and to other organs, </a:t>
            </a:r>
            <a:r>
              <a:rPr lang="en-IN" b="1" dirty="0" smtClean="0"/>
              <a:t>resulting in multiple organ failure and death.</a:t>
            </a:r>
          </a:p>
          <a:p>
            <a:r>
              <a:rPr lang="en-US" dirty="0" smtClean="0"/>
              <a:t>Peritonitis is a serious conditions that’s </a:t>
            </a:r>
            <a:r>
              <a:rPr lang="en-US" b="1" dirty="0" smtClean="0"/>
              <a:t>need immediate medical attention.</a:t>
            </a:r>
            <a:endParaRPr lang="en-IN" b="1" dirty="0" smtClean="0"/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peritonitis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IN" b="1" dirty="0" smtClean="0"/>
              <a:t>Primary spontaneous peritonitis:-</a:t>
            </a:r>
          </a:p>
          <a:p>
            <a:pPr>
              <a:buNone/>
            </a:pPr>
            <a:r>
              <a:rPr lang="en-IN" dirty="0" smtClean="0"/>
              <a:t>      An infection that develops in the peritoneum.</a:t>
            </a:r>
          </a:p>
          <a:p>
            <a:pPr>
              <a:buNone/>
            </a:pPr>
            <a:r>
              <a:rPr lang="en-US" b="1" dirty="0" smtClean="0"/>
              <a:t>     2) </a:t>
            </a:r>
            <a:r>
              <a:rPr lang="en-IN" b="1" dirty="0" smtClean="0"/>
              <a:t>Secondary peritonitis:-</a:t>
            </a:r>
          </a:p>
          <a:p>
            <a:pPr>
              <a:buNone/>
            </a:pPr>
            <a:r>
              <a:rPr lang="en-IN" dirty="0" smtClean="0"/>
              <a:t>     Usually develops when an </a:t>
            </a:r>
            <a:r>
              <a:rPr lang="en-IN" b="1" dirty="0" smtClean="0"/>
              <a:t>injury </a:t>
            </a:r>
            <a:r>
              <a:rPr lang="en-IN" dirty="0" smtClean="0"/>
              <a:t>or </a:t>
            </a:r>
            <a:r>
              <a:rPr lang="en-IN" b="1" dirty="0" smtClean="0"/>
              <a:t>infection </a:t>
            </a:r>
            <a:r>
              <a:rPr lang="en-IN" dirty="0" smtClean="0"/>
              <a:t>in the      abdominal cavity allows infectious organisms into the peritoneum. 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Causes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5600" dirty="0" smtClean="0"/>
              <a:t>Liver or kidney failure, Liver cirrhosis, Liver diseases.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Medical invasive  procedures, </a:t>
            </a:r>
            <a:r>
              <a:rPr lang="en-IN" sz="5600" dirty="0" err="1" smtClean="0"/>
              <a:t>eg</a:t>
            </a:r>
            <a:r>
              <a:rPr lang="en-IN" sz="5600" dirty="0" smtClean="0"/>
              <a:t> peritoneal dialysis, use of feeding tube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A ruptured appendix, stomach ulcer or perforated colon.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Pancreatitis.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Mesenteric lymph node abscess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Perforating foreign body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Perforating ulcers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Iatrogenic (e.g., dehiscence of intestinal surgical wound, perforation, feeding tube leakage)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Gastric rupture in gastric dilatation-</a:t>
            </a:r>
            <a:r>
              <a:rPr lang="en-IN" sz="5600" dirty="0" err="1" smtClean="0"/>
              <a:t>volvulus</a:t>
            </a:r>
            <a:endParaRPr lang="en-IN" sz="5600" dirty="0" smtClean="0"/>
          </a:p>
          <a:p>
            <a:pPr>
              <a:lnSpc>
                <a:spcPct val="170000"/>
              </a:lnSpc>
            </a:pPr>
            <a:r>
              <a:rPr lang="en-IN" sz="5600" dirty="0" smtClean="0"/>
              <a:t>Ischemic intestinal injury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 Secondary Infection in </a:t>
            </a:r>
            <a:r>
              <a:rPr lang="en-IN" sz="5600" dirty="0" err="1" smtClean="0"/>
              <a:t>peritoneum,intestine,or</a:t>
            </a:r>
            <a:r>
              <a:rPr lang="en-IN" sz="5600" dirty="0" smtClean="0"/>
              <a:t> bloodstream. </a:t>
            </a:r>
          </a:p>
          <a:p>
            <a:pPr>
              <a:lnSpc>
                <a:spcPct val="170000"/>
              </a:lnSpc>
            </a:pPr>
            <a:r>
              <a:rPr lang="en-IN" sz="5600" dirty="0" err="1" smtClean="0"/>
              <a:t>PID,Diverticulitis,Crohns</a:t>
            </a:r>
            <a:r>
              <a:rPr lang="en-IN" sz="5600" dirty="0" smtClean="0"/>
              <a:t> disease</a:t>
            </a:r>
          </a:p>
          <a:p>
            <a:pPr>
              <a:lnSpc>
                <a:spcPct val="170000"/>
              </a:lnSpc>
            </a:pPr>
            <a:r>
              <a:rPr lang="en-IN" sz="5600" dirty="0" smtClean="0"/>
              <a:t>Trauma.</a:t>
            </a:r>
          </a:p>
          <a:p>
            <a:pPr>
              <a:lnSpc>
                <a:spcPct val="17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CLINICAL MANIFESTATION</a:t>
            </a:r>
            <a:endParaRPr lang="en-US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Tenderness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Cardboard rigidity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pain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and increases while motion or touch.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onset,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Hicups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Nausea, vomiting, loss of appetite, diarrhea or constipation or inability to pass gasses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Fever with chills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Excessive thirst, Fatigue, Signs of dehydration.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Oligourea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Anuria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Guarding and rigidity.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Hemodynamic instability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Tachycardia, respiratory distress.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Hypotension, hypoglycemia,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shock.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Signs:-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Fever, Tachycardia,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Tachypnoea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Distention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Abdominal Bloating.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Guarding and rigidity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Intestinal sounds absent.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Investigations:-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CBC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Culture.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Abdominal tap Fluid for microscopic examination.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LFT, KFT, ESR, RBS, urine routine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gases (PaO2, PaCO2, pH, HCO3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‾,O2CT)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Plain x-ray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CXR-PA view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MRI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Differential diagnosis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Gastritis, APD, gastroenteritis.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Intestinal perforation, peptic ulcer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Meckel’s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diverticulitis.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Bowel ischemia, intussusceptions, intestinal obstructions.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Amoebic liver abscess,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cholecystitis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or chronic Rt. Renal colic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Oophritis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salphingitis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endometritis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PID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Torsion of Rt. Ovaries, testicular torsion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Ectopic pregnancy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417</TotalTime>
  <Words>457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Slide 1</vt:lpstr>
      <vt:lpstr>Inflamed peritonitis  </vt:lpstr>
      <vt:lpstr>Introduction and definition </vt:lpstr>
      <vt:lpstr>Types of peritonitis</vt:lpstr>
      <vt:lpstr> Causes </vt:lpstr>
      <vt:lpstr>CLINICAL MANIFESTATION</vt:lpstr>
      <vt:lpstr>Signs:- </vt:lpstr>
      <vt:lpstr>Investigations:- </vt:lpstr>
      <vt:lpstr>Differential diagnosis</vt:lpstr>
      <vt:lpstr>Complications:- </vt:lpstr>
      <vt:lpstr>Treatment </vt:lpstr>
      <vt:lpstr>Treatment cont….</vt:lpstr>
      <vt:lpstr>Treatment cont….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171</cp:revision>
  <dcterms:created xsi:type="dcterms:W3CDTF">2020-05-02T05:10:47Z</dcterms:created>
  <dcterms:modified xsi:type="dcterms:W3CDTF">2021-12-22T06:05:21Z</dcterms:modified>
</cp:coreProperties>
</file>