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87" r:id="rId6"/>
    <p:sldId id="262" r:id="rId7"/>
    <p:sldId id="292" r:id="rId8"/>
    <p:sldId id="266" r:id="rId9"/>
    <p:sldId id="288" r:id="rId10"/>
    <p:sldId id="289" r:id="rId11"/>
    <p:sldId id="264" r:id="rId12"/>
    <p:sldId id="282" r:id="rId13"/>
    <p:sldId id="265" r:id="rId14"/>
    <p:sldId id="297" r:id="rId15"/>
    <p:sldId id="296" r:id="rId16"/>
    <p:sldId id="293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300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E3881E-498E-4646-A75C-FE35AD4B135F}" type="doc">
      <dgm:prSet loTypeId="urn:microsoft.com/office/officeart/2005/8/layout/process2" loCatId="process" qsTypeId="urn:microsoft.com/office/officeart/2005/8/quickstyle/3d3" qsCatId="3D" csTypeId="urn:microsoft.com/office/officeart/2005/8/colors/colorful2" csCatId="colorful" phldr="1"/>
      <dgm:spPr/>
    </dgm:pt>
    <dgm:pt modelId="{62193A28-F279-45F4-A736-9AB75999B11E}">
      <dgm:prSet phldrT="[Text]" custT="1"/>
      <dgm:spPr/>
      <dgm:t>
        <a:bodyPr/>
        <a:lstStyle/>
        <a:p>
          <a:endParaRPr lang="en-IN" sz="2800" dirty="0" smtClean="0"/>
        </a:p>
        <a:p>
          <a:r>
            <a:rPr lang="en-IN" sz="2800" dirty="0" smtClean="0"/>
            <a:t>World Bank            </a:t>
          </a:r>
          <a:r>
            <a:rPr lang="en-IN" sz="2400" dirty="0" smtClean="0"/>
            <a:t>1994-2002                                 </a:t>
          </a:r>
          <a:r>
            <a:rPr lang="en-IN" sz="2800" dirty="0" smtClean="0"/>
            <a:t> </a:t>
          </a:r>
          <a:r>
            <a:rPr lang="en-IN" sz="2000" b="1" dirty="0" smtClean="0">
              <a:solidFill>
                <a:srgbClr val="FFFF00"/>
              </a:solidFill>
            </a:rPr>
            <a:t>3% to75 % </a:t>
          </a:r>
          <a:r>
            <a:rPr lang="en-IN" sz="2000" b="0" dirty="0" smtClean="0">
              <a:solidFill>
                <a:schemeClr val="bg1"/>
              </a:solidFill>
            </a:rPr>
            <a:t>cataract IOL </a:t>
          </a:r>
          <a:r>
            <a:rPr lang="en-US" sz="2000" i="0" dirty="0" smtClean="0"/>
            <a:t>Implemented in 8 states. 15.35 million operations  done against 11 million target.</a:t>
          </a:r>
          <a:br>
            <a:rPr lang="en-US" sz="2000" i="0" dirty="0" smtClean="0"/>
          </a:br>
          <a:endParaRPr lang="en-IN" sz="2000" b="0" dirty="0" smtClean="0">
            <a:solidFill>
              <a:schemeClr val="bg1"/>
            </a:solidFill>
          </a:endParaRPr>
        </a:p>
        <a:p>
          <a:endParaRPr lang="en-IN" sz="2800" b="1" dirty="0">
            <a:solidFill>
              <a:srgbClr val="FFFF00"/>
            </a:solidFill>
          </a:endParaRPr>
        </a:p>
      </dgm:t>
    </dgm:pt>
    <dgm:pt modelId="{5D5C8189-1DCC-4D6E-8D97-37CEB0E42486}" type="parTrans" cxnId="{44956456-F885-43F4-9545-1B059FB78461}">
      <dgm:prSet/>
      <dgm:spPr/>
      <dgm:t>
        <a:bodyPr/>
        <a:lstStyle/>
        <a:p>
          <a:endParaRPr lang="en-IN"/>
        </a:p>
      </dgm:t>
    </dgm:pt>
    <dgm:pt modelId="{D2F2D09C-49A8-4305-B9D7-BD5CF0FD7655}" type="sibTrans" cxnId="{44956456-F885-43F4-9545-1B059FB78461}">
      <dgm:prSet/>
      <dgm:spPr>
        <a:solidFill>
          <a:schemeClr val="bg1"/>
        </a:solidFill>
        <a:ln>
          <a:noFill/>
        </a:ln>
      </dgm:spPr>
      <dgm:t>
        <a:bodyPr/>
        <a:lstStyle/>
        <a:p>
          <a:endParaRPr lang="en-IN">
            <a:solidFill>
              <a:schemeClr val="bg1"/>
            </a:solidFill>
          </a:endParaRPr>
        </a:p>
      </dgm:t>
    </dgm:pt>
    <dgm:pt modelId="{7ECD99C7-9A00-4C22-A79B-4D02C2CD00CE}">
      <dgm:prSet phldrT="[Text]" custT="1"/>
      <dgm:spPr/>
      <dgm:t>
        <a:bodyPr/>
        <a:lstStyle/>
        <a:p>
          <a:r>
            <a:rPr lang="en-IN" sz="4400" dirty="0" smtClean="0"/>
            <a:t>G O I 1976</a:t>
          </a:r>
          <a:endParaRPr lang="en-IN" sz="4400" dirty="0"/>
        </a:p>
      </dgm:t>
    </dgm:pt>
    <dgm:pt modelId="{8010A9C4-9F89-43C1-9678-C5EE3DC1596A}" type="parTrans" cxnId="{2F7C90F4-6C74-4042-AD82-51B5C20904C9}">
      <dgm:prSet/>
      <dgm:spPr/>
      <dgm:t>
        <a:bodyPr/>
        <a:lstStyle/>
        <a:p>
          <a:endParaRPr lang="en-IN"/>
        </a:p>
      </dgm:t>
    </dgm:pt>
    <dgm:pt modelId="{391477F7-EBB8-452C-9807-4FB9D2962928}" type="sibTrans" cxnId="{2F7C90F4-6C74-4042-AD82-51B5C20904C9}">
      <dgm:prSet/>
      <dgm:spPr/>
      <dgm:t>
        <a:bodyPr/>
        <a:lstStyle/>
        <a:p>
          <a:endParaRPr lang="en-IN"/>
        </a:p>
      </dgm:t>
    </dgm:pt>
    <dgm:pt modelId="{6755EC68-A330-47AF-A932-343EB2D332F7}" type="pres">
      <dgm:prSet presAssocID="{7EE3881E-498E-4646-A75C-FE35AD4B135F}" presName="linearFlow" presStyleCnt="0">
        <dgm:presLayoutVars>
          <dgm:resizeHandles val="exact"/>
        </dgm:presLayoutVars>
      </dgm:prSet>
      <dgm:spPr/>
    </dgm:pt>
    <dgm:pt modelId="{85C4B568-2512-4A58-80B1-161870AC2757}" type="pres">
      <dgm:prSet presAssocID="{62193A28-F279-45F4-A736-9AB75999B11E}" presName="node" presStyleLbl="node1" presStyleIdx="0" presStyleCnt="2" custScaleX="63099" custScaleY="87667" custLinFactNeighborY="-40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612C704-0FF5-45D9-A93E-F7C8D3D30283}" type="pres">
      <dgm:prSet presAssocID="{D2F2D09C-49A8-4305-B9D7-BD5CF0FD7655}" presName="sibTrans" presStyleLbl="sibTrans2D1" presStyleIdx="0" presStyleCnt="1" custFlipVert="1" custFlipHor="1" custScaleX="20377" custScaleY="4976" custLinFactNeighborX="-14645" custLinFactNeighborY="-3950"/>
      <dgm:spPr/>
      <dgm:t>
        <a:bodyPr/>
        <a:lstStyle/>
        <a:p>
          <a:endParaRPr lang="en-IN"/>
        </a:p>
      </dgm:t>
    </dgm:pt>
    <dgm:pt modelId="{26B35FC7-CB2D-4405-9B81-2F4BABD2C439}" type="pres">
      <dgm:prSet presAssocID="{D2F2D09C-49A8-4305-B9D7-BD5CF0FD7655}" presName="connectorText" presStyleLbl="sibTrans2D1" presStyleIdx="0" presStyleCnt="1"/>
      <dgm:spPr/>
      <dgm:t>
        <a:bodyPr/>
        <a:lstStyle/>
        <a:p>
          <a:endParaRPr lang="en-IN"/>
        </a:p>
      </dgm:t>
    </dgm:pt>
    <dgm:pt modelId="{3A7FF875-BDBC-4858-B56C-9D50E3B15C04}" type="pres">
      <dgm:prSet presAssocID="{7ECD99C7-9A00-4C22-A79B-4D02C2CD00CE}" presName="node" presStyleLbl="node1" presStyleIdx="1" presStyleCnt="2" custScaleX="6327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2F7C90F4-6C74-4042-AD82-51B5C20904C9}" srcId="{7EE3881E-498E-4646-A75C-FE35AD4B135F}" destId="{7ECD99C7-9A00-4C22-A79B-4D02C2CD00CE}" srcOrd="1" destOrd="0" parTransId="{8010A9C4-9F89-43C1-9678-C5EE3DC1596A}" sibTransId="{391477F7-EBB8-452C-9807-4FB9D2962928}"/>
    <dgm:cxn modelId="{1D3967D8-54A4-4E8F-A3E9-69E7957D856E}" type="presOf" srcId="{D2F2D09C-49A8-4305-B9D7-BD5CF0FD7655}" destId="{26B35FC7-CB2D-4405-9B81-2F4BABD2C439}" srcOrd="1" destOrd="0" presId="urn:microsoft.com/office/officeart/2005/8/layout/process2"/>
    <dgm:cxn modelId="{BF14D8D0-ADB3-47FC-9153-E689F6DABCB8}" type="presOf" srcId="{62193A28-F279-45F4-A736-9AB75999B11E}" destId="{85C4B568-2512-4A58-80B1-161870AC2757}" srcOrd="0" destOrd="0" presId="urn:microsoft.com/office/officeart/2005/8/layout/process2"/>
    <dgm:cxn modelId="{2472D70C-BA47-433E-BBA4-D6F4E0BACB28}" type="presOf" srcId="{D2F2D09C-49A8-4305-B9D7-BD5CF0FD7655}" destId="{A612C704-0FF5-45D9-A93E-F7C8D3D30283}" srcOrd="0" destOrd="0" presId="urn:microsoft.com/office/officeart/2005/8/layout/process2"/>
    <dgm:cxn modelId="{5F8155C6-5C45-49A6-BBC3-8F2F078C4B5A}" type="presOf" srcId="{7ECD99C7-9A00-4C22-A79B-4D02C2CD00CE}" destId="{3A7FF875-BDBC-4858-B56C-9D50E3B15C04}" srcOrd="0" destOrd="0" presId="urn:microsoft.com/office/officeart/2005/8/layout/process2"/>
    <dgm:cxn modelId="{44956456-F885-43F4-9545-1B059FB78461}" srcId="{7EE3881E-498E-4646-A75C-FE35AD4B135F}" destId="{62193A28-F279-45F4-A736-9AB75999B11E}" srcOrd="0" destOrd="0" parTransId="{5D5C8189-1DCC-4D6E-8D97-37CEB0E42486}" sibTransId="{D2F2D09C-49A8-4305-B9D7-BD5CF0FD7655}"/>
    <dgm:cxn modelId="{A0648A89-3557-430C-9276-240DB51B8DB4}" type="presOf" srcId="{7EE3881E-498E-4646-A75C-FE35AD4B135F}" destId="{6755EC68-A330-47AF-A932-343EB2D332F7}" srcOrd="0" destOrd="0" presId="urn:microsoft.com/office/officeart/2005/8/layout/process2"/>
    <dgm:cxn modelId="{2C8DB3E8-B556-4087-9DF2-341ECE0DDA02}" type="presParOf" srcId="{6755EC68-A330-47AF-A932-343EB2D332F7}" destId="{85C4B568-2512-4A58-80B1-161870AC2757}" srcOrd="0" destOrd="0" presId="urn:microsoft.com/office/officeart/2005/8/layout/process2"/>
    <dgm:cxn modelId="{57306A70-E68E-4BC8-A5C5-B658222A0722}" type="presParOf" srcId="{6755EC68-A330-47AF-A932-343EB2D332F7}" destId="{A612C704-0FF5-45D9-A93E-F7C8D3D30283}" srcOrd="1" destOrd="0" presId="urn:microsoft.com/office/officeart/2005/8/layout/process2"/>
    <dgm:cxn modelId="{F66B4154-4F42-4A9D-A226-4BA7E120C8B1}" type="presParOf" srcId="{A612C704-0FF5-45D9-A93E-F7C8D3D30283}" destId="{26B35FC7-CB2D-4405-9B81-2F4BABD2C439}" srcOrd="0" destOrd="0" presId="urn:microsoft.com/office/officeart/2005/8/layout/process2"/>
    <dgm:cxn modelId="{81636B38-3648-4B3B-B4B7-2C6648E5F730}" type="presParOf" srcId="{6755EC68-A330-47AF-A932-343EB2D332F7}" destId="{3A7FF875-BDBC-4858-B56C-9D50E3B15C04}" srcOrd="2" destOrd="0" presId="urn:microsoft.com/office/officeart/2005/8/layout/process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E1F763-BC33-4DFD-A641-A810F1D4D4BB}" type="doc">
      <dgm:prSet loTypeId="urn:microsoft.com/office/officeart/2005/8/layout/hList6" loCatId="list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en-IN"/>
        </a:p>
      </dgm:t>
    </dgm:pt>
    <dgm:pt modelId="{8702BA30-85FA-4AFE-B39A-E09523E8EE7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IN" sz="2800" dirty="0" smtClean="0"/>
            <a:t>Danish assistance </a:t>
          </a:r>
          <a:r>
            <a:rPr lang="en-IN" sz="2400" dirty="0" smtClean="0"/>
            <a:t>1998  - 2003 for training and supply of equipments</a:t>
          </a:r>
          <a:r>
            <a:rPr lang="en-IN" sz="1800" dirty="0" smtClean="0"/>
            <a:t> </a:t>
          </a:r>
          <a:endParaRPr lang="en-IN" sz="2100" dirty="0" smtClean="0"/>
        </a:p>
      </dgm:t>
    </dgm:pt>
    <dgm:pt modelId="{A2E31981-EB34-4A9D-B3A2-A4909BD3B5CA}" type="parTrans" cxnId="{7EFE91B7-E4D7-4BFB-9D81-F3BCDB54BA1F}">
      <dgm:prSet/>
      <dgm:spPr/>
      <dgm:t>
        <a:bodyPr/>
        <a:lstStyle/>
        <a:p>
          <a:endParaRPr lang="en-IN"/>
        </a:p>
      </dgm:t>
    </dgm:pt>
    <dgm:pt modelId="{A8BC586F-EA57-462F-A9D4-2C34412B79C3}" type="sibTrans" cxnId="{7EFE91B7-E4D7-4BFB-9D81-F3BCDB54BA1F}">
      <dgm:prSet/>
      <dgm:spPr/>
      <dgm:t>
        <a:bodyPr/>
        <a:lstStyle/>
        <a:p>
          <a:endParaRPr lang="en-IN"/>
        </a:p>
      </dgm:t>
    </dgm:pt>
    <dgm:pt modelId="{7DD36CE9-AA1A-4F14-ADAF-04DD527F697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en-IN" sz="2800" dirty="0" smtClean="0"/>
            <a:t>WHO</a:t>
          </a:r>
        </a:p>
        <a:p>
          <a:pPr rtl="0"/>
          <a:r>
            <a:rPr lang="en-IN" sz="2000" dirty="0" smtClean="0"/>
            <a:t>Intra country fellowships in transplantations, surgery, and paediatric ophthalmology for vision 2020</a:t>
          </a:r>
          <a:endParaRPr lang="en-IN" sz="2800" dirty="0" smtClean="0"/>
        </a:p>
      </dgm:t>
    </dgm:pt>
    <dgm:pt modelId="{B53A710E-BE7E-4124-A32C-9C36029F7758}" type="parTrans" cxnId="{D3E80291-0DE5-43C5-A150-814CB20F3AEF}">
      <dgm:prSet/>
      <dgm:spPr/>
      <dgm:t>
        <a:bodyPr/>
        <a:lstStyle/>
        <a:p>
          <a:endParaRPr lang="en-IN"/>
        </a:p>
      </dgm:t>
    </dgm:pt>
    <dgm:pt modelId="{817AE461-6434-4950-BB6D-8841E8F2B91C}" type="sibTrans" cxnId="{D3E80291-0DE5-43C5-A150-814CB20F3AEF}">
      <dgm:prSet/>
      <dgm:spPr/>
      <dgm:t>
        <a:bodyPr/>
        <a:lstStyle/>
        <a:p>
          <a:endParaRPr lang="en-IN"/>
        </a:p>
      </dgm:t>
    </dgm:pt>
    <dgm:pt modelId="{304F90ED-6950-4834-B44F-67D6B2209CFB}" type="pres">
      <dgm:prSet presAssocID="{64E1F763-BC33-4DFD-A641-A810F1D4D4B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A4C2B957-03EF-4C78-AFC8-62BBF39A4149}" type="pres">
      <dgm:prSet presAssocID="{8702BA30-85FA-4AFE-B39A-E09523E8EE74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8D2D63F-3F85-406E-8C0D-CE281B8C0162}" type="pres">
      <dgm:prSet presAssocID="{A8BC586F-EA57-462F-A9D4-2C34412B79C3}" presName="sibTrans" presStyleCnt="0"/>
      <dgm:spPr/>
    </dgm:pt>
    <dgm:pt modelId="{D57C530D-E5EE-49C3-B8FE-3017409AC457}" type="pres">
      <dgm:prSet presAssocID="{7DD36CE9-AA1A-4F14-ADAF-04DD527F6975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D3E80291-0DE5-43C5-A150-814CB20F3AEF}" srcId="{64E1F763-BC33-4DFD-A641-A810F1D4D4BB}" destId="{7DD36CE9-AA1A-4F14-ADAF-04DD527F6975}" srcOrd="1" destOrd="0" parTransId="{B53A710E-BE7E-4124-A32C-9C36029F7758}" sibTransId="{817AE461-6434-4950-BB6D-8841E8F2B91C}"/>
    <dgm:cxn modelId="{3F415D66-E4C1-4215-88C7-551CE5AC5CF9}" type="presOf" srcId="{64E1F763-BC33-4DFD-A641-A810F1D4D4BB}" destId="{304F90ED-6950-4834-B44F-67D6B2209CFB}" srcOrd="0" destOrd="0" presId="urn:microsoft.com/office/officeart/2005/8/layout/hList6"/>
    <dgm:cxn modelId="{3A5E63FA-FBE2-4CC5-A5F7-4FD3722A3AEA}" type="presOf" srcId="{7DD36CE9-AA1A-4F14-ADAF-04DD527F6975}" destId="{D57C530D-E5EE-49C3-B8FE-3017409AC457}" srcOrd="0" destOrd="0" presId="urn:microsoft.com/office/officeart/2005/8/layout/hList6"/>
    <dgm:cxn modelId="{7EFE91B7-E4D7-4BFB-9D81-F3BCDB54BA1F}" srcId="{64E1F763-BC33-4DFD-A641-A810F1D4D4BB}" destId="{8702BA30-85FA-4AFE-B39A-E09523E8EE74}" srcOrd="0" destOrd="0" parTransId="{A2E31981-EB34-4A9D-B3A2-A4909BD3B5CA}" sibTransId="{A8BC586F-EA57-462F-A9D4-2C34412B79C3}"/>
    <dgm:cxn modelId="{B48B378C-91A6-4D2B-AB5F-AE12DFF09711}" type="presOf" srcId="{8702BA30-85FA-4AFE-B39A-E09523E8EE74}" destId="{A4C2B957-03EF-4C78-AFC8-62BBF39A4149}" srcOrd="0" destOrd="0" presId="urn:microsoft.com/office/officeart/2005/8/layout/hList6"/>
    <dgm:cxn modelId="{2EB8E54D-8F92-4945-B9CA-A0827EE9D8F4}" type="presParOf" srcId="{304F90ED-6950-4834-B44F-67D6B2209CFB}" destId="{A4C2B957-03EF-4C78-AFC8-62BBF39A4149}" srcOrd="0" destOrd="0" presId="urn:microsoft.com/office/officeart/2005/8/layout/hList6"/>
    <dgm:cxn modelId="{10F01337-A0BF-4B91-BD5F-F8EC31F00D53}" type="presParOf" srcId="{304F90ED-6950-4834-B44F-67D6B2209CFB}" destId="{48D2D63F-3F85-406E-8C0D-CE281B8C0162}" srcOrd="1" destOrd="0" presId="urn:microsoft.com/office/officeart/2005/8/layout/hList6"/>
    <dgm:cxn modelId="{DFA8A9FD-489F-4EDA-AE11-63FB0308F6AF}" type="presParOf" srcId="{304F90ED-6950-4834-B44F-67D6B2209CFB}" destId="{D57C530D-E5EE-49C3-B8FE-3017409AC457}" srcOrd="2" destOrd="0" presId="urn:microsoft.com/office/officeart/2005/8/layout/hList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CDA23E4-B77D-4C53-B5A0-591946FB60A5}" type="doc">
      <dgm:prSet loTypeId="urn:microsoft.com/office/officeart/2005/8/layout/default#1" loCatId="list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en-US"/>
        </a:p>
      </dgm:t>
    </dgm:pt>
    <dgm:pt modelId="{76545D1B-17D7-4511-8D0D-12CF22459B5F}">
      <dgm:prSet phldrT="[Text]" custT="1"/>
      <dgm:spPr/>
      <dgm:t>
        <a:bodyPr/>
        <a:lstStyle/>
        <a:p>
          <a:pPr algn="ctr"/>
          <a:r>
            <a:rPr lang="en-IN" sz="2400" dirty="0" smtClean="0"/>
            <a:t>Diabetic Retinopathy         </a:t>
          </a:r>
          <a:r>
            <a:rPr lang="en-IN" sz="2000" dirty="0" smtClean="0"/>
            <a:t>  </a:t>
          </a:r>
          <a:r>
            <a:rPr lang="en-IN" sz="1600" dirty="0" smtClean="0"/>
            <a:t>Rs. 1,000 will be paid for the complete treatment /case. XII</a:t>
          </a:r>
          <a:endParaRPr lang="en-US" sz="1600" dirty="0"/>
        </a:p>
      </dgm:t>
    </dgm:pt>
    <dgm:pt modelId="{237055D8-70DB-4C6B-9D11-DBD19ECA222F}" type="parTrans" cxnId="{35D21C1B-334E-45F9-9699-69EE4D62323F}">
      <dgm:prSet/>
      <dgm:spPr/>
      <dgm:t>
        <a:bodyPr/>
        <a:lstStyle/>
        <a:p>
          <a:pPr algn="ctr"/>
          <a:endParaRPr lang="en-US"/>
        </a:p>
      </dgm:t>
    </dgm:pt>
    <dgm:pt modelId="{19114567-2368-4538-8060-79D16D165B7A}" type="sibTrans" cxnId="{35D21C1B-334E-45F9-9699-69EE4D62323F}">
      <dgm:prSet/>
      <dgm:spPr/>
      <dgm:t>
        <a:bodyPr/>
        <a:lstStyle/>
        <a:p>
          <a:pPr algn="ctr"/>
          <a:endParaRPr lang="en-US"/>
        </a:p>
      </dgm:t>
    </dgm:pt>
    <dgm:pt modelId="{819BA1F7-F747-4494-828F-443086AB8F3A}">
      <dgm:prSet phldrT="[Text]" custT="1"/>
      <dgm:spPr/>
      <dgm:t>
        <a:bodyPr/>
        <a:lstStyle/>
        <a:p>
          <a:pPr algn="ctr"/>
          <a:r>
            <a:rPr lang="en-IN" sz="2400" dirty="0" smtClean="0"/>
            <a:t>Glaucoma</a:t>
          </a:r>
        </a:p>
        <a:p>
          <a:pPr algn="ctr"/>
          <a:r>
            <a:rPr lang="en-IN" sz="1500" dirty="0" smtClean="0"/>
            <a:t>Payment Rs. 1000, per case, one time as reimbursement towards cost of laser and/or surgery XIII</a:t>
          </a:r>
          <a:endParaRPr lang="en-US" sz="1500" dirty="0"/>
        </a:p>
      </dgm:t>
    </dgm:pt>
    <dgm:pt modelId="{ECC14829-4B0E-4FBC-8E1A-A955EEFB5810}" type="parTrans" cxnId="{092AC0FA-D146-4D48-8756-F8D2C79E80FB}">
      <dgm:prSet/>
      <dgm:spPr/>
      <dgm:t>
        <a:bodyPr/>
        <a:lstStyle/>
        <a:p>
          <a:pPr algn="ctr"/>
          <a:endParaRPr lang="en-US"/>
        </a:p>
      </dgm:t>
    </dgm:pt>
    <dgm:pt modelId="{43AE01BD-99AD-40CD-9865-AC553731ACB1}" type="sibTrans" cxnId="{092AC0FA-D146-4D48-8756-F8D2C79E80FB}">
      <dgm:prSet/>
      <dgm:spPr/>
      <dgm:t>
        <a:bodyPr/>
        <a:lstStyle/>
        <a:p>
          <a:pPr algn="ctr"/>
          <a:endParaRPr lang="en-US"/>
        </a:p>
      </dgm:t>
    </dgm:pt>
    <dgm:pt modelId="{8D02EA84-B0EF-4799-8EB2-A4D8A93FA08E}">
      <dgm:prSet phldrT="[Text]" custT="1"/>
      <dgm:spPr/>
      <dgm:t>
        <a:bodyPr/>
        <a:lstStyle/>
        <a:p>
          <a:pPr algn="ctr"/>
          <a:endParaRPr lang="en-IN" sz="1500" dirty="0" smtClean="0"/>
        </a:p>
        <a:p>
          <a:pPr algn="ctr"/>
          <a:r>
            <a:rPr lang="en-IN" sz="2800" dirty="0" err="1" smtClean="0"/>
            <a:t>Keratoplasty</a:t>
          </a:r>
          <a:endParaRPr lang="en-IN" sz="2800" dirty="0" smtClean="0"/>
        </a:p>
        <a:p>
          <a:pPr algn="ctr"/>
          <a:r>
            <a:rPr lang="en-IN" sz="1500" dirty="0" smtClean="0"/>
            <a:t>Rs. 1,000 to be paid per case after surgery &amp; follow up.  XV</a:t>
          </a:r>
          <a:endParaRPr lang="en-US" sz="1500" dirty="0"/>
        </a:p>
      </dgm:t>
    </dgm:pt>
    <dgm:pt modelId="{B8162227-E38E-4A24-8D51-5AD2A119A898}" type="parTrans" cxnId="{280B3247-58C4-4404-B492-25A7F3C99E85}">
      <dgm:prSet/>
      <dgm:spPr/>
      <dgm:t>
        <a:bodyPr/>
        <a:lstStyle/>
        <a:p>
          <a:pPr algn="ctr"/>
          <a:endParaRPr lang="en-US"/>
        </a:p>
      </dgm:t>
    </dgm:pt>
    <dgm:pt modelId="{20B0F28C-88BF-4896-A348-A0F7E32D4CDF}" type="sibTrans" cxnId="{280B3247-58C4-4404-B492-25A7F3C99E85}">
      <dgm:prSet/>
      <dgm:spPr/>
      <dgm:t>
        <a:bodyPr/>
        <a:lstStyle/>
        <a:p>
          <a:pPr algn="ctr"/>
          <a:endParaRPr lang="en-US"/>
        </a:p>
      </dgm:t>
    </dgm:pt>
    <dgm:pt modelId="{7E741EB6-ED48-49C3-A582-1323A8D36E88}">
      <dgm:prSet phldrT="[Text]" custT="1"/>
      <dgm:spPr/>
      <dgm:t>
        <a:bodyPr/>
        <a:lstStyle/>
        <a:p>
          <a:pPr algn="ctr"/>
          <a:r>
            <a:rPr lang="en-IN" sz="2800" dirty="0" smtClean="0"/>
            <a:t>Childhood</a:t>
          </a:r>
          <a:r>
            <a:rPr lang="en-IN" sz="2400" dirty="0" smtClean="0"/>
            <a:t> blindness:</a:t>
          </a:r>
        </a:p>
        <a:p>
          <a:pPr algn="ctr"/>
          <a:r>
            <a:rPr lang="en-IN" sz="1500" dirty="0" smtClean="0"/>
            <a:t> (age 0-16 years)=All children to be included for the purpose of the scheme26</a:t>
          </a:r>
          <a:endParaRPr lang="en-US" sz="1500" dirty="0"/>
        </a:p>
      </dgm:t>
    </dgm:pt>
    <dgm:pt modelId="{21F08651-081A-45EB-8036-2F4B8D5A17FB}" type="parTrans" cxnId="{2D260A00-F14E-4985-8572-D447B700B816}">
      <dgm:prSet/>
      <dgm:spPr/>
      <dgm:t>
        <a:bodyPr/>
        <a:lstStyle/>
        <a:p>
          <a:pPr algn="ctr"/>
          <a:endParaRPr lang="en-US"/>
        </a:p>
      </dgm:t>
    </dgm:pt>
    <dgm:pt modelId="{1F2ECC5D-6848-4849-9FD7-D22656C9C605}" type="sibTrans" cxnId="{2D260A00-F14E-4985-8572-D447B700B816}">
      <dgm:prSet/>
      <dgm:spPr/>
      <dgm:t>
        <a:bodyPr/>
        <a:lstStyle/>
        <a:p>
          <a:pPr algn="ctr"/>
          <a:endParaRPr lang="en-US"/>
        </a:p>
      </dgm:t>
    </dgm:pt>
    <dgm:pt modelId="{B25B6289-6933-4ECC-A8BB-42DA57977AF6}">
      <dgm:prSet phldrT="[Text]" custT="1"/>
      <dgm:spPr/>
      <dgm:t>
        <a:bodyPr/>
        <a:lstStyle/>
        <a:p>
          <a:pPr algn="ctr"/>
          <a:r>
            <a:rPr lang="en-IN" sz="1600" dirty="0" smtClean="0"/>
            <a:t> </a:t>
          </a:r>
          <a:r>
            <a:rPr lang="en-IN" sz="2000" dirty="0" smtClean="0"/>
            <a:t>Congenital   &amp; Dev</a:t>
          </a:r>
          <a:endParaRPr lang="en-IN" sz="1600" dirty="0" smtClean="0"/>
        </a:p>
        <a:p>
          <a:pPr algn="ctr"/>
          <a:r>
            <a:rPr lang="en-IN" sz="1600" dirty="0" smtClean="0"/>
            <a:t> </a:t>
          </a:r>
          <a:r>
            <a:rPr lang="en-IN" sz="2800" dirty="0" smtClean="0"/>
            <a:t>Cataract &amp; Glaucoma</a:t>
          </a:r>
          <a:r>
            <a:rPr lang="en-IN" sz="2400" dirty="0" smtClean="0"/>
            <a:t>, </a:t>
          </a:r>
          <a:endParaRPr lang="en-IN" sz="1600" dirty="0" smtClean="0"/>
        </a:p>
        <a:p>
          <a:pPr algn="ctr"/>
          <a:r>
            <a:rPr lang="en-IN" sz="1600" dirty="0" smtClean="0"/>
            <a:t>will be covered under new component of childhood blindness will be reimbursed Rs. 1,000 per eye.</a:t>
          </a:r>
          <a:endParaRPr lang="en-US" sz="1600" dirty="0"/>
        </a:p>
      </dgm:t>
    </dgm:pt>
    <dgm:pt modelId="{645BA112-9F3D-4963-A535-F7861DC39840}" type="parTrans" cxnId="{C85C46DE-29D6-473F-BE86-07A02F0665FA}">
      <dgm:prSet/>
      <dgm:spPr/>
      <dgm:t>
        <a:bodyPr/>
        <a:lstStyle/>
        <a:p>
          <a:pPr algn="ctr"/>
          <a:endParaRPr lang="en-US"/>
        </a:p>
      </dgm:t>
    </dgm:pt>
    <dgm:pt modelId="{0768B898-6E73-474A-B167-94684B1FA6F5}" type="sibTrans" cxnId="{C85C46DE-29D6-473F-BE86-07A02F0665FA}">
      <dgm:prSet/>
      <dgm:spPr/>
      <dgm:t>
        <a:bodyPr/>
        <a:lstStyle/>
        <a:p>
          <a:pPr algn="ctr"/>
          <a:endParaRPr lang="en-US"/>
        </a:p>
      </dgm:t>
    </dgm:pt>
    <dgm:pt modelId="{6E58918E-7296-48EA-9C88-7C39775FCB6C}">
      <dgm:prSet custT="1"/>
      <dgm:spPr/>
      <dgm:t>
        <a:bodyPr/>
        <a:lstStyle/>
        <a:p>
          <a:pPr algn="ctr"/>
          <a:r>
            <a:rPr lang="en-IN" sz="2800" dirty="0" smtClean="0"/>
            <a:t>Squint&amp; Congenital </a:t>
          </a:r>
          <a:r>
            <a:rPr lang="en-IN" sz="2800" dirty="0" err="1" smtClean="0"/>
            <a:t>Ptosis</a:t>
          </a:r>
          <a:r>
            <a:rPr lang="en-IN" sz="2800" dirty="0" smtClean="0"/>
            <a:t> </a:t>
          </a:r>
        </a:p>
        <a:p>
          <a:pPr algn="ctr"/>
          <a:r>
            <a:rPr lang="en-IN" sz="1600" dirty="0" smtClean="0"/>
            <a:t>Surgical Treatment will be eligible Pre-Op &amp; Post-Op photograph as evidence along with Medical record Payment after surgery &amp; follow up</a:t>
          </a:r>
          <a:endParaRPr lang="en-IN" sz="1600" dirty="0"/>
        </a:p>
      </dgm:t>
    </dgm:pt>
    <dgm:pt modelId="{35FA55F5-0D29-4519-AF7C-4DCF8DC5E3BF}" type="parTrans" cxnId="{62F280A5-152C-40AF-8CB9-2E96BF0F4EBB}">
      <dgm:prSet/>
      <dgm:spPr/>
      <dgm:t>
        <a:bodyPr/>
        <a:lstStyle/>
        <a:p>
          <a:pPr algn="ctr"/>
          <a:endParaRPr lang="en-US"/>
        </a:p>
      </dgm:t>
    </dgm:pt>
    <dgm:pt modelId="{D7B31268-4011-479F-91AF-1163262455BE}" type="sibTrans" cxnId="{62F280A5-152C-40AF-8CB9-2E96BF0F4EBB}">
      <dgm:prSet/>
      <dgm:spPr/>
      <dgm:t>
        <a:bodyPr/>
        <a:lstStyle/>
        <a:p>
          <a:pPr algn="ctr"/>
          <a:endParaRPr lang="en-US"/>
        </a:p>
      </dgm:t>
    </dgm:pt>
    <dgm:pt modelId="{1EA2F57B-2D25-4985-B9D0-387126EE3A12}" type="pres">
      <dgm:prSet presAssocID="{0CDA23E4-B77D-4C53-B5A0-591946FB60A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BC776A-833F-4253-97DD-545C6F28B7A2}" type="pres">
      <dgm:prSet presAssocID="{76545D1B-17D7-4511-8D0D-12CF22459B5F}" presName="node" presStyleLbl="node1" presStyleIdx="0" presStyleCnt="6" custScaleX="121249" custScaleY="1052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8FCC7B-05C9-4917-9224-D0A1992EF19C}" type="pres">
      <dgm:prSet presAssocID="{19114567-2368-4538-8060-79D16D165B7A}" presName="sibTrans" presStyleCnt="0"/>
      <dgm:spPr/>
    </dgm:pt>
    <dgm:pt modelId="{028E5482-4755-4E08-AD89-330D849B5E2A}" type="pres">
      <dgm:prSet presAssocID="{819BA1F7-F747-4494-828F-443086AB8F3A}" presName="node" presStyleLbl="node1" presStyleIdx="1" presStyleCnt="6" custScaleX="122541" custScaleY="1033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D794C6-5D1B-4653-9BCE-CFC934798208}" type="pres">
      <dgm:prSet presAssocID="{43AE01BD-99AD-40CD-9865-AC553731ACB1}" presName="sibTrans" presStyleCnt="0"/>
      <dgm:spPr/>
    </dgm:pt>
    <dgm:pt modelId="{F309D11A-C43F-49E1-AC68-422FF0998C3C}" type="pres">
      <dgm:prSet presAssocID="{8D02EA84-B0EF-4799-8EB2-A4D8A93FA08E}" presName="node" presStyleLbl="node1" presStyleIdx="2" presStyleCnt="6" custScaleX="1330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DB6A34-212D-4412-AB78-9578F43A7034}" type="pres">
      <dgm:prSet presAssocID="{20B0F28C-88BF-4896-A348-A0F7E32D4CDF}" presName="sibTrans" presStyleCnt="0"/>
      <dgm:spPr/>
    </dgm:pt>
    <dgm:pt modelId="{45CB55EC-B3C2-45EC-B7BC-E0CE328B2821}" type="pres">
      <dgm:prSet presAssocID="{7E741EB6-ED48-49C3-A582-1323A8D36E88}" presName="node" presStyleLbl="node1" presStyleIdx="3" presStyleCnt="6" custScaleX="137804" custLinFactNeighborX="4816" custLinFactNeighborY="38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F88A06-A10B-414A-9011-D65EB0828F9E}" type="pres">
      <dgm:prSet presAssocID="{1F2ECC5D-6848-4849-9FD7-D22656C9C605}" presName="sibTrans" presStyleCnt="0"/>
      <dgm:spPr/>
    </dgm:pt>
    <dgm:pt modelId="{617C7E47-DFE5-489E-B830-DC3A383A9E65}" type="pres">
      <dgm:prSet presAssocID="{B25B6289-6933-4ECC-A8BB-42DA57977AF6}" presName="node" presStyleLbl="node1" presStyleIdx="4" presStyleCnt="6" custScaleX="152369" custScaleY="120639" custLinFactY="11472" custLinFactNeighborX="-22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34A870-8F65-4591-93B0-D6150AB7040B}" type="pres">
      <dgm:prSet presAssocID="{0768B898-6E73-474A-B167-94684B1FA6F5}" presName="sibTrans" presStyleCnt="0"/>
      <dgm:spPr/>
    </dgm:pt>
    <dgm:pt modelId="{9B41DEE4-6F01-44DA-A936-8256D03A1B2F}" type="pres">
      <dgm:prSet presAssocID="{6E58918E-7296-48EA-9C88-7C39775FCB6C}" presName="node" presStyleLbl="node1" presStyleIdx="5" presStyleCnt="6" custScaleX="155981" custScaleY="123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260A00-F14E-4985-8572-D447B700B816}" srcId="{0CDA23E4-B77D-4C53-B5A0-591946FB60A5}" destId="{7E741EB6-ED48-49C3-A582-1323A8D36E88}" srcOrd="3" destOrd="0" parTransId="{21F08651-081A-45EB-8036-2F4B8D5A17FB}" sibTransId="{1F2ECC5D-6848-4849-9FD7-D22656C9C605}"/>
    <dgm:cxn modelId="{96C3034D-EDA5-4E0A-A8B0-7E2D1E1D31F1}" type="presOf" srcId="{6E58918E-7296-48EA-9C88-7C39775FCB6C}" destId="{9B41DEE4-6F01-44DA-A936-8256D03A1B2F}" srcOrd="0" destOrd="0" presId="urn:microsoft.com/office/officeart/2005/8/layout/default#1"/>
    <dgm:cxn modelId="{35D21C1B-334E-45F9-9699-69EE4D62323F}" srcId="{0CDA23E4-B77D-4C53-B5A0-591946FB60A5}" destId="{76545D1B-17D7-4511-8D0D-12CF22459B5F}" srcOrd="0" destOrd="0" parTransId="{237055D8-70DB-4C6B-9D11-DBD19ECA222F}" sibTransId="{19114567-2368-4538-8060-79D16D165B7A}"/>
    <dgm:cxn modelId="{F447074A-5DF1-46C8-94C9-88661C51F84A}" type="presOf" srcId="{8D02EA84-B0EF-4799-8EB2-A4D8A93FA08E}" destId="{F309D11A-C43F-49E1-AC68-422FF0998C3C}" srcOrd="0" destOrd="0" presId="urn:microsoft.com/office/officeart/2005/8/layout/default#1"/>
    <dgm:cxn modelId="{B18ECBF5-DE3B-4897-B59F-F96F4482F597}" type="presOf" srcId="{819BA1F7-F747-4494-828F-443086AB8F3A}" destId="{028E5482-4755-4E08-AD89-330D849B5E2A}" srcOrd="0" destOrd="0" presId="urn:microsoft.com/office/officeart/2005/8/layout/default#1"/>
    <dgm:cxn modelId="{1BE58193-9CD4-494A-BFE0-915B02311675}" type="presOf" srcId="{76545D1B-17D7-4511-8D0D-12CF22459B5F}" destId="{89BC776A-833F-4253-97DD-545C6F28B7A2}" srcOrd="0" destOrd="0" presId="urn:microsoft.com/office/officeart/2005/8/layout/default#1"/>
    <dgm:cxn modelId="{AB3EB1AC-C3EA-4343-BAD9-051A8F7ACA24}" type="presOf" srcId="{7E741EB6-ED48-49C3-A582-1323A8D36E88}" destId="{45CB55EC-B3C2-45EC-B7BC-E0CE328B2821}" srcOrd="0" destOrd="0" presId="urn:microsoft.com/office/officeart/2005/8/layout/default#1"/>
    <dgm:cxn modelId="{C85C46DE-29D6-473F-BE86-07A02F0665FA}" srcId="{0CDA23E4-B77D-4C53-B5A0-591946FB60A5}" destId="{B25B6289-6933-4ECC-A8BB-42DA57977AF6}" srcOrd="4" destOrd="0" parTransId="{645BA112-9F3D-4963-A535-F7861DC39840}" sibTransId="{0768B898-6E73-474A-B167-94684B1FA6F5}"/>
    <dgm:cxn modelId="{50502694-862B-4DF5-9F03-4D13711470C7}" type="presOf" srcId="{0CDA23E4-B77D-4C53-B5A0-591946FB60A5}" destId="{1EA2F57B-2D25-4985-B9D0-387126EE3A12}" srcOrd="0" destOrd="0" presId="urn:microsoft.com/office/officeart/2005/8/layout/default#1"/>
    <dgm:cxn modelId="{62F280A5-152C-40AF-8CB9-2E96BF0F4EBB}" srcId="{0CDA23E4-B77D-4C53-B5A0-591946FB60A5}" destId="{6E58918E-7296-48EA-9C88-7C39775FCB6C}" srcOrd="5" destOrd="0" parTransId="{35FA55F5-0D29-4519-AF7C-4DCF8DC5E3BF}" sibTransId="{D7B31268-4011-479F-91AF-1163262455BE}"/>
    <dgm:cxn modelId="{6171CCE5-31A5-4D19-927C-8E327B9E34AA}" type="presOf" srcId="{B25B6289-6933-4ECC-A8BB-42DA57977AF6}" destId="{617C7E47-DFE5-489E-B830-DC3A383A9E65}" srcOrd="0" destOrd="0" presId="urn:microsoft.com/office/officeart/2005/8/layout/default#1"/>
    <dgm:cxn modelId="{280B3247-58C4-4404-B492-25A7F3C99E85}" srcId="{0CDA23E4-B77D-4C53-B5A0-591946FB60A5}" destId="{8D02EA84-B0EF-4799-8EB2-A4D8A93FA08E}" srcOrd="2" destOrd="0" parTransId="{B8162227-E38E-4A24-8D51-5AD2A119A898}" sibTransId="{20B0F28C-88BF-4896-A348-A0F7E32D4CDF}"/>
    <dgm:cxn modelId="{092AC0FA-D146-4D48-8756-F8D2C79E80FB}" srcId="{0CDA23E4-B77D-4C53-B5A0-591946FB60A5}" destId="{819BA1F7-F747-4494-828F-443086AB8F3A}" srcOrd="1" destOrd="0" parTransId="{ECC14829-4B0E-4FBC-8E1A-A955EEFB5810}" sibTransId="{43AE01BD-99AD-40CD-9865-AC553731ACB1}"/>
    <dgm:cxn modelId="{6B71D226-C41D-432E-A864-BFF7B9705E87}" type="presParOf" srcId="{1EA2F57B-2D25-4985-B9D0-387126EE3A12}" destId="{89BC776A-833F-4253-97DD-545C6F28B7A2}" srcOrd="0" destOrd="0" presId="urn:microsoft.com/office/officeart/2005/8/layout/default#1"/>
    <dgm:cxn modelId="{944DEDA3-5410-4860-8B33-15C38D1262ED}" type="presParOf" srcId="{1EA2F57B-2D25-4985-B9D0-387126EE3A12}" destId="{4E8FCC7B-05C9-4917-9224-D0A1992EF19C}" srcOrd="1" destOrd="0" presId="urn:microsoft.com/office/officeart/2005/8/layout/default#1"/>
    <dgm:cxn modelId="{556FBBEB-20DB-47B4-BA8B-CFFE01A11C12}" type="presParOf" srcId="{1EA2F57B-2D25-4985-B9D0-387126EE3A12}" destId="{028E5482-4755-4E08-AD89-330D849B5E2A}" srcOrd="2" destOrd="0" presId="urn:microsoft.com/office/officeart/2005/8/layout/default#1"/>
    <dgm:cxn modelId="{31586596-8AE1-4951-818D-87C2ACA98B4E}" type="presParOf" srcId="{1EA2F57B-2D25-4985-B9D0-387126EE3A12}" destId="{EFD794C6-5D1B-4653-9BCE-CFC934798208}" srcOrd="3" destOrd="0" presId="urn:microsoft.com/office/officeart/2005/8/layout/default#1"/>
    <dgm:cxn modelId="{D400CBD0-EE3D-4B32-A357-F2847CE677AB}" type="presParOf" srcId="{1EA2F57B-2D25-4985-B9D0-387126EE3A12}" destId="{F309D11A-C43F-49E1-AC68-422FF0998C3C}" srcOrd="4" destOrd="0" presId="urn:microsoft.com/office/officeart/2005/8/layout/default#1"/>
    <dgm:cxn modelId="{86B50FE8-4780-43B0-A20F-A0EC3B223115}" type="presParOf" srcId="{1EA2F57B-2D25-4985-B9D0-387126EE3A12}" destId="{0BDB6A34-212D-4412-AB78-9578F43A7034}" srcOrd="5" destOrd="0" presId="urn:microsoft.com/office/officeart/2005/8/layout/default#1"/>
    <dgm:cxn modelId="{EB8A56C1-8138-4617-87F9-C8B7861480F2}" type="presParOf" srcId="{1EA2F57B-2D25-4985-B9D0-387126EE3A12}" destId="{45CB55EC-B3C2-45EC-B7BC-E0CE328B2821}" srcOrd="6" destOrd="0" presId="urn:microsoft.com/office/officeart/2005/8/layout/default#1"/>
    <dgm:cxn modelId="{8B7E7751-5344-41DC-9A45-D725158C030A}" type="presParOf" srcId="{1EA2F57B-2D25-4985-B9D0-387126EE3A12}" destId="{46F88A06-A10B-414A-9011-D65EB0828F9E}" srcOrd="7" destOrd="0" presId="urn:microsoft.com/office/officeart/2005/8/layout/default#1"/>
    <dgm:cxn modelId="{882758A2-7023-4EC8-8B48-43982F57221D}" type="presParOf" srcId="{1EA2F57B-2D25-4985-B9D0-387126EE3A12}" destId="{617C7E47-DFE5-489E-B830-DC3A383A9E65}" srcOrd="8" destOrd="0" presId="urn:microsoft.com/office/officeart/2005/8/layout/default#1"/>
    <dgm:cxn modelId="{4AFB7230-0270-4E2C-AF61-6A862B173F38}" type="presParOf" srcId="{1EA2F57B-2D25-4985-B9D0-387126EE3A12}" destId="{7F34A870-8F65-4591-93B0-D6150AB7040B}" srcOrd="9" destOrd="0" presId="urn:microsoft.com/office/officeart/2005/8/layout/default#1"/>
    <dgm:cxn modelId="{68561BC5-9494-45F2-9D95-BF3E890F257D}" type="presParOf" srcId="{1EA2F57B-2D25-4985-B9D0-387126EE3A12}" destId="{9B41DEE4-6F01-44DA-A936-8256D03A1B2F}" srcOrd="10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08544F-E434-4AFA-8398-8B4474E4B663}" type="doc">
      <dgm:prSet loTypeId="urn:microsoft.com/office/officeart/2005/8/layout/default#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B00C3D51-357F-4846-8E09-E93DF1078138}">
      <dgm:prSet custT="1"/>
      <dgm:spPr/>
      <dgm:t>
        <a:bodyPr/>
        <a:lstStyle/>
        <a:p>
          <a:pPr algn="ctr"/>
          <a:r>
            <a:rPr lang="en-US" sz="2000" dirty="0" smtClean="0">
              <a:solidFill>
                <a:srgbClr val="FF0000"/>
              </a:solidFill>
            </a:rPr>
            <a:t>To reduce the backlog 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of blindness through identification and treatment of blind at primary, secondary and tertiary levels in the country.</a:t>
          </a:r>
        </a:p>
      </dgm:t>
    </dgm:pt>
    <dgm:pt modelId="{63EAAF45-2F11-4A1D-B0C8-EF71B0AA2921}" type="parTrans" cxnId="{BEE24107-9CEC-4CE2-AA53-9668BE1122E3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792A1DC6-E71F-43B1-AE55-6056C7F10501}" type="sibTrans" cxnId="{BEE24107-9CEC-4CE2-AA53-9668BE1122E3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E44CE0D8-5B42-4A32-A1FD-64F983AC518A}">
      <dgm:prSet custT="1"/>
      <dgm:spPr/>
      <dgm:t>
        <a:bodyPr/>
        <a:lstStyle/>
        <a:p>
          <a:pPr algn="ctr"/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Develop and strengthen the strategy of NPCB for “Eye Health” and </a:t>
          </a:r>
          <a:r>
            <a:rPr lang="en-US" sz="2000" dirty="0" smtClean="0">
              <a:solidFill>
                <a:srgbClr val="FF0000"/>
              </a:solidFill>
            </a:rPr>
            <a:t>prevention of visual impairment.</a:t>
          </a:r>
        </a:p>
      </dgm:t>
    </dgm:pt>
    <dgm:pt modelId="{4F004339-64B3-4F1B-94B4-261DAF4C794E}" type="parTrans" cxnId="{1B7E7960-7BA7-484A-9464-E6B4CF9772C6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E0B0477B-7F05-4635-A819-8B29EF3E4428}" type="sibTrans" cxnId="{1B7E7960-7BA7-484A-9464-E6B4CF9772C6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EE0EBC7E-663C-43FC-AB4D-FD5CE0E4A233}">
      <dgm:prSet custT="1"/>
      <dgm:spPr/>
      <dgm:t>
        <a:bodyPr/>
        <a:lstStyle/>
        <a:p>
          <a:pPr algn="ctr"/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Strengthening and </a:t>
          </a:r>
          <a:r>
            <a:rPr lang="en-US" sz="2000" dirty="0" err="1" smtClean="0">
              <a:solidFill>
                <a:schemeClr val="accent2">
                  <a:lumMod val="50000"/>
                </a:schemeClr>
              </a:solidFill>
            </a:rPr>
            <a:t>upgradation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 of RIOs to become </a:t>
          </a:r>
          <a:r>
            <a:rPr lang="en-US" sz="2000" dirty="0" smtClean="0">
              <a:solidFill>
                <a:srgbClr val="FF0000"/>
              </a:solidFill>
            </a:rPr>
            <a:t>centre of excellence 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in various sub-</a:t>
          </a:r>
          <a:r>
            <a:rPr lang="en-US" sz="2000" dirty="0" err="1" smtClean="0">
              <a:solidFill>
                <a:schemeClr val="accent2">
                  <a:lumMod val="50000"/>
                </a:schemeClr>
              </a:solidFill>
            </a:rPr>
            <a:t>specialities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 of ophthalmology</a:t>
          </a:r>
        </a:p>
      </dgm:t>
    </dgm:pt>
    <dgm:pt modelId="{F304EE45-8A94-44DE-A8A6-DCEFFA142611}" type="parTrans" cxnId="{B861C530-95F6-485E-91F0-F9A19F6B4F8B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C78F92F4-0A11-429D-8BA8-383B1572A6D1}" type="sibTrans" cxnId="{B861C530-95F6-485E-91F0-F9A19F6B4F8B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A0A11D43-A376-47DB-A473-278DF0346AA1}">
      <dgm:prSet custT="1"/>
      <dgm:spPr/>
      <dgm:t>
        <a:bodyPr/>
        <a:lstStyle/>
        <a:p>
          <a:pPr algn="ctr"/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              </a:t>
          </a:r>
          <a:r>
            <a:rPr lang="en-US" sz="2000" dirty="0" smtClean="0">
              <a:solidFill>
                <a:srgbClr val="FF0000"/>
              </a:solidFill>
            </a:rPr>
            <a:t>Strengthening 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the existing and developing </a:t>
          </a:r>
          <a:r>
            <a:rPr lang="en-US" sz="2000" dirty="0" smtClean="0">
              <a:solidFill>
                <a:srgbClr val="FF0000"/>
              </a:solidFill>
            </a:rPr>
            <a:t>additional human resources and infrastructure 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facilities for high quality comprehensive Eye Care in all Districts </a:t>
          </a:r>
        </a:p>
      </dgm:t>
    </dgm:pt>
    <dgm:pt modelId="{E32B25D1-5908-4FE9-8856-F07192039467}" type="parTrans" cxnId="{E7DA75A3-3568-4700-BC17-92CB69DFF289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E5D8432F-06B8-4C54-958D-5B2C8CE72E40}" type="sibTrans" cxnId="{E7DA75A3-3568-4700-BC17-92CB69DFF289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73650C30-C83E-4418-95E7-AFA58BC83CBA}">
      <dgm:prSet custT="1"/>
      <dgm:spPr/>
      <dgm:t>
        <a:bodyPr/>
        <a:lstStyle/>
        <a:p>
          <a:pPr algn="ctr"/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To enhance community </a:t>
          </a:r>
          <a:r>
            <a:rPr lang="en-US" sz="2000" dirty="0" smtClean="0">
              <a:solidFill>
                <a:srgbClr val="FF0000"/>
              </a:solidFill>
            </a:rPr>
            <a:t>awareness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  on preventive measures; </a:t>
          </a:r>
        </a:p>
      </dgm:t>
    </dgm:pt>
    <dgm:pt modelId="{296272D7-A9FE-418B-B30F-8225ECB4E063}" type="parTrans" cxnId="{7E86FFE1-480F-43BB-A4AB-FA2E102F826F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608D335F-5948-4162-9A82-0E23ED9A2A0E}" type="sibTrans" cxnId="{7E86FFE1-480F-43BB-A4AB-FA2E102F826F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F5A3AC11-9469-4BDB-9060-872203BF37E3}">
      <dgm:prSet custT="1"/>
      <dgm:spPr/>
      <dgm:t>
        <a:bodyPr/>
        <a:lstStyle/>
        <a:p>
          <a:pPr algn="ctr"/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Increase and expand </a:t>
          </a:r>
          <a:r>
            <a:rPr lang="en-US" sz="2000" dirty="0" smtClean="0">
              <a:solidFill>
                <a:srgbClr val="FF0000"/>
              </a:solidFill>
            </a:rPr>
            <a:t>research for prevention 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of blindness and visual impairment</a:t>
          </a:r>
        </a:p>
      </dgm:t>
    </dgm:pt>
    <dgm:pt modelId="{1FFB88CD-1B0E-471E-A4D0-9EF2C617AB10}" type="parTrans" cxnId="{5931E7F7-7663-408C-94B1-A2A83D7D0D51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667CC440-6DC0-4D71-8E90-0B0A6DA44452}" type="sibTrans" cxnId="{5931E7F7-7663-408C-94B1-A2A83D7D0D51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85947604-3E57-477A-95C4-30E598B41FF8}">
      <dgm:prSet custT="1"/>
      <dgm:spPr/>
      <dgm:t>
        <a:bodyPr/>
        <a:lstStyle/>
        <a:p>
          <a:pPr algn="ctr"/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      To secure </a:t>
          </a:r>
          <a:r>
            <a:rPr lang="en-US" sz="2000" dirty="0" smtClean="0">
              <a:solidFill>
                <a:srgbClr val="FF0000"/>
              </a:solidFill>
            </a:rPr>
            <a:t>participation of Voluntary Organizations</a:t>
          </a:r>
          <a:r>
            <a:rPr lang="en-US" sz="2000" dirty="0" smtClean="0">
              <a:solidFill>
                <a:schemeClr val="accent2">
                  <a:lumMod val="50000"/>
                </a:schemeClr>
              </a:solidFill>
            </a:rPr>
            <a:t>/Private Practitioners in eye Care</a:t>
          </a:r>
        </a:p>
      </dgm:t>
    </dgm:pt>
    <dgm:pt modelId="{E0BEC55B-5D44-4322-9481-D8DFCBAACA03}" type="parTrans" cxnId="{901EE7DA-7543-4118-80E8-1A984395656C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2CB4ED61-7FDA-4A8F-B7F0-FA047684F007}" type="sibTrans" cxnId="{901EE7DA-7543-4118-80E8-1A984395656C}">
      <dgm:prSet/>
      <dgm:spPr/>
      <dgm:t>
        <a:bodyPr/>
        <a:lstStyle/>
        <a:p>
          <a:endParaRPr lang="en-US" sz="2400">
            <a:solidFill>
              <a:schemeClr val="accent2">
                <a:lumMod val="50000"/>
              </a:schemeClr>
            </a:solidFill>
          </a:endParaRPr>
        </a:p>
      </dgm:t>
    </dgm:pt>
    <dgm:pt modelId="{26AC912F-A271-4BC6-A5F1-95E95D29E87A}" type="pres">
      <dgm:prSet presAssocID="{2F08544F-E434-4AFA-8398-8B4474E4B6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01BE39C-A7AE-4841-BA3B-553BA6201832}" type="pres">
      <dgm:prSet presAssocID="{B00C3D51-357F-4846-8E09-E93DF1078138}" presName="node" presStyleLbl="node1" presStyleIdx="0" presStyleCnt="7" custScaleX="141543" custScaleY="1256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C72A8B-B757-4719-8A00-17C07C2DC3CE}" type="pres">
      <dgm:prSet presAssocID="{792A1DC6-E71F-43B1-AE55-6056C7F10501}" presName="sibTrans" presStyleCnt="0"/>
      <dgm:spPr/>
    </dgm:pt>
    <dgm:pt modelId="{2D9801D6-7C20-471D-BE57-3E1E02C8C388}" type="pres">
      <dgm:prSet presAssocID="{E44CE0D8-5B42-4A32-A1FD-64F983AC518A}" presName="node" presStyleLbl="node1" presStyleIdx="1" presStyleCnt="7" custScaleY="1275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A8782A-9646-4B1D-8F7F-C8CCBA7A6A71}" type="pres">
      <dgm:prSet presAssocID="{E0B0477B-7F05-4635-A819-8B29EF3E4428}" presName="sibTrans" presStyleCnt="0"/>
      <dgm:spPr/>
    </dgm:pt>
    <dgm:pt modelId="{F92DDB86-8400-4589-BF68-0E58EA1F535B}" type="pres">
      <dgm:prSet presAssocID="{EE0EBC7E-663C-43FC-AB4D-FD5CE0E4A233}" presName="node" presStyleLbl="node1" presStyleIdx="2" presStyleCnt="7" custScaleY="1238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157D45-F0FA-432F-88DF-D0A81D30D606}" type="pres">
      <dgm:prSet presAssocID="{C78F92F4-0A11-429D-8BA8-383B1572A6D1}" presName="sibTrans" presStyleCnt="0"/>
      <dgm:spPr/>
    </dgm:pt>
    <dgm:pt modelId="{9B77F0B5-A1FF-4200-8937-85588F51D662}" type="pres">
      <dgm:prSet presAssocID="{A0A11D43-A376-47DB-A473-278DF0346AA1}" presName="node" presStyleLbl="node1" presStyleIdx="3" presStyleCnt="7" custScaleX="216425" custScaleY="78269" custLinFactNeighborX="495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CFDB91-7606-4B06-B64A-77EC1009F7E7}" type="pres">
      <dgm:prSet presAssocID="{E5D8432F-06B8-4C54-958D-5B2C8CE72E40}" presName="sibTrans" presStyleCnt="0"/>
      <dgm:spPr/>
    </dgm:pt>
    <dgm:pt modelId="{3EA8DE74-38C6-40A4-A18B-504BD2889F36}" type="pres">
      <dgm:prSet presAssocID="{73650C30-C83E-4418-95E7-AFA58BC83CBA}" presName="node" presStyleLbl="node1" presStyleIdx="4" presStyleCnt="7" custLinFactY="17945" custLinFactNeighborX="14324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18E699-7E42-433F-A60D-4DD9291CD382}" type="pres">
      <dgm:prSet presAssocID="{608D335F-5948-4162-9A82-0E23ED9A2A0E}" presName="sibTrans" presStyleCnt="0"/>
      <dgm:spPr/>
    </dgm:pt>
    <dgm:pt modelId="{99EDC5B8-2284-4015-A996-255731DAA54D}" type="pres">
      <dgm:prSet presAssocID="{F5A3AC11-9469-4BDB-9060-872203BF37E3}" presName="node" presStyleLbl="node1" presStyleIdx="5" presStyleCnt="7" custScaleX="113226" custScaleY="97443" custLinFactX="-4286" custLinFactNeighborX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9F218-9EFE-4E76-9435-21D0D8D6E2F9}" type="pres">
      <dgm:prSet presAssocID="{667CC440-6DC0-4D71-8E90-0B0A6DA44452}" presName="sibTrans" presStyleCnt="0"/>
      <dgm:spPr/>
    </dgm:pt>
    <dgm:pt modelId="{59C51B00-DA8B-4B52-B813-46DA4A70532E}" type="pres">
      <dgm:prSet presAssocID="{85947604-3E57-477A-95C4-30E598B41FF8}" presName="node" presStyleLbl="node1" presStyleIdx="6" presStyleCnt="7" custScaleX="123761" custScaleY="106877" custLinFactNeighborX="-54959" custLinFactNeighborY="12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1EE7DA-7543-4118-80E8-1A984395656C}" srcId="{2F08544F-E434-4AFA-8398-8B4474E4B663}" destId="{85947604-3E57-477A-95C4-30E598B41FF8}" srcOrd="6" destOrd="0" parTransId="{E0BEC55B-5D44-4322-9481-D8DFCBAACA03}" sibTransId="{2CB4ED61-7FDA-4A8F-B7F0-FA047684F007}"/>
    <dgm:cxn modelId="{BC44C19E-7925-4C37-A7F0-76EF7179394F}" type="presOf" srcId="{2F08544F-E434-4AFA-8398-8B4474E4B663}" destId="{26AC912F-A271-4BC6-A5F1-95E95D29E87A}" srcOrd="0" destOrd="0" presId="urn:microsoft.com/office/officeart/2005/8/layout/default#2"/>
    <dgm:cxn modelId="{69251FDD-CC02-467B-8E50-9763092F06B4}" type="presOf" srcId="{E44CE0D8-5B42-4A32-A1FD-64F983AC518A}" destId="{2D9801D6-7C20-471D-BE57-3E1E02C8C388}" srcOrd="0" destOrd="0" presId="urn:microsoft.com/office/officeart/2005/8/layout/default#2"/>
    <dgm:cxn modelId="{6075DFCF-66DC-45CA-BF7E-5ED83433E269}" type="presOf" srcId="{B00C3D51-357F-4846-8E09-E93DF1078138}" destId="{801BE39C-A7AE-4841-BA3B-553BA6201832}" srcOrd="0" destOrd="0" presId="urn:microsoft.com/office/officeart/2005/8/layout/default#2"/>
    <dgm:cxn modelId="{55DA7058-7844-4EDE-AC74-7FB18D3B416A}" type="presOf" srcId="{A0A11D43-A376-47DB-A473-278DF0346AA1}" destId="{9B77F0B5-A1FF-4200-8937-85588F51D662}" srcOrd="0" destOrd="0" presId="urn:microsoft.com/office/officeart/2005/8/layout/default#2"/>
    <dgm:cxn modelId="{E7DA75A3-3568-4700-BC17-92CB69DFF289}" srcId="{2F08544F-E434-4AFA-8398-8B4474E4B663}" destId="{A0A11D43-A376-47DB-A473-278DF0346AA1}" srcOrd="3" destOrd="0" parTransId="{E32B25D1-5908-4FE9-8856-F07192039467}" sibTransId="{E5D8432F-06B8-4C54-958D-5B2C8CE72E40}"/>
    <dgm:cxn modelId="{BEE24107-9CEC-4CE2-AA53-9668BE1122E3}" srcId="{2F08544F-E434-4AFA-8398-8B4474E4B663}" destId="{B00C3D51-357F-4846-8E09-E93DF1078138}" srcOrd="0" destOrd="0" parTransId="{63EAAF45-2F11-4A1D-B0C8-EF71B0AA2921}" sibTransId="{792A1DC6-E71F-43B1-AE55-6056C7F10501}"/>
    <dgm:cxn modelId="{E8E35234-A4C8-420B-BD04-C074C378E407}" type="presOf" srcId="{85947604-3E57-477A-95C4-30E598B41FF8}" destId="{59C51B00-DA8B-4B52-B813-46DA4A70532E}" srcOrd="0" destOrd="0" presId="urn:microsoft.com/office/officeart/2005/8/layout/default#2"/>
    <dgm:cxn modelId="{5931E7F7-7663-408C-94B1-A2A83D7D0D51}" srcId="{2F08544F-E434-4AFA-8398-8B4474E4B663}" destId="{F5A3AC11-9469-4BDB-9060-872203BF37E3}" srcOrd="5" destOrd="0" parTransId="{1FFB88CD-1B0E-471E-A4D0-9EF2C617AB10}" sibTransId="{667CC440-6DC0-4D71-8E90-0B0A6DA44452}"/>
    <dgm:cxn modelId="{B861C530-95F6-485E-91F0-F9A19F6B4F8B}" srcId="{2F08544F-E434-4AFA-8398-8B4474E4B663}" destId="{EE0EBC7E-663C-43FC-AB4D-FD5CE0E4A233}" srcOrd="2" destOrd="0" parTransId="{F304EE45-8A94-44DE-A8A6-DCEFFA142611}" sibTransId="{C78F92F4-0A11-429D-8BA8-383B1572A6D1}"/>
    <dgm:cxn modelId="{7E86FFE1-480F-43BB-A4AB-FA2E102F826F}" srcId="{2F08544F-E434-4AFA-8398-8B4474E4B663}" destId="{73650C30-C83E-4418-95E7-AFA58BC83CBA}" srcOrd="4" destOrd="0" parTransId="{296272D7-A9FE-418B-B30F-8225ECB4E063}" sibTransId="{608D335F-5948-4162-9A82-0E23ED9A2A0E}"/>
    <dgm:cxn modelId="{1B7E7960-7BA7-484A-9464-E6B4CF9772C6}" srcId="{2F08544F-E434-4AFA-8398-8B4474E4B663}" destId="{E44CE0D8-5B42-4A32-A1FD-64F983AC518A}" srcOrd="1" destOrd="0" parTransId="{4F004339-64B3-4F1B-94B4-261DAF4C794E}" sibTransId="{E0B0477B-7F05-4635-A819-8B29EF3E4428}"/>
    <dgm:cxn modelId="{3DFEC4E7-8F67-4A17-8447-E8D0F602AA18}" type="presOf" srcId="{F5A3AC11-9469-4BDB-9060-872203BF37E3}" destId="{99EDC5B8-2284-4015-A996-255731DAA54D}" srcOrd="0" destOrd="0" presId="urn:microsoft.com/office/officeart/2005/8/layout/default#2"/>
    <dgm:cxn modelId="{395D275B-278F-4060-B0E5-E54D61BA889C}" type="presOf" srcId="{73650C30-C83E-4418-95E7-AFA58BC83CBA}" destId="{3EA8DE74-38C6-40A4-A18B-504BD2889F36}" srcOrd="0" destOrd="0" presId="urn:microsoft.com/office/officeart/2005/8/layout/default#2"/>
    <dgm:cxn modelId="{864E5660-8A61-401E-80C9-140B1AF55D01}" type="presOf" srcId="{EE0EBC7E-663C-43FC-AB4D-FD5CE0E4A233}" destId="{F92DDB86-8400-4589-BF68-0E58EA1F535B}" srcOrd="0" destOrd="0" presId="urn:microsoft.com/office/officeart/2005/8/layout/default#2"/>
    <dgm:cxn modelId="{439E2D28-0DC5-4A49-8735-C74FFE0FA871}" type="presParOf" srcId="{26AC912F-A271-4BC6-A5F1-95E95D29E87A}" destId="{801BE39C-A7AE-4841-BA3B-553BA6201832}" srcOrd="0" destOrd="0" presId="urn:microsoft.com/office/officeart/2005/8/layout/default#2"/>
    <dgm:cxn modelId="{0387825A-77CB-4F77-AF6F-70306C5DEC3E}" type="presParOf" srcId="{26AC912F-A271-4BC6-A5F1-95E95D29E87A}" destId="{6FC72A8B-B757-4719-8A00-17C07C2DC3CE}" srcOrd="1" destOrd="0" presId="urn:microsoft.com/office/officeart/2005/8/layout/default#2"/>
    <dgm:cxn modelId="{FB2A6C41-2040-4011-A912-45B906233A7A}" type="presParOf" srcId="{26AC912F-A271-4BC6-A5F1-95E95D29E87A}" destId="{2D9801D6-7C20-471D-BE57-3E1E02C8C388}" srcOrd="2" destOrd="0" presId="urn:microsoft.com/office/officeart/2005/8/layout/default#2"/>
    <dgm:cxn modelId="{0DE8F219-94C6-4861-ACB5-5BA0D3680990}" type="presParOf" srcId="{26AC912F-A271-4BC6-A5F1-95E95D29E87A}" destId="{93A8782A-9646-4B1D-8F7F-C8CCBA7A6A71}" srcOrd="3" destOrd="0" presId="urn:microsoft.com/office/officeart/2005/8/layout/default#2"/>
    <dgm:cxn modelId="{22356267-EC01-4E61-9CB1-1F38491D5531}" type="presParOf" srcId="{26AC912F-A271-4BC6-A5F1-95E95D29E87A}" destId="{F92DDB86-8400-4589-BF68-0E58EA1F535B}" srcOrd="4" destOrd="0" presId="urn:microsoft.com/office/officeart/2005/8/layout/default#2"/>
    <dgm:cxn modelId="{79877251-B56E-46A9-994A-2314E212EAC8}" type="presParOf" srcId="{26AC912F-A271-4BC6-A5F1-95E95D29E87A}" destId="{B6157D45-F0FA-432F-88DF-D0A81D30D606}" srcOrd="5" destOrd="0" presId="urn:microsoft.com/office/officeart/2005/8/layout/default#2"/>
    <dgm:cxn modelId="{76B62DA2-4A9B-45F6-A8B4-9512F2D2524D}" type="presParOf" srcId="{26AC912F-A271-4BC6-A5F1-95E95D29E87A}" destId="{9B77F0B5-A1FF-4200-8937-85588F51D662}" srcOrd="6" destOrd="0" presId="urn:microsoft.com/office/officeart/2005/8/layout/default#2"/>
    <dgm:cxn modelId="{2D92EEDB-EFDB-4D44-9836-C30A7EAFEE87}" type="presParOf" srcId="{26AC912F-A271-4BC6-A5F1-95E95D29E87A}" destId="{CFCFDB91-7606-4B06-B64A-77EC1009F7E7}" srcOrd="7" destOrd="0" presId="urn:microsoft.com/office/officeart/2005/8/layout/default#2"/>
    <dgm:cxn modelId="{1882E950-1359-489E-A4BF-5D4B6B07C963}" type="presParOf" srcId="{26AC912F-A271-4BC6-A5F1-95E95D29E87A}" destId="{3EA8DE74-38C6-40A4-A18B-504BD2889F36}" srcOrd="8" destOrd="0" presId="urn:microsoft.com/office/officeart/2005/8/layout/default#2"/>
    <dgm:cxn modelId="{8AF20D49-3FE5-4008-9680-2C28B074E5F1}" type="presParOf" srcId="{26AC912F-A271-4BC6-A5F1-95E95D29E87A}" destId="{EB18E699-7E42-433F-A60D-4DD9291CD382}" srcOrd="9" destOrd="0" presId="urn:microsoft.com/office/officeart/2005/8/layout/default#2"/>
    <dgm:cxn modelId="{892059D6-AEFB-49FE-9768-41431374FF95}" type="presParOf" srcId="{26AC912F-A271-4BC6-A5F1-95E95D29E87A}" destId="{99EDC5B8-2284-4015-A996-255731DAA54D}" srcOrd="10" destOrd="0" presId="urn:microsoft.com/office/officeart/2005/8/layout/default#2"/>
    <dgm:cxn modelId="{28DADB79-5CE6-4A51-A5CA-794A5DD511D3}" type="presParOf" srcId="{26AC912F-A271-4BC6-A5F1-95E95D29E87A}" destId="{94A9F218-9EFE-4E76-9435-21D0D8D6E2F9}" srcOrd="11" destOrd="0" presId="urn:microsoft.com/office/officeart/2005/8/layout/default#2"/>
    <dgm:cxn modelId="{9781FFF5-542C-4D7E-B779-83E0F9F255F0}" type="presParOf" srcId="{26AC912F-A271-4BC6-A5F1-95E95D29E87A}" destId="{59C51B00-DA8B-4B52-B813-46DA4A70532E}" srcOrd="12" destOrd="0" presId="urn:microsoft.com/office/officeart/2005/8/layout/default#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0D6CC67-586D-41BC-A92E-6FDBD77488EF}" type="doc">
      <dgm:prSet loTypeId="urn:microsoft.com/office/officeart/2005/8/layout/process1" loCatId="process" qsTypeId="urn:microsoft.com/office/officeart/2005/8/quickstyle/simple1" qsCatId="simple" csTypeId="urn:microsoft.com/office/officeart/2005/8/colors/colorful1#4" csCatId="colorful" phldr="1"/>
      <dgm:spPr/>
    </dgm:pt>
    <dgm:pt modelId="{D3B4EE97-5479-4468-AA91-7263DBE0FD1B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dirty="0" smtClean="0"/>
            <a:t>Screening by trained teacher </a:t>
          </a:r>
          <a:endParaRPr lang="en-US" sz="2000" dirty="0"/>
        </a:p>
      </dgm:t>
    </dgm:pt>
    <dgm:pt modelId="{BE6FFA19-1305-41F4-8B4E-E5D1C21B278E}" type="parTrans" cxnId="{EA8C0868-E8E0-45A2-AB63-97A071E111BE}">
      <dgm:prSet/>
      <dgm:spPr/>
      <dgm:t>
        <a:bodyPr/>
        <a:lstStyle/>
        <a:p>
          <a:endParaRPr lang="en-US"/>
        </a:p>
      </dgm:t>
    </dgm:pt>
    <dgm:pt modelId="{A9E1E997-AEB5-463D-ABF2-2C51510F2526}" type="sibTrans" cxnId="{EA8C0868-E8E0-45A2-AB63-97A071E111BE}">
      <dgm:prSet custT="1"/>
      <dgm:spPr/>
      <dgm:t>
        <a:bodyPr/>
        <a:lstStyle/>
        <a:p>
          <a:endParaRPr lang="en-US" sz="2000"/>
        </a:p>
      </dgm:t>
    </dgm:pt>
    <dgm:pt modelId="{928793CA-503A-4680-9B11-BF52AE07BBD1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dirty="0" smtClean="0"/>
            <a:t>Suspected for Refractive error by ophthalmic assistant </a:t>
          </a:r>
          <a:endParaRPr lang="en-US" sz="2000" dirty="0"/>
        </a:p>
      </dgm:t>
    </dgm:pt>
    <dgm:pt modelId="{580899C8-633E-4D2A-829A-08FD6B8ADE7D}" type="parTrans" cxnId="{185381C9-EA4F-421C-B21F-4F176CEB1BA1}">
      <dgm:prSet/>
      <dgm:spPr/>
      <dgm:t>
        <a:bodyPr/>
        <a:lstStyle/>
        <a:p>
          <a:endParaRPr lang="en-US"/>
        </a:p>
      </dgm:t>
    </dgm:pt>
    <dgm:pt modelId="{77C710DF-7C19-4A61-BCE9-E210BE11C3E8}" type="sibTrans" cxnId="{185381C9-EA4F-421C-B21F-4F176CEB1BA1}">
      <dgm:prSet custT="1"/>
      <dgm:spPr/>
      <dgm:t>
        <a:bodyPr/>
        <a:lstStyle/>
        <a:p>
          <a:endParaRPr lang="en-US" sz="2000"/>
        </a:p>
      </dgm:t>
    </dgm:pt>
    <dgm:pt modelId="{C74AEEA7-3E4B-4721-893F-53F1A4DCC0A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dirty="0" smtClean="0"/>
            <a:t>Corrective spectacles free for BPL</a:t>
          </a:r>
          <a:endParaRPr lang="en-US" sz="2000" dirty="0"/>
        </a:p>
      </dgm:t>
    </dgm:pt>
    <dgm:pt modelId="{70F26B9C-DF3D-4A82-A22E-7829FBBAF2E4}" type="parTrans" cxnId="{D7818303-2F1C-4EAB-95D2-72697B64B2C0}">
      <dgm:prSet/>
      <dgm:spPr/>
      <dgm:t>
        <a:bodyPr/>
        <a:lstStyle/>
        <a:p>
          <a:endParaRPr lang="en-US"/>
        </a:p>
      </dgm:t>
    </dgm:pt>
    <dgm:pt modelId="{D01DCC87-E083-4C08-8D67-1220CA4AC11E}" type="sibTrans" cxnId="{D7818303-2F1C-4EAB-95D2-72697B64B2C0}">
      <dgm:prSet/>
      <dgm:spPr/>
      <dgm:t>
        <a:bodyPr/>
        <a:lstStyle/>
        <a:p>
          <a:endParaRPr lang="en-US"/>
        </a:p>
      </dgm:t>
    </dgm:pt>
    <dgm:pt modelId="{63791B2B-75E7-402F-870C-44F17212373A}" type="pres">
      <dgm:prSet presAssocID="{20D6CC67-586D-41BC-A92E-6FDBD77488EF}" presName="Name0" presStyleCnt="0">
        <dgm:presLayoutVars>
          <dgm:dir/>
          <dgm:resizeHandles val="exact"/>
        </dgm:presLayoutVars>
      </dgm:prSet>
      <dgm:spPr/>
    </dgm:pt>
    <dgm:pt modelId="{1031E630-47FA-49B4-88E3-692BAECFF8AC}" type="pres">
      <dgm:prSet presAssocID="{D3B4EE97-5479-4468-AA91-7263DBE0FD1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47F0D4-47D1-4C25-9B09-12BADEAD1529}" type="pres">
      <dgm:prSet presAssocID="{A9E1E997-AEB5-463D-ABF2-2C51510F252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A2EF255-978B-4962-8C82-68EAA4199B8A}" type="pres">
      <dgm:prSet presAssocID="{A9E1E997-AEB5-463D-ABF2-2C51510F252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890EC0E7-0AB5-491D-BB0A-5573DC9FC4D7}" type="pres">
      <dgm:prSet presAssocID="{928793CA-503A-4680-9B11-BF52AE07BBD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7A7FC-D40C-4DF9-AEFF-D03B129EF8D5}" type="pres">
      <dgm:prSet presAssocID="{77C710DF-7C19-4A61-BCE9-E210BE11C3E8}" presName="sibTrans" presStyleLbl="sibTrans2D1" presStyleIdx="1" presStyleCnt="2"/>
      <dgm:spPr/>
      <dgm:t>
        <a:bodyPr/>
        <a:lstStyle/>
        <a:p>
          <a:endParaRPr lang="en-US"/>
        </a:p>
      </dgm:t>
    </dgm:pt>
    <dgm:pt modelId="{CEC6EAFF-19A8-4826-A55B-A5652F395F90}" type="pres">
      <dgm:prSet presAssocID="{77C710DF-7C19-4A61-BCE9-E210BE11C3E8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B971646B-34EB-4787-BECC-4C9BCB59AB3B}" type="pres">
      <dgm:prSet presAssocID="{C74AEEA7-3E4B-4721-893F-53F1A4DCC0A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8C0868-E8E0-45A2-AB63-97A071E111BE}" srcId="{20D6CC67-586D-41BC-A92E-6FDBD77488EF}" destId="{D3B4EE97-5479-4468-AA91-7263DBE0FD1B}" srcOrd="0" destOrd="0" parTransId="{BE6FFA19-1305-41F4-8B4E-E5D1C21B278E}" sibTransId="{A9E1E997-AEB5-463D-ABF2-2C51510F2526}"/>
    <dgm:cxn modelId="{D7818303-2F1C-4EAB-95D2-72697B64B2C0}" srcId="{20D6CC67-586D-41BC-A92E-6FDBD77488EF}" destId="{C74AEEA7-3E4B-4721-893F-53F1A4DCC0AC}" srcOrd="2" destOrd="0" parTransId="{70F26B9C-DF3D-4A82-A22E-7829FBBAF2E4}" sibTransId="{D01DCC87-E083-4C08-8D67-1220CA4AC11E}"/>
    <dgm:cxn modelId="{185381C9-EA4F-421C-B21F-4F176CEB1BA1}" srcId="{20D6CC67-586D-41BC-A92E-6FDBD77488EF}" destId="{928793CA-503A-4680-9B11-BF52AE07BBD1}" srcOrd="1" destOrd="0" parTransId="{580899C8-633E-4D2A-829A-08FD6B8ADE7D}" sibTransId="{77C710DF-7C19-4A61-BCE9-E210BE11C3E8}"/>
    <dgm:cxn modelId="{73FBFB65-90D7-401B-8C16-384237BB537E}" type="presOf" srcId="{D3B4EE97-5479-4468-AA91-7263DBE0FD1B}" destId="{1031E630-47FA-49B4-88E3-692BAECFF8AC}" srcOrd="0" destOrd="0" presId="urn:microsoft.com/office/officeart/2005/8/layout/process1"/>
    <dgm:cxn modelId="{8FD126B4-0100-4F63-8D3B-D308120E84CD}" type="presOf" srcId="{928793CA-503A-4680-9B11-BF52AE07BBD1}" destId="{890EC0E7-0AB5-491D-BB0A-5573DC9FC4D7}" srcOrd="0" destOrd="0" presId="urn:microsoft.com/office/officeart/2005/8/layout/process1"/>
    <dgm:cxn modelId="{8C4C7C0B-E504-418F-B47A-AC3A7E9104E8}" type="presOf" srcId="{77C710DF-7C19-4A61-BCE9-E210BE11C3E8}" destId="{CEC6EAFF-19A8-4826-A55B-A5652F395F90}" srcOrd="1" destOrd="0" presId="urn:microsoft.com/office/officeart/2005/8/layout/process1"/>
    <dgm:cxn modelId="{FF2665D7-1C49-4FFF-96A2-127B182D17B7}" type="presOf" srcId="{20D6CC67-586D-41BC-A92E-6FDBD77488EF}" destId="{63791B2B-75E7-402F-870C-44F17212373A}" srcOrd="0" destOrd="0" presId="urn:microsoft.com/office/officeart/2005/8/layout/process1"/>
    <dgm:cxn modelId="{F193530E-1B06-4A9E-994C-0C7802F94F2B}" type="presOf" srcId="{C74AEEA7-3E4B-4721-893F-53F1A4DCC0AC}" destId="{B971646B-34EB-4787-BECC-4C9BCB59AB3B}" srcOrd="0" destOrd="0" presId="urn:microsoft.com/office/officeart/2005/8/layout/process1"/>
    <dgm:cxn modelId="{CD53BF2A-5DC7-4A4C-AA3F-58EE2330AA24}" type="presOf" srcId="{77C710DF-7C19-4A61-BCE9-E210BE11C3E8}" destId="{EE07A7FC-D40C-4DF9-AEFF-D03B129EF8D5}" srcOrd="0" destOrd="0" presId="urn:microsoft.com/office/officeart/2005/8/layout/process1"/>
    <dgm:cxn modelId="{CC2069D4-908C-4562-8554-36750862065A}" type="presOf" srcId="{A9E1E997-AEB5-463D-ABF2-2C51510F2526}" destId="{9447F0D4-47D1-4C25-9B09-12BADEAD1529}" srcOrd="0" destOrd="0" presId="urn:microsoft.com/office/officeart/2005/8/layout/process1"/>
    <dgm:cxn modelId="{7DAE7F0D-A39C-47C4-A825-047F18AD33A1}" type="presOf" srcId="{A9E1E997-AEB5-463D-ABF2-2C51510F2526}" destId="{EA2EF255-978B-4962-8C82-68EAA4199B8A}" srcOrd="1" destOrd="0" presId="urn:microsoft.com/office/officeart/2005/8/layout/process1"/>
    <dgm:cxn modelId="{353822A1-E0A3-4577-995F-78912D6737B3}" type="presParOf" srcId="{63791B2B-75E7-402F-870C-44F17212373A}" destId="{1031E630-47FA-49B4-88E3-692BAECFF8AC}" srcOrd="0" destOrd="0" presId="urn:microsoft.com/office/officeart/2005/8/layout/process1"/>
    <dgm:cxn modelId="{D1B6FF57-714E-4CB0-A384-18B68D02EF4D}" type="presParOf" srcId="{63791B2B-75E7-402F-870C-44F17212373A}" destId="{9447F0D4-47D1-4C25-9B09-12BADEAD1529}" srcOrd="1" destOrd="0" presId="urn:microsoft.com/office/officeart/2005/8/layout/process1"/>
    <dgm:cxn modelId="{970543B0-51CF-497D-9C0B-77007D6C9ED6}" type="presParOf" srcId="{9447F0D4-47D1-4C25-9B09-12BADEAD1529}" destId="{EA2EF255-978B-4962-8C82-68EAA4199B8A}" srcOrd="0" destOrd="0" presId="urn:microsoft.com/office/officeart/2005/8/layout/process1"/>
    <dgm:cxn modelId="{AA0B2C6F-BE38-4E1F-8974-8F990AC6641C}" type="presParOf" srcId="{63791B2B-75E7-402F-870C-44F17212373A}" destId="{890EC0E7-0AB5-491D-BB0A-5573DC9FC4D7}" srcOrd="2" destOrd="0" presId="urn:microsoft.com/office/officeart/2005/8/layout/process1"/>
    <dgm:cxn modelId="{84E6DB59-7F48-43A0-A10A-8EACB646956F}" type="presParOf" srcId="{63791B2B-75E7-402F-870C-44F17212373A}" destId="{EE07A7FC-D40C-4DF9-AEFF-D03B129EF8D5}" srcOrd="3" destOrd="0" presId="urn:microsoft.com/office/officeart/2005/8/layout/process1"/>
    <dgm:cxn modelId="{F637923F-B13C-49F2-AAEF-6F1F14BC89CE}" type="presParOf" srcId="{EE07A7FC-D40C-4DF9-AEFF-D03B129EF8D5}" destId="{CEC6EAFF-19A8-4826-A55B-A5652F395F90}" srcOrd="0" destOrd="0" presId="urn:microsoft.com/office/officeart/2005/8/layout/process1"/>
    <dgm:cxn modelId="{D1C5C033-F083-43A9-82D9-BFDF1B9CF749}" type="presParOf" srcId="{63791B2B-75E7-402F-870C-44F17212373A}" destId="{B971646B-34EB-4787-BECC-4C9BCB59AB3B}" srcOrd="4" destOrd="0" presId="urn:microsoft.com/office/officeart/2005/8/layout/process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8CF5F8-A835-4E2F-8B67-1B1AABCF26CB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DB5A6E8-2A98-4E41-8DCB-333641AB537C}">
      <dgm:prSet phldrT="[Text]"/>
      <dgm:spPr/>
      <dgm:t>
        <a:bodyPr/>
        <a:lstStyle/>
        <a:p>
          <a:r>
            <a:rPr lang="en-US" dirty="0" smtClean="0"/>
            <a:t>Refractive services</a:t>
          </a:r>
          <a:endParaRPr lang="en-US" dirty="0"/>
        </a:p>
      </dgm:t>
    </dgm:pt>
    <dgm:pt modelId="{E34A8AE7-5FF2-4983-9E72-FC4B03444F44}" type="parTrans" cxnId="{B9CA4D9B-B137-4419-8A16-858692190AC6}">
      <dgm:prSet/>
      <dgm:spPr/>
      <dgm:t>
        <a:bodyPr/>
        <a:lstStyle/>
        <a:p>
          <a:endParaRPr lang="en-US"/>
        </a:p>
      </dgm:t>
    </dgm:pt>
    <dgm:pt modelId="{3D21EA5C-B1FA-46F4-9DE8-A9C4FC21AF22}" type="sibTrans" cxnId="{B9CA4D9B-B137-4419-8A16-858692190AC6}">
      <dgm:prSet/>
      <dgm:spPr/>
      <dgm:t>
        <a:bodyPr/>
        <a:lstStyle/>
        <a:p>
          <a:endParaRPr lang="en-US"/>
        </a:p>
      </dgm:t>
    </dgm:pt>
    <dgm:pt modelId="{0C3430C0-03EC-47A2-A12A-6F0DFF0CF338}">
      <dgm:prSet phldrT="[Text]"/>
      <dgm:spPr/>
      <dgm:t>
        <a:bodyPr/>
        <a:lstStyle/>
        <a:p>
          <a:r>
            <a:rPr lang="en-US" dirty="0" smtClean="0"/>
            <a:t>Cataract surgery</a:t>
          </a:r>
          <a:endParaRPr lang="en-US" dirty="0"/>
        </a:p>
      </dgm:t>
    </dgm:pt>
    <dgm:pt modelId="{42BAB58A-9E17-4B70-9665-3691194AEFFB}" type="parTrans" cxnId="{F07FB9D8-F730-4DBF-BBE5-74015E45AB62}">
      <dgm:prSet/>
      <dgm:spPr/>
      <dgm:t>
        <a:bodyPr/>
        <a:lstStyle/>
        <a:p>
          <a:endParaRPr lang="en-US"/>
        </a:p>
      </dgm:t>
    </dgm:pt>
    <dgm:pt modelId="{8E0F6632-36E7-4C61-BEAC-D02A365D9263}" type="sibTrans" cxnId="{F07FB9D8-F730-4DBF-BBE5-74015E45AB62}">
      <dgm:prSet/>
      <dgm:spPr/>
      <dgm:t>
        <a:bodyPr/>
        <a:lstStyle/>
        <a:p>
          <a:endParaRPr lang="en-US"/>
        </a:p>
      </dgm:t>
    </dgm:pt>
    <dgm:pt modelId="{B4FAE52D-448D-4DC7-B4AC-DD018C5AABDE}" type="pres">
      <dgm:prSet presAssocID="{FD8CF5F8-A835-4E2F-8B67-1B1AABCF26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DA78A99B-DF42-4627-839C-3C7190A78D03}" type="pres">
      <dgm:prSet presAssocID="{FDB5A6E8-2A98-4E41-8DCB-333641AB537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1395133-1B7C-4B53-A658-50C37E489219}" type="pres">
      <dgm:prSet presAssocID="{3D21EA5C-B1FA-46F4-9DE8-A9C4FC21AF22}" presName="sibTrans" presStyleCnt="0"/>
      <dgm:spPr/>
    </dgm:pt>
    <dgm:pt modelId="{B6C3BDDA-26BE-40C9-A3AD-85B9495AD909}" type="pres">
      <dgm:prSet presAssocID="{0C3430C0-03EC-47A2-A12A-6F0DFF0CF33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CA4D9B-B137-4419-8A16-858692190AC6}" srcId="{FD8CF5F8-A835-4E2F-8B67-1B1AABCF26CB}" destId="{FDB5A6E8-2A98-4E41-8DCB-333641AB537C}" srcOrd="0" destOrd="0" parTransId="{E34A8AE7-5FF2-4983-9E72-FC4B03444F44}" sibTransId="{3D21EA5C-B1FA-46F4-9DE8-A9C4FC21AF22}"/>
    <dgm:cxn modelId="{E9736DED-40ED-44FB-AFDC-7CED19F22D4C}" type="presOf" srcId="{0C3430C0-03EC-47A2-A12A-6F0DFF0CF338}" destId="{B6C3BDDA-26BE-40C9-A3AD-85B9495AD909}" srcOrd="0" destOrd="0" presId="urn:microsoft.com/office/officeart/2005/8/layout/default#3"/>
    <dgm:cxn modelId="{9E98335B-3B0E-4305-B971-9E01DEA73D6E}" type="presOf" srcId="{FDB5A6E8-2A98-4E41-8DCB-333641AB537C}" destId="{DA78A99B-DF42-4627-839C-3C7190A78D03}" srcOrd="0" destOrd="0" presId="urn:microsoft.com/office/officeart/2005/8/layout/default#3"/>
    <dgm:cxn modelId="{AA8E7157-9704-44FF-AC5F-A5988A7808A5}" type="presOf" srcId="{FD8CF5F8-A835-4E2F-8B67-1B1AABCF26CB}" destId="{B4FAE52D-448D-4DC7-B4AC-DD018C5AABDE}" srcOrd="0" destOrd="0" presId="urn:microsoft.com/office/officeart/2005/8/layout/default#3"/>
    <dgm:cxn modelId="{F07FB9D8-F730-4DBF-BBE5-74015E45AB62}" srcId="{FD8CF5F8-A835-4E2F-8B67-1B1AABCF26CB}" destId="{0C3430C0-03EC-47A2-A12A-6F0DFF0CF338}" srcOrd="1" destOrd="0" parTransId="{42BAB58A-9E17-4B70-9665-3691194AEFFB}" sibTransId="{8E0F6632-36E7-4C61-BEAC-D02A365D9263}"/>
    <dgm:cxn modelId="{DE909C4B-54DB-4126-8A15-C9DEEA7AEF94}" type="presParOf" srcId="{B4FAE52D-448D-4DC7-B4AC-DD018C5AABDE}" destId="{DA78A99B-DF42-4627-839C-3C7190A78D03}" srcOrd="0" destOrd="0" presId="urn:microsoft.com/office/officeart/2005/8/layout/default#3"/>
    <dgm:cxn modelId="{526D7D6D-64FB-4F02-AA5D-F6D6960951AC}" type="presParOf" srcId="{B4FAE52D-448D-4DC7-B4AC-DD018C5AABDE}" destId="{51395133-1B7C-4B53-A658-50C37E489219}" srcOrd="1" destOrd="0" presId="urn:microsoft.com/office/officeart/2005/8/layout/default#3"/>
    <dgm:cxn modelId="{48407F4B-7FC6-4D68-A533-EB0B0BE0B2D8}" type="presParOf" srcId="{B4FAE52D-448D-4DC7-B4AC-DD018C5AABDE}" destId="{B6C3BDDA-26BE-40C9-A3AD-85B9495AD909}" srcOrd="2" destOrd="0" presId="urn:microsoft.com/office/officeart/2005/8/layout/default#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4B568-2512-4A58-80B1-161870AC2757}">
      <dsp:nvSpPr>
        <dsp:cNvPr id="0" name=""/>
        <dsp:cNvSpPr/>
      </dsp:nvSpPr>
      <dsp:spPr>
        <a:xfrm>
          <a:off x="0" y="0"/>
          <a:ext cx="4343400" cy="19359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World Bank            </a:t>
          </a:r>
          <a:r>
            <a:rPr lang="en-IN" sz="2400" kern="1200" dirty="0" smtClean="0"/>
            <a:t>1994-2002                                 </a:t>
          </a:r>
          <a:r>
            <a:rPr lang="en-IN" sz="2800" kern="1200" dirty="0" smtClean="0"/>
            <a:t> </a:t>
          </a:r>
          <a:r>
            <a:rPr lang="en-IN" sz="2000" b="1" kern="1200" dirty="0" smtClean="0">
              <a:solidFill>
                <a:srgbClr val="FFFF00"/>
              </a:solidFill>
            </a:rPr>
            <a:t>3% to75 % </a:t>
          </a:r>
          <a:r>
            <a:rPr lang="en-IN" sz="2000" b="0" kern="1200" dirty="0" smtClean="0">
              <a:solidFill>
                <a:schemeClr val="bg1"/>
              </a:solidFill>
            </a:rPr>
            <a:t>cataract IOL </a:t>
          </a:r>
          <a:r>
            <a:rPr lang="en-US" sz="2000" i="0" kern="1200" dirty="0" smtClean="0"/>
            <a:t>Implemented in 8 states. 15.35 million operations  done against 11 million target.</a:t>
          </a:r>
          <a:br>
            <a:rPr lang="en-US" sz="2000" i="0" kern="1200" dirty="0" smtClean="0"/>
          </a:br>
          <a:endParaRPr lang="en-IN" sz="2000" b="0" kern="1200" dirty="0" smtClean="0">
            <a:solidFill>
              <a:schemeClr val="bg1"/>
            </a:solidFill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2800" b="1" kern="1200" dirty="0">
            <a:solidFill>
              <a:srgbClr val="FFFF00"/>
            </a:solidFill>
          </a:endParaRPr>
        </a:p>
      </dsp:txBody>
      <dsp:txXfrm>
        <a:off x="56701" y="56701"/>
        <a:ext cx="4229998" cy="1822525"/>
      </dsp:txXfrm>
    </dsp:sp>
    <dsp:sp modelId="{A612C704-0FF5-45D9-A93E-F7C8D3D30283}">
      <dsp:nvSpPr>
        <dsp:cNvPr id="0" name=""/>
        <dsp:cNvSpPr/>
      </dsp:nvSpPr>
      <dsp:spPr>
        <a:xfrm rot="5400000" flipH="1" flipV="1">
          <a:off x="1965171" y="2426385"/>
          <a:ext cx="169465" cy="49447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100" kern="1200">
            <a:solidFill>
              <a:schemeClr val="bg1"/>
            </a:solidFill>
          </a:endParaRPr>
        </a:p>
      </dsp:txBody>
      <dsp:txXfrm rot="-5400000">
        <a:off x="2035069" y="2381210"/>
        <a:ext cx="29669" cy="154631"/>
      </dsp:txXfrm>
    </dsp:sp>
    <dsp:sp modelId="{3A7FF875-BDBC-4858-B56C-9D50E3B15C04}">
      <dsp:nvSpPr>
        <dsp:cNvPr id="0" name=""/>
        <dsp:cNvSpPr/>
      </dsp:nvSpPr>
      <dsp:spPr>
        <a:xfrm>
          <a:off x="-6126" y="3044795"/>
          <a:ext cx="4355652" cy="2208273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400" kern="1200" dirty="0" smtClean="0"/>
            <a:t>G O I 1976</a:t>
          </a:r>
          <a:endParaRPr lang="en-IN" sz="4400" kern="1200" dirty="0"/>
        </a:p>
      </dsp:txBody>
      <dsp:txXfrm>
        <a:off x="58552" y="3109473"/>
        <a:ext cx="4226296" cy="20789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C2B957-03EF-4C78-AFC8-62BBF39A4149}">
      <dsp:nvSpPr>
        <dsp:cNvPr id="0" name=""/>
        <dsp:cNvSpPr/>
      </dsp:nvSpPr>
      <dsp:spPr>
        <a:xfrm rot="16200000">
          <a:off x="-1449827" y="1452116"/>
          <a:ext cx="5105400" cy="2201167"/>
        </a:xfrm>
        <a:prstGeom prst="flowChartManualOperation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Danish assistance </a:t>
          </a:r>
          <a:r>
            <a:rPr lang="en-IN" sz="2400" kern="1200" dirty="0" smtClean="0"/>
            <a:t>1998  - 2003 for training and supply of equipments</a:t>
          </a:r>
          <a:r>
            <a:rPr lang="en-IN" sz="1800" kern="1200" dirty="0" smtClean="0"/>
            <a:t> </a:t>
          </a:r>
          <a:endParaRPr lang="en-IN" sz="2100" kern="1200" dirty="0" smtClean="0"/>
        </a:p>
      </dsp:txBody>
      <dsp:txXfrm rot="5400000">
        <a:off x="2289" y="1021080"/>
        <a:ext cx="2201167" cy="3063240"/>
      </dsp:txXfrm>
    </dsp:sp>
    <dsp:sp modelId="{D57C530D-E5EE-49C3-B8FE-3017409AC457}">
      <dsp:nvSpPr>
        <dsp:cNvPr id="0" name=""/>
        <dsp:cNvSpPr/>
      </dsp:nvSpPr>
      <dsp:spPr>
        <a:xfrm rot="16200000">
          <a:off x="916427" y="1452116"/>
          <a:ext cx="5105400" cy="2201167"/>
        </a:xfrm>
        <a:prstGeom prst="flowChartManualOperation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7800" tIns="0" rIns="177800" bIns="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WHO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000" kern="1200" dirty="0" smtClean="0"/>
            <a:t>Intra country fellowships in transplantations, surgery, and paediatric ophthalmology for vision 2020</a:t>
          </a:r>
          <a:endParaRPr lang="en-IN" sz="2800" kern="1200" dirty="0" smtClean="0"/>
        </a:p>
      </dsp:txBody>
      <dsp:txXfrm rot="5400000">
        <a:off x="2368543" y="1021080"/>
        <a:ext cx="2201167" cy="30632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BC776A-833F-4253-97DD-545C6F28B7A2}">
      <dsp:nvSpPr>
        <dsp:cNvPr id="0" name=""/>
        <dsp:cNvSpPr/>
      </dsp:nvSpPr>
      <dsp:spPr>
        <a:xfrm>
          <a:off x="1325574" y="1188"/>
          <a:ext cx="3101980" cy="16150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Diabetic Retinopathy         </a:t>
          </a:r>
          <a:r>
            <a:rPr lang="en-IN" sz="2000" kern="1200" dirty="0" smtClean="0"/>
            <a:t>  </a:t>
          </a:r>
          <a:r>
            <a:rPr lang="en-IN" sz="1600" kern="1200" dirty="0" smtClean="0"/>
            <a:t>Rs. 1,000 will be paid for the complete treatment /case. XII</a:t>
          </a:r>
          <a:endParaRPr lang="en-US" sz="1600" kern="1200" dirty="0"/>
        </a:p>
      </dsp:txBody>
      <dsp:txXfrm>
        <a:off x="1325574" y="1188"/>
        <a:ext cx="3101980" cy="1615033"/>
      </dsp:txXfrm>
    </dsp:sp>
    <dsp:sp modelId="{028E5482-4755-4E08-AD89-330D849B5E2A}">
      <dsp:nvSpPr>
        <dsp:cNvPr id="0" name=""/>
        <dsp:cNvSpPr/>
      </dsp:nvSpPr>
      <dsp:spPr>
        <a:xfrm>
          <a:off x="4683390" y="15203"/>
          <a:ext cx="3135034" cy="15870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kern="1200" dirty="0" smtClean="0"/>
            <a:t>Glaucoma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kern="1200" dirty="0" smtClean="0"/>
            <a:t>Payment Rs. 1000, per case, one time as reimbursement towards cost of laser and/or surgery XIII</a:t>
          </a:r>
          <a:endParaRPr lang="en-US" sz="1500" kern="1200" dirty="0"/>
        </a:p>
      </dsp:txBody>
      <dsp:txXfrm>
        <a:off x="4683390" y="15203"/>
        <a:ext cx="3135034" cy="1587004"/>
      </dsp:txXfrm>
    </dsp:sp>
    <dsp:sp modelId="{F309D11A-C43F-49E1-AC68-422FF0998C3C}">
      <dsp:nvSpPr>
        <dsp:cNvPr id="0" name=""/>
        <dsp:cNvSpPr/>
      </dsp:nvSpPr>
      <dsp:spPr>
        <a:xfrm>
          <a:off x="979224" y="1872057"/>
          <a:ext cx="3404198" cy="153501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15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err="1" smtClean="0"/>
            <a:t>Keratoplasty</a:t>
          </a:r>
          <a:endParaRPr lang="en-IN" sz="2800" kern="1200" dirty="0" smtClean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kern="1200" dirty="0" smtClean="0"/>
            <a:t>Rs. 1,000 to be paid per case after surgery &amp; follow up.  XV</a:t>
          </a:r>
          <a:endParaRPr lang="en-US" sz="1500" kern="1200" dirty="0"/>
        </a:p>
      </dsp:txBody>
      <dsp:txXfrm>
        <a:off x="979224" y="1872057"/>
        <a:ext cx="3404198" cy="1535013"/>
      </dsp:txXfrm>
    </dsp:sp>
    <dsp:sp modelId="{45CB55EC-B3C2-45EC-B7BC-E0CE328B2821}">
      <dsp:nvSpPr>
        <dsp:cNvPr id="0" name=""/>
        <dsp:cNvSpPr/>
      </dsp:nvSpPr>
      <dsp:spPr>
        <a:xfrm>
          <a:off x="4762469" y="1930695"/>
          <a:ext cx="3525516" cy="153501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Childhood</a:t>
          </a:r>
          <a:r>
            <a:rPr lang="en-IN" sz="2400" kern="1200" dirty="0" smtClean="0"/>
            <a:t> blindness: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kern="1200" dirty="0" smtClean="0"/>
            <a:t> (age 0-16 years)=All children to be included for the purpose of the scheme26</a:t>
          </a:r>
          <a:endParaRPr lang="en-US" sz="1500" kern="1200" dirty="0"/>
        </a:p>
      </dsp:txBody>
      <dsp:txXfrm>
        <a:off x="4762469" y="1930695"/>
        <a:ext cx="3525516" cy="1535013"/>
      </dsp:txXfrm>
    </dsp:sp>
    <dsp:sp modelId="{617C7E47-DFE5-489E-B830-DC3A383A9E65}">
      <dsp:nvSpPr>
        <dsp:cNvPr id="0" name=""/>
        <dsp:cNvSpPr/>
      </dsp:nvSpPr>
      <dsp:spPr>
        <a:xfrm>
          <a:off x="499174" y="3710775"/>
          <a:ext cx="3898140" cy="185182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 </a:t>
          </a:r>
          <a:r>
            <a:rPr lang="en-IN" sz="2000" kern="1200" dirty="0" smtClean="0"/>
            <a:t>Congenital   &amp; Dev</a:t>
          </a:r>
          <a:endParaRPr lang="en-IN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 </a:t>
          </a:r>
          <a:r>
            <a:rPr lang="en-IN" sz="2800" kern="1200" dirty="0" smtClean="0"/>
            <a:t>Cataract &amp; Glaucoma</a:t>
          </a:r>
          <a:r>
            <a:rPr lang="en-IN" sz="2400" kern="1200" dirty="0" smtClean="0"/>
            <a:t>, </a:t>
          </a:r>
          <a:endParaRPr lang="en-IN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will be covered under new component of childhood blindness will be reimbursed Rs. 1,000 per eye.</a:t>
          </a:r>
          <a:endParaRPr lang="en-US" sz="1600" kern="1200" dirty="0"/>
        </a:p>
      </dsp:txBody>
      <dsp:txXfrm>
        <a:off x="499174" y="3710775"/>
        <a:ext cx="3898140" cy="1851824"/>
      </dsp:txXfrm>
    </dsp:sp>
    <dsp:sp modelId="{9B41DEE4-6F01-44DA-A936-8256D03A1B2F}">
      <dsp:nvSpPr>
        <dsp:cNvPr id="0" name=""/>
        <dsp:cNvSpPr/>
      </dsp:nvSpPr>
      <dsp:spPr>
        <a:xfrm>
          <a:off x="4653713" y="3662906"/>
          <a:ext cx="3990548" cy="18985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800" kern="1200" dirty="0" smtClean="0"/>
            <a:t>Squint&amp; Congenital </a:t>
          </a:r>
          <a:r>
            <a:rPr lang="en-IN" sz="2800" kern="1200" dirty="0" err="1" smtClean="0"/>
            <a:t>Ptosis</a:t>
          </a:r>
          <a:r>
            <a:rPr lang="en-IN" sz="2800" kern="1200" dirty="0" smtClean="0"/>
            <a:t>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kern="1200" dirty="0" smtClean="0"/>
            <a:t>Surgical Treatment will be eligible Pre-Op &amp; Post-Op photograph as evidence along with Medical record Payment after surgery &amp; follow up</a:t>
          </a:r>
          <a:endParaRPr lang="en-IN" sz="1600" kern="1200" dirty="0"/>
        </a:p>
      </dsp:txBody>
      <dsp:txXfrm>
        <a:off x="4653713" y="3662906"/>
        <a:ext cx="3990548" cy="1898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BE39C-A7AE-4841-BA3B-553BA6201832}">
      <dsp:nvSpPr>
        <dsp:cNvPr id="0" name=""/>
        <dsp:cNvSpPr/>
      </dsp:nvSpPr>
      <dsp:spPr>
        <a:xfrm>
          <a:off x="3534" y="108229"/>
          <a:ext cx="3398088" cy="180983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0000"/>
              </a:solidFill>
            </a:rPr>
            <a:t>To reduce the backlog 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of blindness through identification and treatment of blind at primary, secondary and tertiary levels in the country.</a:t>
          </a:r>
        </a:p>
      </dsp:txBody>
      <dsp:txXfrm>
        <a:off x="3534" y="108229"/>
        <a:ext cx="3398088" cy="1809836"/>
      </dsp:txXfrm>
    </dsp:sp>
    <dsp:sp modelId="{2D9801D6-7C20-471D-BE57-3E1E02C8C388}">
      <dsp:nvSpPr>
        <dsp:cNvPr id="0" name=""/>
        <dsp:cNvSpPr/>
      </dsp:nvSpPr>
      <dsp:spPr>
        <a:xfrm>
          <a:off x="3641697" y="94624"/>
          <a:ext cx="2400746" cy="18370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Develop and strengthen the strategy of NPCB for “Eye Health” and </a:t>
          </a:r>
          <a:r>
            <a:rPr lang="en-US" sz="2000" kern="1200" dirty="0" smtClean="0">
              <a:solidFill>
                <a:srgbClr val="FF0000"/>
              </a:solidFill>
            </a:rPr>
            <a:t>prevention of visual impairment.</a:t>
          </a:r>
        </a:p>
      </dsp:txBody>
      <dsp:txXfrm>
        <a:off x="3641697" y="94624"/>
        <a:ext cx="2400746" cy="1837046"/>
      </dsp:txXfrm>
    </dsp:sp>
    <dsp:sp modelId="{F92DDB86-8400-4589-BF68-0E58EA1F535B}">
      <dsp:nvSpPr>
        <dsp:cNvPr id="0" name=""/>
        <dsp:cNvSpPr/>
      </dsp:nvSpPr>
      <dsp:spPr>
        <a:xfrm>
          <a:off x="6282518" y="121294"/>
          <a:ext cx="2400746" cy="178370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Strengthening and </a:t>
          </a:r>
          <a:r>
            <a:rPr lang="en-US" sz="2000" kern="1200" dirty="0" err="1" smtClean="0">
              <a:solidFill>
                <a:schemeClr val="accent2">
                  <a:lumMod val="50000"/>
                </a:schemeClr>
              </a:solidFill>
            </a:rPr>
            <a:t>upgradation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 of RIOs to become </a:t>
          </a:r>
          <a:r>
            <a:rPr lang="en-US" sz="2000" kern="1200" dirty="0" smtClean="0">
              <a:solidFill>
                <a:srgbClr val="FF0000"/>
              </a:solidFill>
            </a:rPr>
            <a:t>centre of excellence 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in various sub-</a:t>
          </a:r>
          <a:r>
            <a:rPr lang="en-US" sz="2000" kern="1200" dirty="0" err="1" smtClean="0">
              <a:solidFill>
                <a:schemeClr val="accent2">
                  <a:lumMod val="50000"/>
                </a:schemeClr>
              </a:solidFill>
            </a:rPr>
            <a:t>specialities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 of ophthalmology</a:t>
          </a:r>
        </a:p>
      </dsp:txBody>
      <dsp:txXfrm>
        <a:off x="6282518" y="121294"/>
        <a:ext cx="2400746" cy="1783706"/>
      </dsp:txXfrm>
    </dsp:sp>
    <dsp:sp modelId="{9B77F0B5-A1FF-4200-8937-85588F51D662}">
      <dsp:nvSpPr>
        <dsp:cNvPr id="0" name=""/>
        <dsp:cNvSpPr/>
      </dsp:nvSpPr>
      <dsp:spPr>
        <a:xfrm>
          <a:off x="1613835" y="2328257"/>
          <a:ext cx="5195815" cy="11274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              </a:t>
          </a:r>
          <a:r>
            <a:rPr lang="en-US" sz="2000" kern="1200" dirty="0" smtClean="0">
              <a:solidFill>
                <a:srgbClr val="FF0000"/>
              </a:solidFill>
            </a:rPr>
            <a:t>Strengthening 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the existing and developing </a:t>
          </a:r>
          <a:r>
            <a:rPr lang="en-US" sz="2000" kern="1200" dirty="0" smtClean="0">
              <a:solidFill>
                <a:srgbClr val="FF0000"/>
              </a:solidFill>
            </a:rPr>
            <a:t>additional human resources and infrastructure 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facilities for high quality comprehensive Eye Care in all Districts </a:t>
          </a:r>
        </a:p>
      </dsp:txBody>
      <dsp:txXfrm>
        <a:off x="1613835" y="2328257"/>
        <a:ext cx="5195815" cy="1127424"/>
      </dsp:txXfrm>
    </dsp:sp>
    <dsp:sp modelId="{3EA8DE74-38C6-40A4-A18B-504BD2889F36}">
      <dsp:nvSpPr>
        <dsp:cNvPr id="0" name=""/>
        <dsp:cNvSpPr/>
      </dsp:nvSpPr>
      <dsp:spPr>
        <a:xfrm>
          <a:off x="6204854" y="3870681"/>
          <a:ext cx="2400746" cy="144044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To enhance community </a:t>
          </a:r>
          <a:r>
            <a:rPr lang="en-US" sz="2000" kern="1200" dirty="0" smtClean="0">
              <a:solidFill>
                <a:srgbClr val="FF0000"/>
              </a:solidFill>
            </a:rPr>
            <a:t>awareness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  on preventive measures; </a:t>
          </a:r>
        </a:p>
      </dsp:txBody>
      <dsp:txXfrm>
        <a:off x="6204854" y="3870681"/>
        <a:ext cx="2400746" cy="1440447"/>
      </dsp:txXfrm>
    </dsp:sp>
    <dsp:sp modelId="{99EDC5B8-2284-4015-A996-255731DAA54D}">
      <dsp:nvSpPr>
        <dsp:cNvPr id="0" name=""/>
        <dsp:cNvSpPr/>
      </dsp:nvSpPr>
      <dsp:spPr>
        <a:xfrm>
          <a:off x="0" y="3920213"/>
          <a:ext cx="2718269" cy="140361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Increase and expand </a:t>
          </a:r>
          <a:r>
            <a:rPr lang="en-US" sz="2000" kern="1200" dirty="0" smtClean="0">
              <a:solidFill>
                <a:srgbClr val="FF0000"/>
              </a:solidFill>
            </a:rPr>
            <a:t>research for prevention 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of blindness and visual impairment</a:t>
          </a:r>
        </a:p>
      </dsp:txBody>
      <dsp:txXfrm>
        <a:off x="0" y="3920213"/>
        <a:ext cx="2718269" cy="1403615"/>
      </dsp:txXfrm>
    </dsp:sp>
    <dsp:sp modelId="{59C51B00-DA8B-4B52-B813-46DA4A70532E}">
      <dsp:nvSpPr>
        <dsp:cNvPr id="0" name=""/>
        <dsp:cNvSpPr/>
      </dsp:nvSpPr>
      <dsp:spPr>
        <a:xfrm>
          <a:off x="3017551" y="3870691"/>
          <a:ext cx="2971187" cy="15395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      To secure </a:t>
          </a:r>
          <a:r>
            <a:rPr lang="en-US" sz="2000" kern="1200" dirty="0" smtClean="0">
              <a:solidFill>
                <a:srgbClr val="FF0000"/>
              </a:solidFill>
            </a:rPr>
            <a:t>participation of Voluntary Organizations</a:t>
          </a:r>
          <a:r>
            <a:rPr lang="en-US" sz="2000" kern="1200" dirty="0" smtClean="0">
              <a:solidFill>
                <a:schemeClr val="accent2">
                  <a:lumMod val="50000"/>
                </a:schemeClr>
              </a:solidFill>
            </a:rPr>
            <a:t>/Private Practitioners in eye Care</a:t>
          </a:r>
        </a:p>
      </dsp:txBody>
      <dsp:txXfrm>
        <a:off x="3017551" y="3870691"/>
        <a:ext cx="2971187" cy="153950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1E630-47FA-49B4-88E3-692BAECFF8AC}">
      <dsp:nvSpPr>
        <dsp:cNvPr id="0" name=""/>
        <dsp:cNvSpPr/>
      </dsp:nvSpPr>
      <dsp:spPr>
        <a:xfrm>
          <a:off x="7500" y="1277088"/>
          <a:ext cx="2241946" cy="14082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Screening by trained teacher </a:t>
          </a:r>
          <a:endParaRPr lang="en-US" sz="2000" kern="1200" dirty="0"/>
        </a:p>
      </dsp:txBody>
      <dsp:txXfrm>
        <a:off x="48745" y="1318333"/>
        <a:ext cx="2159456" cy="1325732"/>
      </dsp:txXfrm>
    </dsp:sp>
    <dsp:sp modelId="{9447F0D4-47D1-4C25-9B09-12BADEAD1529}">
      <dsp:nvSpPr>
        <dsp:cNvPr id="0" name=""/>
        <dsp:cNvSpPr/>
      </dsp:nvSpPr>
      <dsp:spPr>
        <a:xfrm>
          <a:off x="2473642" y="1703198"/>
          <a:ext cx="475292" cy="556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2473642" y="1814398"/>
        <a:ext cx="332704" cy="333602"/>
      </dsp:txXfrm>
    </dsp:sp>
    <dsp:sp modelId="{890EC0E7-0AB5-491D-BB0A-5573DC9FC4D7}">
      <dsp:nvSpPr>
        <dsp:cNvPr id="0" name=""/>
        <dsp:cNvSpPr/>
      </dsp:nvSpPr>
      <dsp:spPr>
        <a:xfrm>
          <a:off x="3146226" y="1277088"/>
          <a:ext cx="2241946" cy="14082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Suspected for Refractive error by ophthalmic assistant </a:t>
          </a:r>
          <a:endParaRPr lang="en-US" sz="2000" kern="1200" dirty="0"/>
        </a:p>
      </dsp:txBody>
      <dsp:txXfrm>
        <a:off x="3187471" y="1318333"/>
        <a:ext cx="2159456" cy="1325732"/>
      </dsp:txXfrm>
    </dsp:sp>
    <dsp:sp modelId="{EE07A7FC-D40C-4DF9-AEFF-D03B129EF8D5}">
      <dsp:nvSpPr>
        <dsp:cNvPr id="0" name=""/>
        <dsp:cNvSpPr/>
      </dsp:nvSpPr>
      <dsp:spPr>
        <a:xfrm>
          <a:off x="5612368" y="1703198"/>
          <a:ext cx="475292" cy="556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/>
        </a:p>
      </dsp:txBody>
      <dsp:txXfrm>
        <a:off x="5612368" y="1814398"/>
        <a:ext cx="332704" cy="333602"/>
      </dsp:txXfrm>
    </dsp:sp>
    <dsp:sp modelId="{B971646B-34EB-4787-BECC-4C9BCB59AB3B}">
      <dsp:nvSpPr>
        <dsp:cNvPr id="0" name=""/>
        <dsp:cNvSpPr/>
      </dsp:nvSpPr>
      <dsp:spPr>
        <a:xfrm>
          <a:off x="6284952" y="1277088"/>
          <a:ext cx="2241946" cy="140822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Corrective spectacles free for BPL</a:t>
          </a:r>
          <a:endParaRPr lang="en-US" sz="2000" kern="1200" dirty="0"/>
        </a:p>
      </dsp:txBody>
      <dsp:txXfrm>
        <a:off x="6326197" y="1318333"/>
        <a:ext cx="2159456" cy="132573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8A99B-DF42-4627-839C-3C7190A78D03}">
      <dsp:nvSpPr>
        <dsp:cNvPr id="0" name=""/>
        <dsp:cNvSpPr/>
      </dsp:nvSpPr>
      <dsp:spPr>
        <a:xfrm>
          <a:off x="948" y="886209"/>
          <a:ext cx="3700239" cy="2220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Refractive services</a:t>
          </a:r>
          <a:endParaRPr lang="en-US" sz="6200" kern="1200" dirty="0"/>
        </a:p>
      </dsp:txBody>
      <dsp:txXfrm>
        <a:off x="948" y="886209"/>
        <a:ext cx="3700239" cy="2220143"/>
      </dsp:txXfrm>
    </dsp:sp>
    <dsp:sp modelId="{B6C3BDDA-26BE-40C9-A3AD-85B9495AD909}">
      <dsp:nvSpPr>
        <dsp:cNvPr id="0" name=""/>
        <dsp:cNvSpPr/>
      </dsp:nvSpPr>
      <dsp:spPr>
        <a:xfrm>
          <a:off x="4071211" y="886209"/>
          <a:ext cx="3700239" cy="2220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200" kern="1200" dirty="0" smtClean="0"/>
            <a:t>Cataract surgery</a:t>
          </a:r>
          <a:endParaRPr lang="en-US" sz="6200" kern="1200" dirty="0"/>
        </a:p>
      </dsp:txBody>
      <dsp:txXfrm>
        <a:off x="4071211" y="886209"/>
        <a:ext cx="3700239" cy="2220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685800"/>
            <a:ext cx="253671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838200" y="3581400"/>
            <a:ext cx="7467600" cy="1981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C00000"/>
                </a:solidFill>
                <a:latin typeface="Book Antiqua" pitchFamily="18" charset="0"/>
              </a:rPr>
              <a:t>Dr. </a:t>
            </a:r>
            <a:r>
              <a:rPr lang="en-US" sz="4000" dirty="0" err="1" smtClean="0">
                <a:solidFill>
                  <a:srgbClr val="C00000"/>
                </a:solidFill>
                <a:latin typeface="Book Antiqua" pitchFamily="18" charset="0"/>
              </a:rPr>
              <a:t>jyoti</a:t>
            </a:r>
            <a:r>
              <a:rPr lang="en-US" sz="4000" dirty="0" smtClean="0">
                <a:solidFill>
                  <a:srgbClr val="C00000"/>
                </a:solidFill>
                <a:latin typeface="Book Antiqua" pitchFamily="18" charset="0"/>
              </a:rPr>
              <a:t> k. </a:t>
            </a:r>
            <a:r>
              <a:rPr lang="en-US" sz="4000" dirty="0" err="1" smtClean="0">
                <a:solidFill>
                  <a:srgbClr val="C00000"/>
                </a:solidFill>
                <a:latin typeface="Book Antiqua" pitchFamily="18" charset="0"/>
              </a:rPr>
              <a:t>varthi</a:t>
            </a:r>
            <a:endParaRPr lang="en-US" sz="40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r>
              <a:rPr lang="en-US" sz="2800" dirty="0" smtClean="0">
                <a:solidFill>
                  <a:srgbClr val="C00000"/>
                </a:solidFill>
                <a:latin typeface="Book Antiqua" pitchFamily="18" charset="0"/>
              </a:rPr>
              <a:t>M.D. (Swasthavritta)</a:t>
            </a:r>
            <a:endParaRPr lang="en-US" sz="3200" dirty="0" smtClean="0">
              <a:solidFill>
                <a:srgbClr val="C00000"/>
              </a:solidFill>
              <a:latin typeface="Book Antiqua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dirty="0" smtClean="0">
                <a:solidFill>
                  <a:srgbClr val="C00000"/>
                </a:solidFill>
                <a:latin typeface="Book Antiqua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 Antiqua" pitchFamily="18" charset="0"/>
            </a:endParaRPr>
          </a:p>
        </p:txBody>
      </p:sp>
      <p:pic>
        <p:nvPicPr>
          <p:cNvPr id="29698" name="Picture 2" descr="http://www.iapb.org/sites/iapb.org/files/styles/square_thumbnail/public/SIB.png?itok=z3_5h1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0"/>
            <a:ext cx="1714500" cy="1714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7326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COLLECTION &amp; UTILISATION OF DONATED EYES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05200"/>
            <a:ext cx="8229600" cy="2620963"/>
          </a:xfrm>
        </p:spPr>
        <p:txBody>
          <a:bodyPr/>
          <a:lstStyle/>
          <a:p>
            <a:r>
              <a:rPr lang="en-US" dirty="0" smtClean="0"/>
              <a:t>During 2008-2009     </a:t>
            </a:r>
            <a:r>
              <a:rPr lang="en-US" dirty="0" smtClean="0">
                <a:solidFill>
                  <a:srgbClr val="FF0000"/>
                </a:solidFill>
              </a:rPr>
              <a:t>41,780</a:t>
            </a:r>
            <a:r>
              <a:rPr lang="en-US" dirty="0" smtClean="0"/>
              <a:t> donated eyes were collected for corneal transplantation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686800" cy="10207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25</a:t>
            </a:r>
            <a:r>
              <a:rPr lang="en-US" b="1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th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August To 8</a:t>
            </a:r>
            <a:r>
              <a:rPr lang="en-US" b="1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th</a:t>
            </a: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 September</a:t>
            </a:r>
            <a:b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</a:br>
            <a:r>
              <a:rPr lang="en-US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</a:rPr>
              <a:t>Eye Donation Fortnight  </a:t>
            </a:r>
            <a:endParaRPr lang="en-US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46021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9090" name="Picture 2" descr="http://4.bp.blogspot.com/-Xhqd7WgwNUM/VN72Bqv_J0I/AAAAAAAA_88/8yMWjHkeJV4/s1600/eye%2Bdonation%2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600200"/>
            <a:ext cx="4419600" cy="19145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9092" name="Picture 4" descr="https://s3.scoopwhoop.com/anj/rffre/1111993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3581400"/>
            <a:ext cx="4343400" cy="2714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9094" name="Picture 6" descr="http://www.nagpurtoday.in/wp-content/uploads/2016/06/donate-ey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4525817" cy="26669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image.slidesharecdn.com/gmebaimumbaisept2013-131010021450-phpapp01/95/increase-eye-collection-centers-and-reduce-eye-banks-6-638.jpg?cb=13813713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04800"/>
            <a:ext cx="8534401" cy="631110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638800" y="1295400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Eyebanks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5245" y="1219200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MMR vaccination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809" y="1763123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dirty="0" smtClean="0">
                <a:solidFill>
                  <a:srgbClr val="C00000"/>
                </a:solidFill>
              </a:rPr>
              <a:t>Vitamin A Prophylaxis</a:t>
            </a:r>
            <a:endParaRPr lang="en-IN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q\Desktop\Pict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90" y="2438400"/>
            <a:ext cx="7251551" cy="30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05245" y="45720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Preventive Measures: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885" r="3807" b="14256"/>
          <a:stretch/>
        </p:blipFill>
        <p:spPr bwMode="auto">
          <a:xfrm>
            <a:off x="0" y="0"/>
            <a:ext cx="89646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80414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Global Action Plan  2014 - 2019</a:t>
            </a:r>
            <a:br>
              <a:rPr lang="en-US" dirty="0" smtClean="0"/>
            </a:br>
            <a:r>
              <a:rPr lang="en-US" dirty="0" smtClean="0"/>
              <a:t>Universal Eye Health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33600"/>
          <a:ext cx="7772400" cy="39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ihatepsm.com/sites/default/files/blog/vision%202020.png"/>
          <p:cNvPicPr>
            <a:picLocks noChangeAspect="1" noChangeArrowheads="1"/>
          </p:cNvPicPr>
          <p:nvPr/>
        </p:nvPicPr>
        <p:blipFill>
          <a:blip r:embed="rId2"/>
          <a:srcRect t="5152" r="6422" b="18599"/>
          <a:stretch>
            <a:fillRect/>
          </a:stretch>
        </p:blipFill>
        <p:spPr bwMode="auto">
          <a:xfrm>
            <a:off x="152400" y="228600"/>
            <a:ext cx="8813074" cy="6629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173784" y="2438400"/>
            <a:ext cx="246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/>
              <a:t>Retinal, corneal transplantation </a:t>
            </a:r>
          </a:p>
          <a:p>
            <a:r>
              <a:rPr lang="en-IN" sz="1400" dirty="0" err="1" smtClean="0"/>
              <a:t>Gluaucoma</a:t>
            </a:r>
            <a:r>
              <a:rPr lang="en-IN" sz="1400" dirty="0" smtClean="0"/>
              <a:t> surgery </a:t>
            </a:r>
            <a:endParaRPr lang="en-IN" sz="1400" dirty="0"/>
          </a:p>
        </p:txBody>
      </p:sp>
    </p:spTree>
    <p:extLst>
      <p:ext uri="{BB962C8B-B14F-4D97-AF65-F5344CB8AC3E}">
        <p14:creationId xmlns="" xmlns:p14="http://schemas.microsoft.com/office/powerpoint/2010/main" val="24862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9395267"/>
              </p:ext>
            </p:extLst>
          </p:nvPr>
        </p:nvGraphicFramePr>
        <p:xfrm>
          <a:off x="0" y="1905000"/>
          <a:ext cx="9144000" cy="1981200"/>
        </p:xfrm>
        <a:graphic>
          <a:graphicData uri="http://schemas.openxmlformats.org/drawingml/2006/table">
            <a:tbl>
              <a:tblPr firstRow="1" bandRow="1"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  <a:reflection blurRad="6350" stA="50000" endA="300" endPos="55000" dir="5400000" sy="-100000" algn="bl" rotWithShape="0"/>
                </a:effectLst>
                <a:tableStyleId>{E269D01E-BC32-4049-B463-5C60D7B0CCD2}</a:tableStyleId>
              </a:tblPr>
              <a:tblGrid>
                <a:gridCol w="3048000"/>
                <a:gridCol w="2503714"/>
                <a:gridCol w="3592286"/>
              </a:tblGrid>
              <a:tr h="1981200">
                <a:tc>
                  <a:txBody>
                    <a:bodyPr/>
                    <a:lstStyle/>
                    <a:p>
                      <a:pPr algn="ctr"/>
                      <a:endParaRPr lang="en-IN" sz="2400" dirty="0" smtClean="0"/>
                    </a:p>
                    <a:p>
                      <a:pPr algn="ctr"/>
                      <a:endParaRPr lang="en-IN" sz="2400" dirty="0" smtClean="0"/>
                    </a:p>
                    <a:p>
                      <a:pPr algn="ctr"/>
                      <a:r>
                        <a:rPr lang="en-IN" sz="2400" dirty="0" smtClean="0"/>
                        <a:t>INFORMATION</a:t>
                      </a:r>
                      <a:endParaRPr lang="en-IN" sz="24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2400" dirty="0" smtClean="0"/>
                    </a:p>
                    <a:p>
                      <a:pPr algn="ctr"/>
                      <a:endParaRPr lang="en-IN" sz="2400" dirty="0" smtClean="0"/>
                    </a:p>
                    <a:p>
                      <a:pPr algn="ctr"/>
                      <a:r>
                        <a:rPr lang="en-IN" sz="2400" dirty="0" smtClean="0"/>
                        <a:t>EDUCATION</a:t>
                      </a:r>
                      <a:endParaRPr lang="en-IN" sz="24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IN" sz="2400" dirty="0" smtClean="0"/>
                    </a:p>
                    <a:p>
                      <a:pPr algn="ctr"/>
                      <a:endParaRPr lang="en-IN" sz="2400" dirty="0" smtClean="0"/>
                    </a:p>
                    <a:p>
                      <a:pPr algn="ctr"/>
                      <a:r>
                        <a:rPr lang="en-IN" sz="2400" dirty="0" smtClean="0"/>
                        <a:t>COMMUNICATION</a:t>
                      </a:r>
                      <a:endParaRPr lang="en-IN" sz="2400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274638"/>
            <a:ext cx="3200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Refractive Errors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-76200"/>
            <a:ext cx="5689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74638"/>
            <a:ext cx="2895600" cy="1143000"/>
          </a:xfrm>
        </p:spPr>
        <p:txBody>
          <a:bodyPr/>
          <a:lstStyle/>
          <a:p>
            <a:r>
              <a:rPr lang="en-US" dirty="0" smtClean="0"/>
              <a:t>    Cataract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640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5" y="152400"/>
            <a:ext cx="8229600" cy="60960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What is the definition of blindness under NPCB</a:t>
            </a:r>
            <a:r>
              <a:rPr lang="en-US" sz="2800" dirty="0" smtClean="0">
                <a:solidFill>
                  <a:schemeClr val="bg1"/>
                </a:solidFill>
              </a:rPr>
              <a:t> </a:t>
            </a:r>
          </a:p>
          <a:p>
            <a:pPr>
              <a:buNone/>
            </a:pPr>
            <a:r>
              <a:rPr lang="en-US" sz="2800" dirty="0" smtClean="0"/>
              <a:t> </a:t>
            </a:r>
          </a:p>
          <a:p>
            <a:pPr>
              <a:buNone/>
            </a:pPr>
            <a:r>
              <a:rPr lang="en-US" sz="2800" dirty="0" smtClean="0"/>
              <a:t>   </a:t>
            </a:r>
          </a:p>
          <a:p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012"/>
            <a:ext cx="8749145" cy="570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274638"/>
            <a:ext cx="2209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Corneal </a:t>
            </a:r>
            <a:br>
              <a:rPr lang="en-US" dirty="0" smtClean="0"/>
            </a:br>
            <a:r>
              <a:rPr lang="en-US" dirty="0" smtClean="0"/>
              <a:t>opacity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6553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274638"/>
            <a:ext cx="2286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Trachoma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4636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-76200"/>
            <a:ext cx="6781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286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Glaucoma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246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74638"/>
            <a:ext cx="2590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Diabetic retinopathy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>
                <a:latin typeface="Kruti Dev 010" pitchFamily="2" charset="0"/>
              </a:rPr>
              <a:t>vk;qosZnh</a:t>
            </a:r>
            <a:r>
              <a:rPr lang="en-IN" dirty="0" smtClean="0">
                <a:latin typeface="Kruti Dev 010" pitchFamily="2" charset="0"/>
              </a:rPr>
              <a:t>; </a:t>
            </a:r>
            <a:r>
              <a:rPr lang="en-IN" dirty="0" err="1" smtClean="0">
                <a:latin typeface="Kruti Dev 010" pitchFamily="2" charset="0"/>
              </a:rPr>
              <a:t>fopkj</a:t>
            </a:r>
            <a:endParaRPr lang="en-IN" dirty="0">
              <a:latin typeface="Kruti Dev 01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 smtClean="0">
                <a:latin typeface="Kruti Dev 010" pitchFamily="2" charset="0"/>
              </a:rPr>
              <a:t>vkgkj</a:t>
            </a:r>
            <a:r>
              <a:rPr lang="en-IN" dirty="0" smtClean="0">
                <a:latin typeface="Kruti Dev 010" pitchFamily="2" charset="0"/>
              </a:rPr>
              <a:t> o </a:t>
            </a:r>
            <a:r>
              <a:rPr lang="en-IN" dirty="0" err="1" smtClean="0">
                <a:latin typeface="Kruti Dev 010" pitchFamily="2" charset="0"/>
              </a:rPr>
              <a:t>iks"k.k</a:t>
            </a:r>
            <a:endParaRPr lang="en-IN" dirty="0" smtClean="0">
              <a:latin typeface="Kruti Dev 010" pitchFamily="2" charset="0"/>
            </a:endParaRPr>
          </a:p>
          <a:p>
            <a:r>
              <a:rPr lang="en-IN" dirty="0" err="1" smtClean="0">
                <a:latin typeface="Kruti Dev 010" pitchFamily="2" charset="0"/>
              </a:rPr>
              <a:t>vkeydh</a:t>
            </a:r>
            <a:r>
              <a:rPr lang="en-IN" dirty="0" smtClean="0">
                <a:latin typeface="Kruti Dev 010" pitchFamily="2" charset="0"/>
              </a:rPr>
              <a:t> </a:t>
            </a:r>
            <a:r>
              <a:rPr lang="en-IN" dirty="0" err="1" smtClean="0">
                <a:latin typeface="Kruti Dev 010" pitchFamily="2" charset="0"/>
              </a:rPr>
              <a:t>jlk;u</a:t>
            </a:r>
            <a:endParaRPr lang="en-IN" dirty="0" smtClean="0">
              <a:latin typeface="Kruti Dev 010" pitchFamily="2" charset="0"/>
            </a:endParaRPr>
          </a:p>
          <a:p>
            <a:r>
              <a:rPr lang="en-IN" dirty="0" err="1" smtClean="0">
                <a:latin typeface="Kruti Dev 010" pitchFamily="2" charset="0"/>
              </a:rPr>
              <a:t>lIrke`r</a:t>
            </a:r>
            <a:r>
              <a:rPr lang="en-IN" dirty="0" smtClean="0">
                <a:latin typeface="Kruti Dev 010" pitchFamily="2" charset="0"/>
              </a:rPr>
              <a:t> </a:t>
            </a:r>
            <a:r>
              <a:rPr lang="en-IN" dirty="0" err="1" smtClean="0">
                <a:latin typeface="Kruti Dev 010" pitchFamily="2" charset="0"/>
              </a:rPr>
              <a:t>ykSg</a:t>
            </a:r>
            <a:endParaRPr lang="en-IN" dirty="0" smtClean="0">
              <a:latin typeface="Kruti Dev 010" pitchFamily="2" charset="0"/>
            </a:endParaRPr>
          </a:p>
          <a:p>
            <a:r>
              <a:rPr lang="en-IN" dirty="0" err="1" smtClean="0">
                <a:latin typeface="Kruti Dev 010" pitchFamily="2" charset="0"/>
              </a:rPr>
              <a:t>f«kQyk</a:t>
            </a:r>
            <a:r>
              <a:rPr lang="en-IN" dirty="0" smtClean="0">
                <a:latin typeface="Kruti Dev 010" pitchFamily="2" charset="0"/>
              </a:rPr>
              <a:t> ?</a:t>
            </a:r>
            <a:r>
              <a:rPr lang="en-IN" dirty="0" err="1" smtClean="0">
                <a:latin typeface="Kruti Dev 010" pitchFamily="2" charset="0"/>
              </a:rPr>
              <a:t>k`r</a:t>
            </a:r>
            <a:endParaRPr lang="en-IN" dirty="0" smtClean="0">
              <a:latin typeface="Kruti Dev 010" pitchFamily="2" charset="0"/>
            </a:endParaRPr>
          </a:p>
          <a:p>
            <a:r>
              <a:rPr lang="en-IN" dirty="0" smtClean="0">
                <a:latin typeface="Kruti Dev 010" pitchFamily="2" charset="0"/>
              </a:rPr>
              <a:t>vatu</a:t>
            </a:r>
          </a:p>
          <a:p>
            <a:r>
              <a:rPr lang="en-IN" dirty="0" err="1" smtClean="0">
                <a:latin typeface="Kruti Dev 010" pitchFamily="2" charset="0"/>
              </a:rPr>
              <a:t>usfr</a:t>
            </a:r>
            <a:endParaRPr lang="en-IN" dirty="0" smtClean="0">
              <a:latin typeface="Kruti Dev 010" pitchFamily="2" charset="0"/>
            </a:endParaRPr>
          </a:p>
          <a:p>
            <a:r>
              <a:rPr lang="en-IN" dirty="0" smtClean="0">
                <a:latin typeface="Kruti Dev 010" pitchFamily="2" charset="0"/>
              </a:rPr>
              <a:t>«</a:t>
            </a:r>
            <a:r>
              <a:rPr lang="en-IN" dirty="0" err="1" smtClean="0">
                <a:latin typeface="Kruti Dev 010" pitchFamily="2" charset="0"/>
              </a:rPr>
              <a:t>kkVd</a:t>
            </a:r>
            <a:endParaRPr lang="en-IN" dirty="0">
              <a:latin typeface="Kruti Dev 01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9568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400" y="1905000"/>
            <a:ext cx="2895600" cy="297180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en-US" sz="2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Thank You</a:t>
            </a:r>
            <a:endParaRPr lang="en-US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Picture 3" descr="1234202_10200623719697280_250283478_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1258"/>
            <a:ext cx="6324600" cy="6909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6597" r="4386" b="10036"/>
          <a:stretch>
            <a:fillRect/>
          </a:stretch>
        </p:blipFill>
        <p:spPr bwMode="auto">
          <a:xfrm>
            <a:off x="381000" y="5473817"/>
            <a:ext cx="7543800" cy="1384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77585"/>
            <a:ext cx="8153400" cy="548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85395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636" y="228600"/>
            <a:ext cx="9144000" cy="6477000"/>
          </a:xfrm>
        </p:spPr>
        <p:txBody>
          <a:bodyPr>
            <a:normAutofit fontScale="47500" lnSpcReduction="20000"/>
          </a:bodyPr>
          <a:lstStyle/>
          <a:p>
            <a:r>
              <a:rPr lang="en-US" b="1" dirty="0" smtClean="0"/>
              <a:t> </a:t>
            </a:r>
            <a:r>
              <a:rPr lang="en-US" sz="5100" b="1" dirty="0" smtClean="0"/>
              <a:t>National Programme for Control of Blindness</a:t>
            </a:r>
          </a:p>
          <a:p>
            <a:pPr>
              <a:lnSpc>
                <a:spcPct val="160000"/>
              </a:lnSpc>
              <a:buNone/>
            </a:pPr>
            <a:endParaRPr lang="en-US" sz="5100" b="1" dirty="0" smtClean="0"/>
          </a:p>
          <a:p>
            <a:pPr>
              <a:lnSpc>
                <a:spcPct val="160000"/>
              </a:lnSpc>
            </a:pPr>
            <a:r>
              <a:rPr lang="en-US" sz="5100" dirty="0" smtClean="0"/>
              <a:t>National Trachoma control program </a:t>
            </a:r>
            <a:r>
              <a:rPr lang="en-US" sz="5100" dirty="0" smtClean="0">
                <a:solidFill>
                  <a:srgbClr val="FF0000"/>
                </a:solidFill>
              </a:rPr>
              <a:t>1968</a:t>
            </a:r>
          </a:p>
          <a:p>
            <a:pPr>
              <a:lnSpc>
                <a:spcPct val="160000"/>
              </a:lnSpc>
            </a:pPr>
            <a:r>
              <a:rPr lang="en-US" sz="5100" dirty="0" smtClean="0"/>
              <a:t>NPCB was launched in the year </a:t>
            </a:r>
            <a:r>
              <a:rPr lang="en-US" sz="5100" dirty="0" smtClean="0">
                <a:solidFill>
                  <a:srgbClr val="FF0000"/>
                </a:solidFill>
              </a:rPr>
              <a:t>1976</a:t>
            </a:r>
            <a:r>
              <a:rPr lang="en-US" sz="5100" dirty="0" smtClean="0"/>
              <a:t> with the goal </a:t>
            </a:r>
          </a:p>
          <a:p>
            <a:pPr>
              <a:lnSpc>
                <a:spcPct val="160000"/>
              </a:lnSpc>
            </a:pPr>
            <a:r>
              <a:rPr lang="en-US" sz="5100" dirty="0" smtClean="0"/>
              <a:t>To Reduce the prevalence of blindness from  </a:t>
            </a:r>
            <a:r>
              <a:rPr lang="en-US" sz="5100" dirty="0" smtClean="0">
                <a:solidFill>
                  <a:srgbClr val="FF0000"/>
                </a:solidFill>
              </a:rPr>
              <a:t>1.4%</a:t>
            </a:r>
            <a:r>
              <a:rPr lang="en-US" sz="5100" dirty="0" smtClean="0"/>
              <a:t> to </a:t>
            </a:r>
            <a:r>
              <a:rPr lang="en-US" sz="5100" dirty="0" smtClean="0">
                <a:solidFill>
                  <a:srgbClr val="00B050"/>
                </a:solidFill>
              </a:rPr>
              <a:t>0.3%</a:t>
            </a:r>
            <a:r>
              <a:rPr lang="en-US" sz="5100" dirty="0" smtClean="0"/>
              <a:t>. </a:t>
            </a:r>
          </a:p>
          <a:p>
            <a:pPr>
              <a:lnSpc>
                <a:spcPct val="160000"/>
              </a:lnSpc>
            </a:pPr>
            <a:r>
              <a:rPr lang="en-US" sz="5100" dirty="0" smtClean="0"/>
              <a:t> </a:t>
            </a:r>
            <a:r>
              <a:rPr lang="en-US" sz="5100" dirty="0" smtClean="0">
                <a:solidFill>
                  <a:srgbClr val="FF0000"/>
                </a:solidFill>
              </a:rPr>
              <a:t>2001-02</a:t>
            </a:r>
            <a:r>
              <a:rPr lang="en-US" sz="5100" dirty="0" smtClean="0"/>
              <a:t>, prevalence of blindness was to be </a:t>
            </a:r>
            <a:r>
              <a:rPr lang="en-US" sz="5100" dirty="0" smtClean="0">
                <a:solidFill>
                  <a:srgbClr val="FF0000"/>
                </a:solidFill>
              </a:rPr>
              <a:t>1.1%</a:t>
            </a:r>
            <a:r>
              <a:rPr lang="en-US" sz="5100" dirty="0" smtClean="0"/>
              <a:t>.  </a:t>
            </a:r>
          </a:p>
          <a:p>
            <a:pPr>
              <a:lnSpc>
                <a:spcPct val="160000"/>
              </a:lnSpc>
            </a:pPr>
            <a:r>
              <a:rPr lang="en-US" sz="5100" dirty="0" smtClean="0">
                <a:solidFill>
                  <a:srgbClr val="FF0000"/>
                </a:solidFill>
              </a:rPr>
              <a:t>2006-07</a:t>
            </a:r>
            <a:r>
              <a:rPr lang="en-US" sz="5100" dirty="0" smtClean="0"/>
              <a:t> the prevalence of blindness reduced to </a:t>
            </a:r>
            <a:r>
              <a:rPr lang="en-US" sz="5100" dirty="0" smtClean="0">
                <a:solidFill>
                  <a:srgbClr val="FF0000"/>
                </a:solidFill>
              </a:rPr>
              <a:t>1%</a:t>
            </a:r>
            <a:r>
              <a:rPr lang="en-US" sz="5100" dirty="0" smtClean="0"/>
              <a:t> </a:t>
            </a:r>
          </a:p>
          <a:p>
            <a:pPr>
              <a:lnSpc>
                <a:spcPct val="160000"/>
              </a:lnSpc>
            </a:pPr>
            <a:r>
              <a:rPr lang="en-US" sz="5100" dirty="0" smtClean="0"/>
              <a:t>Various activities under NPCB are targeted  achieving the goal of reducing the prevalence of blindness </a:t>
            </a:r>
            <a:r>
              <a:rPr lang="en-US" sz="5100" dirty="0" smtClean="0">
                <a:solidFill>
                  <a:srgbClr val="00B050"/>
                </a:solidFill>
              </a:rPr>
              <a:t>to 0.3%</a:t>
            </a:r>
            <a:r>
              <a:rPr lang="en-US" sz="5100" dirty="0" smtClean="0"/>
              <a:t> by the year </a:t>
            </a:r>
            <a:r>
              <a:rPr lang="en-US" sz="5100" dirty="0" smtClean="0">
                <a:solidFill>
                  <a:srgbClr val="00B050"/>
                </a:solidFill>
              </a:rPr>
              <a:t>2020</a:t>
            </a:r>
            <a:r>
              <a:rPr lang="en-US" sz="5100" dirty="0" smtClean="0"/>
              <a:t>. </a:t>
            </a:r>
          </a:p>
          <a:p>
            <a:pPr>
              <a:lnSpc>
                <a:spcPct val="160000"/>
              </a:lnSpc>
            </a:pPr>
            <a:r>
              <a:rPr lang="en-US" sz="5100" dirty="0" smtClean="0"/>
              <a:t>Major focus on Cataract and refractive errors</a:t>
            </a:r>
          </a:p>
          <a:p>
            <a:pPr>
              <a:lnSpc>
                <a:spcPct val="160000"/>
              </a:lnSpc>
              <a:buNone/>
            </a:pPr>
            <a:r>
              <a:rPr lang="en-US" sz="5100" dirty="0" smtClean="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>
            <a:noAutofit/>
          </a:bodyPr>
          <a:lstStyle/>
          <a:p>
            <a:r>
              <a:rPr lang="en-IN" sz="3200" dirty="0" smtClean="0"/>
              <a:t/>
            </a:r>
            <a:br>
              <a:rPr lang="en-IN" sz="3200" dirty="0" smtClean="0"/>
            </a:br>
            <a:r>
              <a:rPr lang="en-IN" sz="3200" dirty="0" smtClean="0"/>
              <a:t>financial Assistance</a:t>
            </a:r>
            <a:br>
              <a:rPr lang="en-IN" sz="3200" dirty="0" smtClean="0"/>
            </a:br>
            <a:r>
              <a:rPr lang="en-IN" sz="3200" dirty="0" smtClean="0"/>
              <a:t> </a:t>
            </a:r>
            <a:r>
              <a:rPr lang="en-US" sz="3200" b="1" dirty="0" smtClean="0"/>
              <a:t>National </a:t>
            </a:r>
            <a:r>
              <a:rPr lang="en-US" sz="3200" b="1" dirty="0" err="1" smtClean="0"/>
              <a:t>Programme</a:t>
            </a:r>
            <a:r>
              <a:rPr lang="en-US" sz="3200" b="1" dirty="0" smtClean="0"/>
              <a:t> for Control of Blindness</a:t>
            </a:r>
            <a:r>
              <a:rPr lang="en-IN" sz="3200" dirty="0"/>
              <a:t/>
            </a:r>
            <a:br>
              <a:rPr lang="en-IN" sz="3200" dirty="0"/>
            </a:br>
            <a:r>
              <a:rPr lang="en-IN" sz="3200" dirty="0" smtClean="0"/>
              <a:t/>
            </a:r>
            <a:br>
              <a:rPr lang="en-IN" sz="3200" dirty="0" smtClean="0"/>
            </a:br>
            <a:endParaRPr lang="en-IN" sz="32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2340046136"/>
              </p:ext>
            </p:extLst>
          </p:nvPr>
        </p:nvGraphicFramePr>
        <p:xfrm>
          <a:off x="0" y="1447800"/>
          <a:ext cx="43434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="" xmlns:p14="http://schemas.microsoft.com/office/powerpoint/2010/main" val="4003043678"/>
              </p:ext>
            </p:extLst>
          </p:nvPr>
        </p:nvGraphicFramePr>
        <p:xfrm>
          <a:off x="4572000" y="1371600"/>
          <a:ext cx="4572000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5-Point Star 7"/>
          <p:cNvSpPr/>
          <p:nvPr/>
        </p:nvSpPr>
        <p:spPr>
          <a:xfrm>
            <a:off x="1295400" y="3048000"/>
            <a:ext cx="182880" cy="15240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752600" y="3048000"/>
            <a:ext cx="152400" cy="15240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524000" y="3048000"/>
            <a:ext cx="152400" cy="152400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1950720" y="3048000"/>
            <a:ext cx="182880" cy="155448"/>
          </a:xfrm>
          <a:prstGeom prst="star5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155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229600" cy="609600"/>
          </a:xfrm>
        </p:spPr>
        <p:txBody>
          <a:bodyPr>
            <a:noAutofit/>
          </a:bodyPr>
          <a:lstStyle/>
          <a:p>
            <a:r>
              <a:rPr lang="en-IN" sz="2000" dirty="0"/>
              <a:t>Guidelines for specific Diseases under 11th Five Year Plan</a:t>
            </a:r>
            <a:r>
              <a:rPr lang="en-IN" sz="4800" dirty="0" smtClean="0"/>
              <a:t>.</a:t>
            </a:r>
            <a:endParaRPr lang="en-IN" sz="48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0" y="1066800"/>
          <a:ext cx="91440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352382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1" y="228600"/>
            <a:ext cx="8686800" cy="639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57200"/>
            <a:ext cx="8305800" cy="3048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Goals &amp; Objectives of NPCB in the XII Plan</a:t>
            </a:r>
            <a:endParaRPr lang="en-US" sz="2800" dirty="0" smtClean="0"/>
          </a:p>
          <a:p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            </a:t>
            </a:r>
            <a:endParaRPr lang="en-US" sz="28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228600" y="1143000"/>
          <a:ext cx="86868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SCHOOL EYE SCREENING 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6-7%   children of age </a:t>
            </a:r>
            <a:r>
              <a:rPr lang="en-US" dirty="0" err="1" smtClean="0"/>
              <a:t>gr</a:t>
            </a:r>
            <a:r>
              <a:rPr lang="en-US" dirty="0" smtClean="0"/>
              <a:t> 10to 14 yrs have eye problems</a:t>
            </a: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28600" y="2590800"/>
          <a:ext cx="85344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438</Words>
  <Application>Microsoft Office PowerPoint</Application>
  <PresentationFormat>On-screen Show (4:3)</PresentationFormat>
  <Paragraphs>89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Slide 1</vt:lpstr>
      <vt:lpstr>Slide 2</vt:lpstr>
      <vt:lpstr>Slide 3</vt:lpstr>
      <vt:lpstr>Slide 4</vt:lpstr>
      <vt:lpstr> financial Assistance  National Programme for Control of Blindness  </vt:lpstr>
      <vt:lpstr>Slide 6</vt:lpstr>
      <vt:lpstr>Slide 7</vt:lpstr>
      <vt:lpstr>Slide 8</vt:lpstr>
      <vt:lpstr>SCHOOL EYE SCREENING PROGRAMME</vt:lpstr>
      <vt:lpstr>COLLECTION &amp; UTILISATION OF DONATED EYES</vt:lpstr>
      <vt:lpstr>25th August To 8th September Eye Donation Fortnight  </vt:lpstr>
      <vt:lpstr>Slide 12</vt:lpstr>
      <vt:lpstr>Slide 13</vt:lpstr>
      <vt:lpstr>Slide 14</vt:lpstr>
      <vt:lpstr>Global Action Plan  2014 - 2019 Universal Eye Health</vt:lpstr>
      <vt:lpstr>Slide 16</vt:lpstr>
      <vt:lpstr>Slide 17</vt:lpstr>
      <vt:lpstr>Refractive Errors</vt:lpstr>
      <vt:lpstr>    Cataract</vt:lpstr>
      <vt:lpstr>Corneal  opacity</vt:lpstr>
      <vt:lpstr>Trachoma </vt:lpstr>
      <vt:lpstr>Glaucoma </vt:lpstr>
      <vt:lpstr>Diabetic retinopathy</vt:lpstr>
      <vt:lpstr>vk;qosZnh; fopkj</vt:lpstr>
      <vt:lpstr> Thank You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sai</dc:creator>
  <cp:lastModifiedBy>Hp</cp:lastModifiedBy>
  <cp:revision>72</cp:revision>
  <dcterms:created xsi:type="dcterms:W3CDTF">2006-08-16T00:00:00Z</dcterms:created>
  <dcterms:modified xsi:type="dcterms:W3CDTF">2020-05-06T06:44:24Z</dcterms:modified>
</cp:coreProperties>
</file>