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6FB3-46EC-0482-E3C4-B531CCCF1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!!</a:t>
            </a:r>
            <a:r>
              <a:rPr lang="en-IN" dirty="0" err="1"/>
              <a:t>जयतु</a:t>
            </a:r>
            <a:r>
              <a:rPr lang="en-IN" dirty="0"/>
              <a:t>  </a:t>
            </a:r>
            <a:r>
              <a:rPr lang="en-IN" dirty="0" err="1"/>
              <a:t>संस्कृतम्</a:t>
            </a:r>
            <a:r>
              <a:rPr lang="en-IN" dirty="0"/>
              <a:t>!!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64A6E-172A-E86B-1BA7-897F13571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err="1"/>
              <a:t>प्रा.सौ.प्रणीता</a:t>
            </a:r>
            <a:r>
              <a:rPr lang="en-IN" b="1" dirty="0"/>
              <a:t> </a:t>
            </a:r>
            <a:r>
              <a:rPr lang="en-IN" b="1" dirty="0" err="1"/>
              <a:t>प्रशांत</a:t>
            </a:r>
            <a:r>
              <a:rPr lang="en-IN" b="1" dirty="0"/>
              <a:t> </a:t>
            </a:r>
            <a:r>
              <a:rPr lang="en-IN" b="1" dirty="0" err="1"/>
              <a:t>भाकरे</a:t>
            </a:r>
            <a:endParaRPr lang="en-IN" b="1" dirty="0"/>
          </a:p>
          <a:p>
            <a:r>
              <a:rPr lang="en-IN" b="1" dirty="0" err="1"/>
              <a:t>श्रीमती</a:t>
            </a:r>
            <a:r>
              <a:rPr lang="en-IN" b="1" dirty="0"/>
              <a:t> </a:t>
            </a:r>
            <a:r>
              <a:rPr lang="en-IN" b="1" dirty="0" err="1"/>
              <a:t>विमलादेवी</a:t>
            </a:r>
            <a:r>
              <a:rPr lang="en-IN" b="1" dirty="0"/>
              <a:t> </a:t>
            </a:r>
            <a:r>
              <a:rPr lang="en-IN" b="1" dirty="0" err="1"/>
              <a:t>आयुर्वेदिक</a:t>
            </a:r>
            <a:r>
              <a:rPr lang="en-IN" b="1" dirty="0"/>
              <a:t> </a:t>
            </a:r>
            <a:r>
              <a:rPr lang="en-IN" b="1" dirty="0" err="1"/>
              <a:t>मेडीकल</a:t>
            </a:r>
            <a:r>
              <a:rPr lang="en-IN" b="1" dirty="0"/>
              <a:t> </a:t>
            </a:r>
            <a:r>
              <a:rPr lang="en-IN" b="1" dirty="0" err="1"/>
              <a:t>कॉलेज</a:t>
            </a:r>
            <a:endParaRPr lang="en-IN" b="1" dirty="0"/>
          </a:p>
          <a:p>
            <a:r>
              <a:rPr lang="en-IN" b="1" dirty="0"/>
              <a:t> </a:t>
            </a:r>
            <a:r>
              <a:rPr lang="en-IN" b="1" dirty="0" err="1"/>
              <a:t>वांढरी</a:t>
            </a:r>
            <a:r>
              <a:rPr lang="en-IN" b="1" dirty="0"/>
              <a:t> </a:t>
            </a:r>
            <a:r>
              <a:rPr lang="en-IN" b="1" dirty="0" err="1"/>
              <a:t>चंद्रपूर</a:t>
            </a:r>
            <a:r>
              <a:rPr lang="en-IN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052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D7E15-BD6E-1FF4-2E87-83B1B30E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Ayurveda</a:t>
            </a:r>
            <a:r>
              <a:rPr lang="en-IN" dirty="0"/>
              <a:t> </a:t>
            </a:r>
            <a:r>
              <a:rPr lang="en-IN" b="1" dirty="0" err="1"/>
              <a:t>Itihaas</a:t>
            </a:r>
            <a:r>
              <a:rPr lang="en-IN" dirty="0"/>
              <a:t> </a:t>
            </a:r>
            <a:r>
              <a:rPr lang="en-IN" b="1" dirty="0"/>
              <a:t>topic 5,6,7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2200-335B-5077-0171-BBDA73B8C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5 Origin and period of different systems of medicine in the world.</a:t>
            </a:r>
          </a:p>
          <a:p>
            <a:endParaRPr lang="en-IN" b="1" dirty="0"/>
          </a:p>
          <a:p>
            <a:r>
              <a:rPr lang="en-IN" b="1" dirty="0"/>
              <a:t>6 Introduction to </a:t>
            </a:r>
            <a:r>
              <a:rPr lang="en-IN" b="1" dirty="0" err="1"/>
              <a:t>Vrukshayurveda,Hastyaurveda</a:t>
            </a:r>
            <a:r>
              <a:rPr lang="en-IN" b="1" dirty="0"/>
              <a:t> and </a:t>
            </a:r>
            <a:r>
              <a:rPr lang="en-IN" b="1" dirty="0" err="1"/>
              <a:t>Ashwayurveda</a:t>
            </a:r>
            <a:r>
              <a:rPr lang="en-IN" b="1" dirty="0"/>
              <a:t>.</a:t>
            </a:r>
          </a:p>
          <a:p>
            <a:r>
              <a:rPr lang="en-IN" b="1" dirty="0"/>
              <a:t>(Included in Transitional </a:t>
            </a:r>
            <a:r>
              <a:rPr lang="en-IN" b="1" dirty="0" err="1"/>
              <a:t>carriculam</a:t>
            </a:r>
            <a:r>
              <a:rPr lang="en-IN" b="1" dirty="0"/>
              <a:t>)</a:t>
            </a:r>
          </a:p>
          <a:p>
            <a:r>
              <a:rPr lang="en-IN" b="1" dirty="0"/>
              <a:t>7 Status of Ayurveda during the period of </a:t>
            </a:r>
            <a:r>
              <a:rPr lang="en-IN" b="1" dirty="0" err="1"/>
              <a:t>Ashoka,Mughal</a:t>
            </a:r>
            <a:r>
              <a:rPr lang="en-IN" b="1" dirty="0"/>
              <a:t> and British rule</a:t>
            </a:r>
          </a:p>
        </p:txBody>
      </p:sp>
    </p:spTree>
    <p:extLst>
      <p:ext uri="{BB962C8B-B14F-4D97-AF65-F5344CB8AC3E}">
        <p14:creationId xmlns:p14="http://schemas.microsoft.com/office/powerpoint/2010/main" val="216057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96EC-2D17-F0A9-B158-381E96CE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Ayurveda </a:t>
            </a:r>
            <a:r>
              <a:rPr lang="en-IN" b="1" dirty="0" err="1"/>
              <a:t>Itihaas</a:t>
            </a:r>
            <a:r>
              <a:rPr lang="en-IN" b="1" dirty="0"/>
              <a:t> topic 8 ,9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7E6B6-5A5F-2AB9-AC6E-612B53050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8 Contributions of Scholars of modern era</a:t>
            </a:r>
          </a:p>
          <a:p>
            <a:r>
              <a:rPr lang="en-IN" b="1" dirty="0"/>
              <a:t>Acharya </a:t>
            </a:r>
            <a:r>
              <a:rPr lang="en-IN" b="1" dirty="0" err="1"/>
              <a:t>Gana</a:t>
            </a:r>
            <a:r>
              <a:rPr lang="en-IN" b="1" dirty="0"/>
              <a:t> </a:t>
            </a:r>
            <a:r>
              <a:rPr lang="en-IN" b="1" dirty="0" err="1"/>
              <a:t>nath</a:t>
            </a:r>
            <a:r>
              <a:rPr lang="en-IN" b="1" dirty="0"/>
              <a:t> </a:t>
            </a:r>
            <a:r>
              <a:rPr lang="en-IN" b="1" dirty="0" err="1"/>
              <a:t>sen,Vaidya</a:t>
            </a:r>
            <a:r>
              <a:rPr lang="en-IN" b="1" dirty="0"/>
              <a:t> </a:t>
            </a:r>
            <a:r>
              <a:rPr lang="en-IN" b="1" dirty="0" err="1"/>
              <a:t>Yaminibhushan</a:t>
            </a:r>
            <a:r>
              <a:rPr lang="en-IN" b="1" dirty="0"/>
              <a:t> </a:t>
            </a:r>
            <a:r>
              <a:rPr lang="en-IN" b="1" dirty="0" err="1"/>
              <a:t>rai,Vaidya</a:t>
            </a:r>
            <a:r>
              <a:rPr lang="en-IN" b="1" dirty="0"/>
              <a:t> Shankar </a:t>
            </a:r>
            <a:r>
              <a:rPr lang="en-IN" b="1" dirty="0" err="1"/>
              <a:t>Dajishastri</a:t>
            </a:r>
            <a:r>
              <a:rPr lang="en-IN" b="1" dirty="0"/>
              <a:t> </a:t>
            </a:r>
            <a:r>
              <a:rPr lang="en-IN" b="1" dirty="0" err="1"/>
              <a:t>Pade,Acharya</a:t>
            </a:r>
            <a:r>
              <a:rPr lang="en-IN" b="1" dirty="0"/>
              <a:t> Swami </a:t>
            </a:r>
            <a:r>
              <a:rPr lang="en-IN" b="1" dirty="0" err="1"/>
              <a:t>Lakshmiram,Acharya</a:t>
            </a:r>
            <a:r>
              <a:rPr lang="en-IN" b="1" dirty="0"/>
              <a:t> </a:t>
            </a:r>
            <a:r>
              <a:rPr lang="en-IN" b="1" dirty="0" err="1"/>
              <a:t>Yadavji</a:t>
            </a:r>
            <a:r>
              <a:rPr lang="en-IN" b="1" dirty="0"/>
              <a:t> </a:t>
            </a:r>
            <a:r>
              <a:rPr lang="en-IN" b="1" dirty="0" err="1"/>
              <a:t>Trikamji,Dr.PM.Mehata</a:t>
            </a:r>
            <a:r>
              <a:rPr lang="en-IN" b="1" dirty="0"/>
              <a:t> ,Vaidya B G </a:t>
            </a:r>
            <a:r>
              <a:rPr lang="en-IN" b="1" dirty="0" err="1"/>
              <a:t>Ghanekar,Vaidya</a:t>
            </a:r>
            <a:r>
              <a:rPr lang="en-IN" b="1" dirty="0"/>
              <a:t> </a:t>
            </a:r>
            <a:r>
              <a:rPr lang="en-IN" b="1" dirty="0" err="1"/>
              <a:t>Damodar</a:t>
            </a:r>
            <a:r>
              <a:rPr lang="en-IN" b="1" dirty="0"/>
              <a:t> Sharma </a:t>
            </a:r>
            <a:r>
              <a:rPr lang="en-IN" b="1" dirty="0" err="1"/>
              <a:t>Gaur,Acharya</a:t>
            </a:r>
            <a:r>
              <a:rPr lang="en-IN" b="1" dirty="0"/>
              <a:t> </a:t>
            </a:r>
            <a:r>
              <a:rPr lang="en-IN" b="1" dirty="0" err="1"/>
              <a:t>Priyawrat</a:t>
            </a:r>
            <a:r>
              <a:rPr lang="en-IN" b="1" dirty="0"/>
              <a:t> </a:t>
            </a:r>
            <a:r>
              <a:rPr lang="en-IN" b="1" dirty="0" err="1"/>
              <a:t>sharma,Vaidya</a:t>
            </a:r>
            <a:r>
              <a:rPr lang="en-IN" b="1" dirty="0"/>
              <a:t> C </a:t>
            </a:r>
            <a:r>
              <a:rPr lang="en-IN" b="1" dirty="0" err="1"/>
              <a:t>Dwarkanath,Vaidya</a:t>
            </a:r>
            <a:r>
              <a:rPr lang="en-IN" b="1" dirty="0"/>
              <a:t> K  R   </a:t>
            </a:r>
            <a:r>
              <a:rPr lang="en-IN" b="1" dirty="0" err="1"/>
              <a:t>Shrikantamurthy,Vaidya</a:t>
            </a:r>
            <a:r>
              <a:rPr lang="en-IN" b="1" dirty="0"/>
              <a:t> VJ </a:t>
            </a:r>
            <a:r>
              <a:rPr lang="en-IN" b="1" dirty="0" err="1"/>
              <a:t>Thakkar,Vaidyaratanam</a:t>
            </a:r>
            <a:r>
              <a:rPr lang="en-IN" b="1" dirty="0"/>
              <a:t> PS </a:t>
            </a:r>
            <a:r>
              <a:rPr lang="en-IN" b="1" dirty="0" err="1"/>
              <a:t>Varior,Vaidya</a:t>
            </a:r>
            <a:r>
              <a:rPr lang="en-IN" b="1" dirty="0"/>
              <a:t> B V </a:t>
            </a:r>
            <a:r>
              <a:rPr lang="en-IN" b="1" dirty="0" err="1"/>
              <a:t>Ghokhale</a:t>
            </a:r>
            <a:r>
              <a:rPr lang="en-IN" b="1" dirty="0"/>
              <a:t> </a:t>
            </a:r>
          </a:p>
          <a:p>
            <a:r>
              <a:rPr lang="en-IN" b="1" dirty="0"/>
              <a:t>9 Globalization of Ayurveda.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8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09A8-6C55-0C65-588E-271E3AAA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Ayurveda </a:t>
            </a:r>
            <a:r>
              <a:rPr lang="en-IN" b="1" dirty="0" err="1"/>
              <a:t>Itihaas</a:t>
            </a:r>
            <a:r>
              <a:rPr lang="en-IN" b="1" dirty="0"/>
              <a:t> topic 10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E03AD-58FE-93D1-FD38-3BF414D19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1 </a:t>
            </a:r>
            <a:r>
              <a:rPr lang="en-IN" b="1" dirty="0"/>
              <a:t>Developmental activities in Ayurveda in the post –independence</a:t>
            </a:r>
          </a:p>
          <a:p>
            <a:pPr marL="0" indent="0">
              <a:buNone/>
            </a:pPr>
            <a:r>
              <a:rPr lang="en-IN" b="1" dirty="0"/>
              <a:t>.   * Introduction to various committees and their recommendations</a:t>
            </a:r>
          </a:p>
          <a:p>
            <a:pPr marL="0" indent="0">
              <a:buNone/>
            </a:pPr>
            <a:r>
              <a:rPr lang="en-IN" b="1" dirty="0"/>
              <a:t>.   * Introduction of activities of the following Organisations</a:t>
            </a:r>
          </a:p>
          <a:p>
            <a:pPr marL="0" indent="0">
              <a:buNone/>
            </a:pPr>
            <a:r>
              <a:rPr lang="en-IN" b="1" dirty="0"/>
              <a:t>.     Department of AYUSH,CCIM/NCISM, CCRAS,</a:t>
            </a:r>
          </a:p>
          <a:p>
            <a:pPr marL="457200" indent="-457200">
              <a:buAutoNum type="arabicPeriod" startAt="2"/>
            </a:pPr>
            <a:r>
              <a:rPr lang="en-IN" b="1" dirty="0"/>
              <a:t>National institutions </a:t>
            </a:r>
            <a:r>
              <a:rPr lang="en-IN" b="1" dirty="0" err="1"/>
              <a:t>Viz</a:t>
            </a:r>
            <a:r>
              <a:rPr lang="en-IN" b="1" dirty="0"/>
              <a:t>-AIIA –All India Institute of Ayurveda</a:t>
            </a:r>
          </a:p>
          <a:p>
            <a:pPr marL="0" indent="0">
              <a:buNone/>
            </a:pPr>
            <a:r>
              <a:rPr lang="en-IN" b="1" dirty="0"/>
              <a:t>.     National institute of </a:t>
            </a:r>
            <a:r>
              <a:rPr lang="en-IN" b="1" dirty="0" err="1"/>
              <a:t>Ayurveda,Jaipur,ITRA,Jamnagar</a:t>
            </a:r>
            <a:r>
              <a:rPr lang="en-IN" b="1" dirty="0"/>
              <a:t>, Faculty of Ayurveda </a:t>
            </a:r>
            <a:r>
              <a:rPr lang="en-IN" b="1" dirty="0" err="1"/>
              <a:t>in,BHU</a:t>
            </a:r>
            <a:r>
              <a:rPr lang="en-IN" b="1" dirty="0"/>
              <a:t>, </a:t>
            </a:r>
            <a:r>
              <a:rPr lang="en-IN" b="1" dirty="0" err="1"/>
              <a:t>Varanasi.Rashtriya</a:t>
            </a:r>
            <a:r>
              <a:rPr lang="en-IN" b="1" dirty="0"/>
              <a:t> </a:t>
            </a:r>
            <a:r>
              <a:rPr lang="en-IN" b="1" dirty="0" err="1"/>
              <a:t>Auurvea</a:t>
            </a:r>
            <a:r>
              <a:rPr lang="en-IN" b="1" dirty="0"/>
              <a:t> </a:t>
            </a:r>
            <a:r>
              <a:rPr lang="en-IN" b="1" dirty="0" err="1"/>
              <a:t>Vidyapeeth,New</a:t>
            </a:r>
            <a:r>
              <a:rPr lang="en-IN" b="1" dirty="0"/>
              <a:t> Delhi </a:t>
            </a:r>
          </a:p>
        </p:txBody>
      </p:sp>
    </p:spTree>
    <p:extLst>
      <p:ext uri="{BB962C8B-B14F-4D97-AF65-F5344CB8AC3E}">
        <p14:creationId xmlns:p14="http://schemas.microsoft.com/office/powerpoint/2010/main" val="221780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F517-D747-13A7-BE4A-BD5B561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Paper pattern</a:t>
            </a:r>
            <a:br>
              <a:rPr lang="en-IN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4417-1969-A380-4500-09480D948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Paper 1 and paper 2 both are in same pattern</a:t>
            </a:r>
          </a:p>
          <a:p>
            <a:r>
              <a:rPr lang="en-IN" b="1" dirty="0"/>
              <a:t>Que.1      MCQs         1×20=20a(20questions)</a:t>
            </a:r>
          </a:p>
          <a:p>
            <a:r>
              <a:rPr lang="en-IN" b="1" dirty="0" err="1"/>
              <a:t>Que</a:t>
            </a:r>
            <a:r>
              <a:rPr lang="en-IN" b="1" dirty="0"/>
              <a:t> 2.      Short answer questions 5×8=40(8que.)</a:t>
            </a:r>
          </a:p>
          <a:p>
            <a:r>
              <a:rPr lang="en-IN" b="1" dirty="0" err="1"/>
              <a:t>Que</a:t>
            </a:r>
            <a:r>
              <a:rPr lang="en-IN" b="1" dirty="0"/>
              <a:t> 3.      Long answer questions 10×4=40(4 </a:t>
            </a:r>
            <a:r>
              <a:rPr lang="en-IN" b="1" dirty="0" err="1"/>
              <a:t>que.</a:t>
            </a:r>
            <a:r>
              <a:rPr lang="en-IN" b="1" dirty="0"/>
              <a:t>)</a:t>
            </a:r>
          </a:p>
          <a:p>
            <a:r>
              <a:rPr lang="en-IN" b="1" dirty="0"/>
              <a:t>Paper 1_____100 marks     paper 2 ___100 marks </a:t>
            </a:r>
          </a:p>
          <a:p>
            <a:r>
              <a:rPr lang="en-IN" b="1" dirty="0"/>
              <a:t>Viva and practical......100 marks total marks 300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802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3581-10AD-354B-FB09-938DCE28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Exam </a:t>
            </a:r>
            <a:r>
              <a:rPr lang="en-IN" b="1" dirty="0" err="1"/>
              <a:t>shedule</a:t>
            </a:r>
            <a:r>
              <a:rPr lang="en-IN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EB7B5-9CDD-E1C1-0D4D-CB15851F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IN" dirty="0"/>
          </a:p>
          <a:p>
            <a:r>
              <a:rPr lang="en-IN" sz="6400" b="1" dirty="0"/>
              <a:t>Nine periodical test   20 Marks each</a:t>
            </a:r>
          </a:p>
          <a:p>
            <a:r>
              <a:rPr lang="en-IN" sz="6400" b="1" dirty="0"/>
              <a:t>Two term tests </a:t>
            </a:r>
          </a:p>
          <a:p>
            <a:r>
              <a:rPr lang="en-IN" sz="6400" b="1" dirty="0"/>
              <a:t>First term paper- 100 marks and viva 100marks</a:t>
            </a:r>
          </a:p>
          <a:p>
            <a:r>
              <a:rPr lang="en-IN" sz="6400" b="1" dirty="0"/>
              <a:t>Second term paper -100marks and viva 100 marks</a:t>
            </a:r>
          </a:p>
          <a:p>
            <a:r>
              <a:rPr lang="en-IN" sz="6400" b="1" dirty="0"/>
              <a:t>UNIVERSITY EXAM</a:t>
            </a:r>
          </a:p>
          <a:p>
            <a:r>
              <a:rPr lang="en-IN" sz="6400" b="1" dirty="0"/>
              <a:t>Paper 1-100marks</a:t>
            </a:r>
          </a:p>
          <a:p>
            <a:r>
              <a:rPr lang="en-IN" sz="6400" b="1" dirty="0"/>
              <a:t>Paper 2-100marks</a:t>
            </a:r>
          </a:p>
          <a:p>
            <a:r>
              <a:rPr lang="en-IN" sz="6400" b="1" dirty="0"/>
              <a:t>Viva 100 marks</a:t>
            </a:r>
          </a:p>
          <a:p>
            <a:r>
              <a:rPr lang="en-IN" sz="6400" b="1" dirty="0"/>
              <a:t>Most important thing.      PRACTICAL 50 </a:t>
            </a:r>
          </a:p>
          <a:p>
            <a:pPr marL="0" indent="0">
              <a:buNone/>
            </a:pPr>
            <a:r>
              <a:rPr lang="en-IN" sz="6400" b="1" dirty="0"/>
              <a:t>Lecture </a:t>
            </a:r>
            <a:r>
              <a:rPr lang="en-IN" sz="6400" b="1" dirty="0" err="1"/>
              <a:t>shedule</a:t>
            </a:r>
            <a:r>
              <a:rPr lang="en-IN" sz="6400" b="1" dirty="0"/>
              <a:t>.....250+50</a:t>
            </a:r>
            <a:endParaRPr lang="en-IN" b="1" dirty="0"/>
          </a:p>
          <a:p>
            <a:pPr marL="0" indent="0">
              <a:buNone/>
            </a:pPr>
            <a:r>
              <a:rPr lang="en-IN" sz="8800" dirty="0"/>
              <a:t>    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50630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F4BD-FDB1-3959-D7B4-BE2937F3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इति</a:t>
            </a:r>
            <a:r>
              <a:rPr lang="en-IN" dirty="0"/>
              <a:t> </a:t>
            </a:r>
            <a:r>
              <a:rPr lang="en-IN" dirty="0" err="1"/>
              <a:t>शम्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DD1B-AF75-FFAD-0A9E-D7F90A480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7200" dirty="0"/>
              <a:t>           ।। </a:t>
            </a:r>
            <a:r>
              <a:rPr lang="en-IN" sz="7200" dirty="0" err="1"/>
              <a:t>धन्यवादा</a:t>
            </a:r>
            <a:r>
              <a:rPr lang="en-IN" sz="7200" dirty="0"/>
              <a:t>:।।</a:t>
            </a:r>
          </a:p>
          <a:p>
            <a:pPr marL="0" indent="0">
              <a:buNone/>
            </a:pPr>
            <a:r>
              <a:rPr lang="en-IN" sz="7200" dirty="0"/>
              <a:t>                    🙏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val="118498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44C7-FD9A-A032-25F1-99482849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संस्कृत</a:t>
            </a:r>
            <a:r>
              <a:rPr lang="en-IN" dirty="0"/>
              <a:t> </a:t>
            </a:r>
            <a:r>
              <a:rPr lang="en-IN" dirty="0" err="1">
                <a:solidFill>
                  <a:srgbClr val="FF0000"/>
                </a:solidFill>
              </a:rPr>
              <a:t>प्रार्थना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21CBD-F4DB-4D3C-FD9F-599B391A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F91B6C-57A2-624F-D719-AB0617B9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829" y="2380205"/>
            <a:ext cx="46196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3609-A2A5-EA59-EB64-7DB13989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KNOW</a:t>
            </a:r>
            <a:r>
              <a:rPr lang="en-IN" dirty="0">
                <a:solidFill>
                  <a:schemeClr val="accent4"/>
                </a:solidFill>
              </a:rPr>
              <a:t> </a:t>
            </a:r>
            <a:r>
              <a:rPr lang="en-IN" dirty="0">
                <a:solidFill>
                  <a:srgbClr val="FF0000"/>
                </a:solidFill>
              </a:rPr>
              <a:t>YOUR</a:t>
            </a:r>
            <a:r>
              <a:rPr lang="en-IN" dirty="0">
                <a:solidFill>
                  <a:schemeClr val="accent4"/>
                </a:solidFill>
              </a:rPr>
              <a:t> </a:t>
            </a:r>
            <a:r>
              <a:rPr lang="en-IN" dirty="0">
                <a:solidFill>
                  <a:srgbClr val="FF0000"/>
                </a:solidFill>
              </a:rPr>
              <a:t>SYLLABUS</a:t>
            </a:r>
            <a:r>
              <a:rPr lang="en-IN" dirty="0">
                <a:solidFill>
                  <a:schemeClr val="accent4"/>
                </a:solidFill>
              </a:rPr>
              <a:t>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D3DF-ACB2-1D0A-8B2D-3CD22EEB6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3200" b="1" dirty="0" err="1"/>
              <a:t>Smt.Vimladevi</a:t>
            </a:r>
            <a:r>
              <a:rPr lang="en-IN" sz="3200" b="1" dirty="0"/>
              <a:t> </a:t>
            </a:r>
            <a:r>
              <a:rPr lang="en-IN" sz="3200" b="1" dirty="0" err="1"/>
              <a:t>Ayurvedic</a:t>
            </a:r>
            <a:r>
              <a:rPr lang="en-IN" sz="3200" b="1" dirty="0"/>
              <a:t> medical College and hospital </a:t>
            </a:r>
            <a:r>
              <a:rPr lang="en-IN" sz="3200" b="1" dirty="0" err="1"/>
              <a:t>chandrapur</a:t>
            </a:r>
            <a:endParaRPr lang="en-IN" sz="3200" b="1" dirty="0"/>
          </a:p>
          <a:p>
            <a:pPr marL="0" indent="0">
              <a:buNone/>
            </a:pPr>
            <a:r>
              <a:rPr lang="en-IN" sz="3200" b="1" dirty="0"/>
              <a:t>.                       Course code </a:t>
            </a:r>
          </a:p>
          <a:p>
            <a:pPr marL="0" indent="0">
              <a:buNone/>
            </a:pPr>
            <a:r>
              <a:rPr lang="en-IN" sz="3200" b="1" dirty="0"/>
              <a:t>                     AYUG SN &amp; AI</a:t>
            </a:r>
          </a:p>
          <a:p>
            <a:pPr marL="0" indent="0">
              <a:buNone/>
            </a:pPr>
            <a:r>
              <a:rPr lang="en-IN" sz="3200" b="1" dirty="0"/>
              <a:t>                      Name Of course</a:t>
            </a:r>
          </a:p>
          <a:p>
            <a:pPr marL="0" indent="0">
              <a:buNone/>
            </a:pPr>
            <a:r>
              <a:rPr lang="en-IN" sz="3200" b="1" dirty="0"/>
              <a:t>          Sanskrit and </a:t>
            </a:r>
            <a:r>
              <a:rPr lang="en-IN" sz="3200" b="1" dirty="0" err="1"/>
              <a:t>Ayurved</a:t>
            </a:r>
            <a:r>
              <a:rPr lang="en-IN" sz="3200" b="1" dirty="0"/>
              <a:t> </a:t>
            </a:r>
            <a:r>
              <a:rPr lang="en-IN" sz="3200" b="1" dirty="0" err="1"/>
              <a:t>Itihaas</a:t>
            </a:r>
            <a:r>
              <a:rPr lang="en-IN" sz="3200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0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CC12-BC77-517C-C84E-E209F6BE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List of Topics</a:t>
            </a:r>
            <a:br>
              <a:rPr lang="en-IN" b="1" dirty="0"/>
            </a:br>
            <a:r>
              <a:rPr lang="en-IN" b="1" dirty="0"/>
              <a:t>paper 1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DC8A-FEA6-9675-C6C8-09002888E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138" y="2848331"/>
            <a:ext cx="10333862" cy="3117273"/>
          </a:xfrm>
        </p:spPr>
        <p:txBody>
          <a:bodyPr/>
          <a:lstStyle/>
          <a:p>
            <a:r>
              <a:rPr lang="en-IN" dirty="0"/>
              <a:t>1   </a:t>
            </a:r>
            <a:r>
              <a:rPr lang="en-IN" dirty="0" err="1"/>
              <a:t>संस्कृत</a:t>
            </a:r>
            <a:r>
              <a:rPr lang="en-IN" dirty="0"/>
              <a:t> </a:t>
            </a:r>
            <a:r>
              <a:rPr lang="en-IN" dirty="0" err="1"/>
              <a:t>वर्णानां</a:t>
            </a:r>
            <a:r>
              <a:rPr lang="en-IN" dirty="0"/>
              <a:t> </a:t>
            </a:r>
            <a:r>
              <a:rPr lang="en-IN" dirty="0" err="1"/>
              <a:t>परिचय</a:t>
            </a:r>
            <a:r>
              <a:rPr lang="en-IN" dirty="0"/>
              <a:t>:!       7.    </a:t>
            </a:r>
            <a:r>
              <a:rPr lang="en-IN" dirty="0" err="1"/>
              <a:t>समास</a:t>
            </a:r>
            <a:r>
              <a:rPr lang="en-IN" dirty="0"/>
              <a:t> </a:t>
            </a:r>
          </a:p>
          <a:p>
            <a:r>
              <a:rPr lang="en-IN" dirty="0"/>
              <a:t>2.   </a:t>
            </a:r>
            <a:r>
              <a:rPr lang="en-IN" dirty="0" err="1"/>
              <a:t>संज्ञा</a:t>
            </a:r>
            <a:r>
              <a:rPr lang="en-IN" dirty="0"/>
              <a:t> </a:t>
            </a:r>
            <a:r>
              <a:rPr lang="en-IN" dirty="0" err="1"/>
              <a:t>प्रकरणम्</a:t>
            </a:r>
            <a:r>
              <a:rPr lang="en-IN" dirty="0"/>
              <a:t>.                    8.    </a:t>
            </a:r>
            <a:r>
              <a:rPr lang="en-IN" dirty="0" err="1"/>
              <a:t>शब्दरुपाणि</a:t>
            </a:r>
            <a:r>
              <a:rPr lang="en-IN" dirty="0"/>
              <a:t> </a:t>
            </a:r>
          </a:p>
          <a:p>
            <a:r>
              <a:rPr lang="en-IN" dirty="0"/>
              <a:t>3.    </a:t>
            </a:r>
            <a:r>
              <a:rPr lang="en-IN" dirty="0" err="1"/>
              <a:t>उपसर्गा</a:t>
            </a:r>
            <a:r>
              <a:rPr lang="en-IN" dirty="0"/>
              <a:t>:.                             9.   </a:t>
            </a:r>
            <a:r>
              <a:rPr lang="en-IN" dirty="0" err="1"/>
              <a:t>धातुरुपाणि</a:t>
            </a:r>
            <a:r>
              <a:rPr lang="en-IN" dirty="0"/>
              <a:t> </a:t>
            </a:r>
          </a:p>
          <a:p>
            <a:r>
              <a:rPr lang="en-IN" dirty="0"/>
              <a:t>4    </a:t>
            </a:r>
            <a:r>
              <a:rPr lang="en-IN" dirty="0" err="1"/>
              <a:t>अव्ययानि</a:t>
            </a:r>
            <a:r>
              <a:rPr lang="en-IN" dirty="0"/>
              <a:t>.                           10.  </a:t>
            </a:r>
            <a:r>
              <a:rPr lang="en-IN" dirty="0" err="1"/>
              <a:t>सर्वनामपदानि</a:t>
            </a:r>
            <a:r>
              <a:rPr lang="en-IN" dirty="0"/>
              <a:t> </a:t>
            </a:r>
          </a:p>
          <a:p>
            <a:r>
              <a:rPr lang="en-IN" dirty="0"/>
              <a:t>5.    </a:t>
            </a:r>
            <a:r>
              <a:rPr lang="en-IN" dirty="0" err="1"/>
              <a:t>कारकप्रकरणम्</a:t>
            </a:r>
            <a:r>
              <a:rPr lang="en-IN" dirty="0"/>
              <a:t>.                   11.  </a:t>
            </a:r>
            <a:r>
              <a:rPr lang="en-IN" dirty="0" err="1"/>
              <a:t>प्रत्यया</a:t>
            </a:r>
            <a:r>
              <a:rPr lang="en-IN" dirty="0"/>
              <a:t>:</a:t>
            </a:r>
          </a:p>
          <a:p>
            <a:r>
              <a:rPr lang="en-IN" dirty="0"/>
              <a:t>6.     </a:t>
            </a:r>
            <a:r>
              <a:rPr lang="en-IN" dirty="0" err="1"/>
              <a:t>सन्धि</a:t>
            </a:r>
            <a:r>
              <a:rPr lang="en-IN" dirty="0"/>
              <a:t>                                 12.  </a:t>
            </a:r>
            <a:r>
              <a:rPr lang="en-IN" dirty="0" err="1"/>
              <a:t>विशेषण</a:t>
            </a:r>
            <a:r>
              <a:rPr lang="en-IN" dirty="0"/>
              <a:t> </a:t>
            </a:r>
            <a:r>
              <a:rPr lang="en-IN" dirty="0" err="1"/>
              <a:t>विशेष्य</a:t>
            </a:r>
            <a:r>
              <a:rPr lang="e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3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B62E-BCC5-F0E2-E82A-F15BFF9B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List of Topics</a:t>
            </a:r>
            <a:br>
              <a:rPr lang="en-IN" dirty="0"/>
            </a:br>
            <a:r>
              <a:rPr lang="en-IN" dirty="0"/>
              <a:t>paper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52922-E854-954E-D5F3-03E6FF82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Part A</a:t>
            </a:r>
          </a:p>
          <a:p>
            <a:r>
              <a:rPr lang="en-IN" dirty="0" err="1"/>
              <a:t>निरुक्ति</a:t>
            </a:r>
            <a:r>
              <a:rPr lang="en-IN" dirty="0"/>
              <a:t> </a:t>
            </a:r>
            <a:r>
              <a:rPr lang="en-IN" dirty="0" err="1"/>
              <a:t>तथा</a:t>
            </a:r>
            <a:r>
              <a:rPr lang="en-IN" dirty="0"/>
              <a:t> </a:t>
            </a:r>
            <a:r>
              <a:rPr lang="en-IN" dirty="0" err="1"/>
              <a:t>पर्यायपदानि</a:t>
            </a:r>
            <a:endParaRPr lang="en-IN" dirty="0"/>
          </a:p>
          <a:p>
            <a:r>
              <a:rPr lang="en-IN" dirty="0" err="1"/>
              <a:t>परिभाषापदानि</a:t>
            </a:r>
            <a:endParaRPr lang="en-IN" dirty="0"/>
          </a:p>
          <a:p>
            <a:r>
              <a:rPr lang="en-IN" dirty="0" err="1"/>
              <a:t>अन्वयलेखन</a:t>
            </a:r>
            <a:endParaRPr lang="en-IN" dirty="0"/>
          </a:p>
          <a:p>
            <a:r>
              <a:rPr lang="en-IN" dirty="0" err="1"/>
              <a:t>वैद्यकीय</a:t>
            </a:r>
            <a:r>
              <a:rPr lang="en-IN" dirty="0"/>
              <a:t> </a:t>
            </a:r>
            <a:r>
              <a:rPr lang="en-IN" dirty="0" err="1"/>
              <a:t>सुभाषित</a:t>
            </a:r>
            <a:r>
              <a:rPr lang="en-IN" dirty="0"/>
              <a:t> </a:t>
            </a:r>
            <a:r>
              <a:rPr lang="en-IN" dirty="0" err="1"/>
              <a:t>साहित्यम्</a:t>
            </a:r>
            <a:r>
              <a:rPr lang="en-IN"/>
              <a:t>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7284-C4C0-383A-0BBD-4F90553F6659}"/>
              </a:ext>
            </a:extLst>
          </p:cNvPr>
          <p:cNvSpPr txBox="1"/>
          <p:nvPr/>
        </p:nvSpPr>
        <p:spPr>
          <a:xfrm>
            <a:off x="0" y="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3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9394-3D90-4149-95DA-3CA80B0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Paper 2 Part B</a:t>
            </a:r>
            <a:br>
              <a:rPr lang="en-IN" dirty="0"/>
            </a:br>
            <a:r>
              <a:rPr lang="en-IN" dirty="0"/>
              <a:t> </a:t>
            </a:r>
            <a:r>
              <a:rPr lang="en-IN" dirty="0" err="1"/>
              <a:t>Ayurved</a:t>
            </a:r>
            <a:r>
              <a:rPr lang="en-IN" dirty="0"/>
              <a:t> </a:t>
            </a:r>
            <a:r>
              <a:rPr lang="en-IN" dirty="0" err="1"/>
              <a:t>Itihaas</a:t>
            </a:r>
            <a:r>
              <a:rPr lang="e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063B9-2093-8900-144E-830A2BC24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1. Derivation (</a:t>
            </a:r>
            <a:r>
              <a:rPr lang="en-IN" dirty="0" err="1"/>
              <a:t>Vyutpatti</a:t>
            </a:r>
            <a:r>
              <a:rPr lang="en-IN" dirty="0"/>
              <a:t> and </a:t>
            </a:r>
            <a:r>
              <a:rPr lang="en-IN" dirty="0" err="1"/>
              <a:t>Niruktti</a:t>
            </a:r>
            <a:r>
              <a:rPr lang="en-IN" dirty="0"/>
              <a:t>) and definition of </a:t>
            </a:r>
            <a:r>
              <a:rPr lang="en-IN" dirty="0" err="1"/>
              <a:t>Itihaas</a:t>
            </a:r>
            <a:r>
              <a:rPr lang="en-IN" dirty="0"/>
              <a:t>.</a:t>
            </a:r>
          </a:p>
          <a:p>
            <a:r>
              <a:rPr lang="en-IN" dirty="0"/>
              <a:t>Necessity, significance and Utility of knowledge of Ayurveda </a:t>
            </a:r>
            <a:r>
              <a:rPr lang="en-IN" dirty="0" err="1"/>
              <a:t>Itihaas,Means</a:t>
            </a:r>
            <a:r>
              <a:rPr lang="en-IN" dirty="0"/>
              <a:t> and method of study of Ayurveda </a:t>
            </a:r>
            <a:r>
              <a:rPr lang="en-IN" dirty="0" err="1"/>
              <a:t>Itihaas</a:t>
            </a:r>
            <a:r>
              <a:rPr lang="en-IN" dirty="0"/>
              <a:t>,</a:t>
            </a:r>
          </a:p>
          <a:p>
            <a:r>
              <a:rPr lang="en-IN" dirty="0"/>
              <a:t>Different Time periods relevant for the study of Ayurveda </a:t>
            </a:r>
            <a:r>
              <a:rPr lang="en-IN" dirty="0" err="1"/>
              <a:t>Itihaas</a:t>
            </a:r>
            <a:r>
              <a:rPr lang="en-IN" dirty="0"/>
              <a:t> (</a:t>
            </a:r>
            <a:r>
              <a:rPr lang="en-IN" dirty="0" err="1"/>
              <a:t>viz,prevedic,Vedic</a:t>
            </a:r>
            <a:r>
              <a:rPr lang="en-IN" dirty="0"/>
              <a:t>, Samhita </a:t>
            </a:r>
            <a:r>
              <a:rPr lang="en-IN" dirty="0" err="1"/>
              <a:t>kala,Sangraha</a:t>
            </a:r>
            <a:r>
              <a:rPr lang="en-IN" dirty="0"/>
              <a:t> kala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77DC-9C3C-2572-14CB-E95E33BE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35" y="1185786"/>
            <a:ext cx="12718063" cy="953518"/>
          </a:xfrm>
        </p:spPr>
        <p:txBody>
          <a:bodyPr/>
          <a:lstStyle/>
          <a:p>
            <a:r>
              <a:rPr lang="en-IN" dirty="0"/>
              <a:t>Ayurveda </a:t>
            </a:r>
            <a:r>
              <a:rPr lang="en-IN" dirty="0" err="1"/>
              <a:t>Itihaas</a:t>
            </a:r>
            <a:r>
              <a:rPr lang="en-IN" dirty="0"/>
              <a:t> topic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58171-DAAB-CD88-F57F-DBF89902C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2 Origin and lineage of Ayurveda (</a:t>
            </a:r>
            <a:r>
              <a:rPr lang="en-IN" dirty="0" err="1"/>
              <a:t>Ayurvedavataran</a:t>
            </a:r>
            <a:r>
              <a:rPr lang="en-IN" dirty="0"/>
              <a:t>)</a:t>
            </a:r>
          </a:p>
          <a:p>
            <a:r>
              <a:rPr lang="en-IN" dirty="0"/>
              <a:t>And Introduction of references of Ayurveda in </a:t>
            </a:r>
            <a:r>
              <a:rPr lang="en-IN" dirty="0" err="1"/>
              <a:t>Veda,Upanishad</a:t>
            </a:r>
            <a:endParaRPr lang="en-IN" dirty="0"/>
          </a:p>
          <a:p>
            <a:r>
              <a:rPr lang="en-IN" dirty="0"/>
              <a:t>And </a:t>
            </a:r>
            <a:r>
              <a:rPr lang="en-IN" dirty="0" err="1"/>
              <a:t>Purana</a:t>
            </a:r>
            <a:r>
              <a:rPr lang="en-IN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C6D9D-DB01-9F18-2177-6AF4281C47CA}"/>
              </a:ext>
            </a:extLst>
          </p:cNvPr>
          <p:cNvSpPr txBox="1"/>
          <p:nvPr/>
        </p:nvSpPr>
        <p:spPr>
          <a:xfrm>
            <a:off x="566854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9C550-07BD-0DB8-BAD4-82A2141D6D2C}"/>
              </a:ext>
            </a:extLst>
          </p:cNvPr>
          <p:cNvSpPr txBox="1"/>
          <p:nvPr/>
        </p:nvSpPr>
        <p:spPr>
          <a:xfrm>
            <a:off x="566854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7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59CE-25C3-1E21-DC42-AC262696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Ayurveda</a:t>
            </a:r>
            <a:r>
              <a:rPr lang="en-IN" dirty="0"/>
              <a:t> </a:t>
            </a:r>
            <a:r>
              <a:rPr lang="en-IN" b="1" dirty="0" err="1"/>
              <a:t>Itihaas</a:t>
            </a:r>
            <a:r>
              <a:rPr lang="en-IN" dirty="0"/>
              <a:t> </a:t>
            </a:r>
            <a:r>
              <a:rPr lang="en-IN" b="1" dirty="0"/>
              <a:t>topic</a:t>
            </a:r>
            <a:r>
              <a:rPr lang="en-IN" dirty="0"/>
              <a:t> </a:t>
            </a:r>
            <a:r>
              <a:rPr lang="en-IN" b="1" dirty="0"/>
              <a:t>3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470F0-BCFF-F63A-39A6-326BD806A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Structure, </a:t>
            </a:r>
            <a:r>
              <a:rPr lang="en-IN" dirty="0" err="1"/>
              <a:t>Specialities,Time</a:t>
            </a:r>
            <a:r>
              <a:rPr lang="en-IN" dirty="0"/>
              <a:t> period of Ayurveda </a:t>
            </a:r>
            <a:r>
              <a:rPr lang="en-IN" dirty="0" err="1"/>
              <a:t>Samhitas</a:t>
            </a:r>
            <a:r>
              <a:rPr lang="en-IN" dirty="0"/>
              <a:t> and their</a:t>
            </a:r>
          </a:p>
          <a:p>
            <a:pPr marL="0" indent="0">
              <a:buNone/>
            </a:pPr>
            <a:r>
              <a:rPr lang="en-IN" dirty="0"/>
              <a:t>Commentaries (including special contributions of authors and commentators)</a:t>
            </a:r>
          </a:p>
          <a:p>
            <a:pPr marL="0" indent="0">
              <a:buNone/>
            </a:pPr>
            <a:r>
              <a:rPr lang="en-IN" b="1" dirty="0" err="1"/>
              <a:t>Charaka</a:t>
            </a:r>
            <a:r>
              <a:rPr lang="en-IN" b="1" dirty="0"/>
              <a:t> </a:t>
            </a:r>
            <a:r>
              <a:rPr lang="en-IN" b="1" dirty="0" err="1"/>
              <a:t>samhita</a:t>
            </a:r>
            <a:r>
              <a:rPr lang="en-IN" b="1" dirty="0"/>
              <a:t>, </a:t>
            </a:r>
            <a:r>
              <a:rPr lang="en-IN" b="1" dirty="0" err="1"/>
              <a:t>Sushruta</a:t>
            </a:r>
            <a:r>
              <a:rPr lang="en-IN" b="1" dirty="0"/>
              <a:t> </a:t>
            </a:r>
            <a:r>
              <a:rPr lang="en-IN" b="1" dirty="0" err="1"/>
              <a:t>samhita,Ashtanga</a:t>
            </a:r>
            <a:r>
              <a:rPr lang="en-IN" b="1" dirty="0"/>
              <a:t> </a:t>
            </a:r>
            <a:r>
              <a:rPr lang="en-IN" b="1" dirty="0" err="1"/>
              <a:t>Sangraha,Bhelsamhita,Hareeta</a:t>
            </a:r>
            <a:r>
              <a:rPr lang="en-IN" b="1" dirty="0"/>
              <a:t> </a:t>
            </a:r>
            <a:r>
              <a:rPr lang="en-IN" b="1" dirty="0" err="1"/>
              <a:t>samhita,Kashyap</a:t>
            </a:r>
            <a:r>
              <a:rPr lang="en-IN" b="1" dirty="0"/>
              <a:t> </a:t>
            </a:r>
            <a:r>
              <a:rPr lang="en-IN" b="1" dirty="0" err="1"/>
              <a:t>samhita</a:t>
            </a:r>
            <a:r>
              <a:rPr lang="en-IN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331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DF5D-A1FA-C92A-AC0B-29F5995E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Ayurveda</a:t>
            </a:r>
            <a:r>
              <a:rPr lang="en-IN" dirty="0"/>
              <a:t> </a:t>
            </a:r>
            <a:r>
              <a:rPr lang="en-IN" b="1" dirty="0" err="1"/>
              <a:t>Itihaas</a:t>
            </a:r>
            <a:r>
              <a:rPr lang="en-IN" dirty="0"/>
              <a:t> </a:t>
            </a:r>
            <a:r>
              <a:rPr lang="en-IN" b="1" dirty="0"/>
              <a:t>topic</a:t>
            </a:r>
            <a:r>
              <a:rPr lang="en-IN" dirty="0"/>
              <a:t> </a:t>
            </a:r>
            <a:r>
              <a:rPr lang="en-IN" b="1" dirty="0"/>
              <a:t>4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E7A30-2C76-6BCE-0FE7-B1C2FBF6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Structure, contributions and importance of </a:t>
            </a:r>
            <a:r>
              <a:rPr lang="en-IN" b="1" dirty="0" err="1"/>
              <a:t>laghutrayee</a:t>
            </a:r>
            <a:r>
              <a:rPr lang="en-IN" b="1" dirty="0"/>
              <a:t> and commentaries</a:t>
            </a:r>
          </a:p>
          <a:p>
            <a:r>
              <a:rPr lang="en-IN" sz="2800" b="1" dirty="0" err="1">
                <a:solidFill>
                  <a:schemeClr val="accent4"/>
                </a:solidFill>
              </a:rPr>
              <a:t>Madhava</a:t>
            </a:r>
            <a:r>
              <a:rPr lang="en-IN" sz="2800" b="1" dirty="0">
                <a:solidFill>
                  <a:schemeClr val="accent4"/>
                </a:solidFill>
              </a:rPr>
              <a:t> </a:t>
            </a:r>
            <a:r>
              <a:rPr lang="en-IN" sz="2800" b="1" dirty="0" err="1">
                <a:solidFill>
                  <a:schemeClr val="accent4"/>
                </a:solidFill>
              </a:rPr>
              <a:t>nidana</a:t>
            </a:r>
            <a:endParaRPr lang="en-IN" sz="2800" b="1" dirty="0">
              <a:solidFill>
                <a:schemeClr val="accent4"/>
              </a:solidFill>
            </a:endParaRPr>
          </a:p>
          <a:p>
            <a:r>
              <a:rPr lang="en-IN" sz="2800" b="1" dirty="0" err="1">
                <a:solidFill>
                  <a:schemeClr val="accent4"/>
                </a:solidFill>
              </a:rPr>
              <a:t>Sharangadhara</a:t>
            </a:r>
            <a:r>
              <a:rPr lang="en-IN" sz="2800" b="1" dirty="0">
                <a:solidFill>
                  <a:schemeClr val="accent4"/>
                </a:solidFill>
              </a:rPr>
              <a:t> </a:t>
            </a:r>
            <a:r>
              <a:rPr lang="en-IN" sz="2800" b="1" dirty="0" err="1">
                <a:solidFill>
                  <a:schemeClr val="accent4"/>
                </a:solidFill>
              </a:rPr>
              <a:t>samhita</a:t>
            </a:r>
            <a:endParaRPr lang="en-IN" sz="2800" b="1" dirty="0">
              <a:solidFill>
                <a:schemeClr val="accent4"/>
              </a:solidFill>
            </a:endParaRPr>
          </a:p>
          <a:p>
            <a:r>
              <a:rPr lang="en-IN" sz="2800" b="1" dirty="0" err="1">
                <a:solidFill>
                  <a:schemeClr val="accent4"/>
                </a:solidFill>
              </a:rPr>
              <a:t>Bhavprakasha</a:t>
            </a:r>
            <a:endParaRPr lang="en-US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34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!!जयतु  संस्कृतम्!!</vt:lpstr>
      <vt:lpstr>संस्कृत प्रार्थना</vt:lpstr>
      <vt:lpstr>KNOW YOUR SYLLABUS </vt:lpstr>
      <vt:lpstr>List of Topics paper 1</vt:lpstr>
      <vt:lpstr>List of Topics paper 2</vt:lpstr>
      <vt:lpstr>Paper 2 Part B  Ayurved Itihaas </vt:lpstr>
      <vt:lpstr>Ayurveda Itihaas topic 2</vt:lpstr>
      <vt:lpstr>Ayurveda Itihaas topic 3</vt:lpstr>
      <vt:lpstr>Ayurveda Itihaas topic 4</vt:lpstr>
      <vt:lpstr>Ayurveda Itihaas topic 5,6,7</vt:lpstr>
      <vt:lpstr>Ayurveda Itihaas topic 8 ,9</vt:lpstr>
      <vt:lpstr>Ayurveda Itihaas topic 10</vt:lpstr>
      <vt:lpstr>Paper pattern </vt:lpstr>
      <vt:lpstr>Exam shedule </vt:lpstr>
      <vt:lpstr>इति शम्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!!जयतु  संस्कृतम्!!</dc:title>
  <dc:creator>pranitabhakre123@gmail.com</dc:creator>
  <cp:lastModifiedBy>pranitabhakre123@gmail.com</cp:lastModifiedBy>
  <cp:revision>6</cp:revision>
  <dcterms:created xsi:type="dcterms:W3CDTF">2023-02-25T06:53:37Z</dcterms:created>
  <dcterms:modified xsi:type="dcterms:W3CDTF">2023-03-01T06:33:38Z</dcterms:modified>
</cp:coreProperties>
</file>