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70" r:id="rId9"/>
    <p:sldId id="271" r:id="rId10"/>
    <p:sldId id="272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0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1T11:03:28.983" idx="1">
    <p:pos x="7152" y="230"/>
    <p:text>electrolyte imbalance</p:text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26B2-6A16-FE47-A151-D91CF061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9932E-051C-094A-BC2D-F7B6C115F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3D5C-3CE1-F446-AFF4-974BE8E4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BA38-A5B0-9C47-8958-F6D4A36B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66AED-9FB8-8F49-A386-4AD3B394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B653-7CF8-5C4F-8D59-527388B2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CA4C6-0AC3-4C46-AC1C-6120A59D3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B711-AE35-AB4D-8B94-4B7C2D75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B4CBB-A067-944A-A2DE-30E93433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20A8-A32B-7847-95F2-89E3C4DA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0E2E9-7D27-0B43-88D6-5D4179D75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28F1-A83A-9541-9796-5E33DF0A4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E2E5-B639-3A43-B527-391E1F23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1AFE-FC48-254E-BA7F-4ED48E7E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098A6-DDD5-EE4D-91EC-C1050266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0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C413-86E7-F14B-97FA-5232DA7F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D87D-E9C4-E34E-B00F-EDBEF4C44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D633-54E3-9C46-A4B0-88F8709D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3FEC-368B-924B-9FB3-889BE240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58F9-337A-ED46-95E0-98B849A8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108D-5E80-CD4A-98EA-506BFCFF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3212A-ADCB-F946-8E68-B748793E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49ED-190B-8C43-B3AE-61670935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A5F1-2308-B84F-B321-904FB0E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9F8DB-CAF6-2140-99C2-07EDC620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1447-ADBB-6748-883C-256F2C49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A209-5EBF-694B-A98A-230835703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A6736-1431-8E4A-9E91-D75C883CA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BBBD7-117F-4948-8909-46D8D8E3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BD3C7-9584-8043-852D-B8DE3F1D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677CB-0151-B843-9E53-30B6D964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A105-F004-3542-9247-8682D699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0EA88-4CD9-AD40-88F4-CADE842A1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DF378-C7D8-F949-9B9F-A376FA3D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F4003-2F90-5149-AB12-420F0091F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2BAA-438C-D54E-A1A1-EA1C2AAF8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4B35D-10E2-314C-84B4-6E08F0FA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7DBFF-A194-204D-9AB1-DEE7BF16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74C83-8135-B446-B926-4E37A0A0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87B5-BC77-1D4B-9D02-7EA31455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D9821-1D7E-7F4F-9E2D-7913D598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60ADC-1603-D548-8710-DF6D596C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AA576-5188-0741-8221-9F667616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D5EB2-4AA8-804E-A5A3-1AD0F689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5B6EE-2C07-F742-938F-C1AA15CF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9A150-C598-4A42-BBC6-FE732A2A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6762-5F36-F048-AFE9-891C1C87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28879-D9A1-0F40-8CB6-E6181B50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3500-E0B4-7442-BA69-366924271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971E4-AD54-1B49-9311-958C101C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1F09C-2D0A-1748-8893-91E89FD8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139D3-F0D0-C144-8370-A45776AB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480C-8CF1-D941-991E-406BBE02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13D99-C8D0-8E40-8919-A322C25D5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EE191-546D-504F-BA0F-D8969F344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53507-946C-3849-9614-8A0A099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0110E-8E14-5142-9E2F-6FA97338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8B5A2-9839-7B4F-87FB-A38D808A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3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55143-9BB3-AA40-8F4E-4E65A047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3D39A-15EE-2149-9FE3-B386DA33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14D1-6341-B446-8FEF-C4E9D334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253C-CA93-EB46-A21F-0CFB0F398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2BD4B-0024-F54B-8CE9-AE9C94D67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6F72-ACD1-7742-8778-C0845EB00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4504-8198-BC4D-A18B-28C8ADD7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55E3-C660-0547-8AAC-5B34D6B6B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 and electrolyte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2A458-7733-CF45-A219-DF7274E04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PRASHANT D. CHANDEKAR</a:t>
            </a:r>
          </a:p>
          <a:p>
            <a:r>
              <a:rPr lang="en-US" dirty="0"/>
              <a:t>ASSO. PROFESSOR SMT. VIMLADEVI AYURVED COLLEGE CHANDRAPUR</a:t>
            </a:r>
          </a:p>
        </p:txBody>
      </p:sp>
    </p:spTree>
    <p:extLst>
      <p:ext uri="{BB962C8B-B14F-4D97-AF65-F5344CB8AC3E}">
        <p14:creationId xmlns:p14="http://schemas.microsoft.com/office/powerpoint/2010/main" val="103318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54EA-3925-804C-AA0F-F26077D7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Regulation of water output India hydration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9BC1-E4D6-AC49-B917-BABBDAE06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Extracellular fluid becomes as matakali more concentrate.</a:t>
            </a:r>
          </a:p>
          <a:p>
            <a:pPr marL="0" indent="0">
              <a:buNone/>
            </a:pPr>
            <a:r>
              <a:rPr lang="en-US"/>
              <a:t> asthma receptor in the hydra thalamus are stimulated by the increase in the asthmatic pressure of body fluid.</a:t>
            </a:r>
          </a:p>
          <a:p>
            <a:pPr marL="0" indent="0">
              <a:buNone/>
            </a:pPr>
            <a:r>
              <a:rPr lang="en-US"/>
              <a:t> due to the hypothalamus signals the posterior pituitary gland to release head ears into the blood.</a:t>
            </a:r>
          </a:p>
          <a:p>
            <a:pPr marL="0" indent="0">
              <a:buNone/>
            </a:pPr>
            <a:r>
              <a:rPr lang="en-US"/>
              <a:t> Blood carries a DH to the kidney.</a:t>
            </a:r>
          </a:p>
          <a:p>
            <a:pPr marL="0" indent="0">
              <a:buNone/>
            </a:pPr>
            <a:r>
              <a:rPr lang="en-US"/>
              <a:t> AIDS causes the distal convoluted tubules and collecting ducts to increase water reabsorption.</a:t>
            </a:r>
          </a:p>
          <a:p>
            <a:pPr marL="0" indent="0">
              <a:buNone/>
            </a:pPr>
            <a:r>
              <a:rPr lang="en-US"/>
              <a:t>  Urine output decreases and for the water loss in minimised.</a:t>
            </a:r>
          </a:p>
        </p:txBody>
      </p:sp>
    </p:spTree>
    <p:extLst>
      <p:ext uri="{BB962C8B-B14F-4D97-AF65-F5344CB8AC3E}">
        <p14:creationId xmlns:p14="http://schemas.microsoft.com/office/powerpoint/2010/main" val="55933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8A32-977C-8547-AD96-F8BF7813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In excess water intake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C5AD-E40A-E048-B9DA-C931FEB4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She play extra cellular applaud become has medically place concentrate.</a:t>
            </a:r>
          </a:p>
          <a:p>
            <a:pPr marL="0" indent="0">
              <a:buNone/>
            </a:pPr>
            <a:r>
              <a:rPr lang="en-US"/>
              <a:t> this this change stimulated osmoreceptors in hypothalamus.</a:t>
            </a:r>
          </a:p>
          <a:p>
            <a:pPr marL="0" indent="0">
              <a:buNone/>
            </a:pPr>
            <a:r>
              <a:rPr lang="en-US"/>
              <a:t> The posterior pituitary gland decreases ADH release.</a:t>
            </a:r>
          </a:p>
          <a:p>
            <a:pPr marL="0" indent="0">
              <a:buNone/>
            </a:pPr>
            <a:r>
              <a:rPr lang="en-US"/>
              <a:t>  Renal tubules decreases water reabsorption.</a:t>
            </a:r>
          </a:p>
          <a:p>
            <a:pPr marL="0" indent="0">
              <a:buNone/>
            </a:pPr>
            <a:r>
              <a:rPr lang="en-US"/>
              <a:t>  Urine output increases and excess water x-rated.</a:t>
            </a:r>
          </a:p>
        </p:txBody>
      </p:sp>
    </p:spTree>
    <p:extLst>
      <p:ext uri="{BB962C8B-B14F-4D97-AF65-F5344CB8AC3E}">
        <p14:creationId xmlns:p14="http://schemas.microsoft.com/office/powerpoint/2010/main" val="47354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9AF2-8FCB-EA41-BA71-77EE1D5B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201A61-D332-4C4E-B932-74F20C73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2969" cy="6655595"/>
          </a:xfrm>
        </p:spPr>
      </p:pic>
    </p:spTree>
    <p:extLst>
      <p:ext uri="{BB962C8B-B14F-4D97-AF65-F5344CB8AC3E}">
        <p14:creationId xmlns:p14="http://schemas.microsoft.com/office/powerpoint/2010/main" val="173154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324D-6CB7-6A44-A1AA-A747360F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E3B66C-B3DC-A740-A186-CBDEC89C1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80"/>
            <a:ext cx="12192000" cy="6607969"/>
          </a:xfrm>
        </p:spPr>
      </p:pic>
    </p:spTree>
    <p:extLst>
      <p:ext uri="{BB962C8B-B14F-4D97-AF65-F5344CB8AC3E}">
        <p14:creationId xmlns:p14="http://schemas.microsoft.com/office/powerpoint/2010/main" val="145705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6769-B30E-BF46-A0AB-F3AD4480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Electrolyte intake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BBF6-7D37-8348-ADAE-2DD7A8239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electrolytes are greatest importance to the cellular functions and these </a:t>
            </a:r>
            <a:r>
              <a:rPr lang="en-US" sz="3600"/>
              <a:t>are sodium, potassium, calcium, magnesium, chloride, sulphate, phosphate, </a:t>
            </a:r>
            <a:r>
              <a:rPr lang="en-US" sz="3600" dirty="0"/>
              <a:t>bicarbonate and hydrogen ions. </a:t>
            </a:r>
          </a:p>
          <a:p>
            <a:r>
              <a:rPr lang="en-US" sz="3600" dirty="0"/>
              <a:t>These electrolytes are primarily obtained from foods but some are from water.</a:t>
            </a:r>
          </a:p>
        </p:txBody>
      </p:sp>
    </p:spTree>
    <p:extLst>
      <p:ext uri="{BB962C8B-B14F-4D97-AF65-F5344CB8AC3E}">
        <p14:creationId xmlns:p14="http://schemas.microsoft.com/office/powerpoint/2010/main" val="104534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EB92-2722-B54F-8CCA-2EEBEBB7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/>
              <a:t>Regulation of electrolyte intake.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06094-7CF2-6148-907C-70018196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Ordinarily  a person obtain sufficient electro light by responding to hunger and thirst .severe electrolyte deficiency may cause salt craving.</a:t>
            </a:r>
          </a:p>
        </p:txBody>
      </p:sp>
    </p:spTree>
    <p:extLst>
      <p:ext uri="{BB962C8B-B14F-4D97-AF65-F5344CB8AC3E}">
        <p14:creationId xmlns:p14="http://schemas.microsoft.com/office/powerpoint/2010/main" val="69605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3434-9E26-F042-A9A4-E3AC8E2E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/>
              <a:t>Electrolyte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DE2E-F31D-6149-902F-9340788C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The body loses some electrolyte by pursuing typically on warmer days and during strenuous exercise.</a:t>
            </a:r>
          </a:p>
          <a:p>
            <a:pPr marL="0" indent="0">
              <a:buNone/>
            </a:pPr>
            <a:r>
              <a:rPr lang="en-US" sz="3600" dirty="0"/>
              <a:t> Some are lost in the feces.</a:t>
            </a:r>
          </a:p>
          <a:p>
            <a:pPr marL="0" indent="0">
              <a:buNone/>
            </a:pPr>
            <a:r>
              <a:rPr lang="en-US" sz="3600" dirty="0"/>
              <a:t> The greatest output is as a result of kidney function and urine output.</a:t>
            </a:r>
          </a:p>
        </p:txBody>
      </p:sp>
    </p:spTree>
    <p:extLst>
      <p:ext uri="{BB962C8B-B14F-4D97-AF65-F5344CB8AC3E}">
        <p14:creationId xmlns:p14="http://schemas.microsoft.com/office/powerpoint/2010/main" val="294458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2D80-B065-634C-9EC8-F6EF3E60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/>
              <a:t>Regulation of electrolyte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24C0-94F8-D64F-B043-93D64A8A2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the concentration of positively charged ions such as sodium,(Na+) potassium (K) and calcium (Ca) are of particular importance these ions are vital for nerve impulse conduction muscle fiber contraction and maintenance of cell membrane permeability</a:t>
            </a:r>
          </a:p>
        </p:txBody>
      </p:sp>
    </p:spTree>
    <p:extLst>
      <p:ext uri="{BB962C8B-B14F-4D97-AF65-F5344CB8AC3E}">
        <p14:creationId xmlns:p14="http://schemas.microsoft.com/office/powerpoint/2010/main" val="352154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DE192-4FDC-43FB-AFAB-58697BBA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0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7A24-46B3-9B49-8C84-60ED1D34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Distribution of body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5DD4F-7125-D746-98CB-D9EA3056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body fluids are not uniformly distributed they are coupe compartments of different volumes that contain wearing composition</a:t>
            </a:r>
          </a:p>
          <a:p>
            <a:pPr marL="0" indent="0">
              <a:buNone/>
            </a:pPr>
            <a:r>
              <a:rPr lang="en-US"/>
              <a:t>.  Water and electrolyte movements between these compartments is regulated to stabilize their distribution and the composition of body fluids.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BB5D3C-EE02-8F4E-BECD-BAE18EA3E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12344"/>
            <a:ext cx="5272088" cy="33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7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014A-9BA3-C04D-8E99-367D0306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Flute compartment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4702-2F64-0141-844B-D806411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In adult 40 litres</a:t>
            </a:r>
          </a:p>
          <a:p>
            <a:pPr marL="0" indent="0">
              <a:buNone/>
            </a:pPr>
            <a:r>
              <a:rPr lang="en-US"/>
              <a:t> About two third is intracellular fluid</a:t>
            </a:r>
          </a:p>
          <a:p>
            <a:pPr marL="0" indent="0">
              <a:buNone/>
            </a:pPr>
            <a:r>
              <a:rPr lang="en-US"/>
              <a:t> About one-third is extracellular fluid</a:t>
            </a:r>
          </a:p>
          <a:p>
            <a:pPr marL="0" indent="0">
              <a:buNone/>
            </a:pPr>
            <a:r>
              <a:rPr lang="en-US"/>
              <a:t> In adult female about 52% of body weight</a:t>
            </a:r>
          </a:p>
          <a:p>
            <a:pPr marL="0" indent="0">
              <a:buNone/>
            </a:pPr>
            <a:r>
              <a:rPr lang="en-US"/>
              <a:t> In adult male about 63% of body weight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324DC7-19AA-5348-BB5F-898C633F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8" y="1690688"/>
            <a:ext cx="4452937" cy="40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BBE-6ECB-7E41-BCDE-5051AE72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Body fluid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F72C-D01E-9B4C-A510-4793A3E5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extracellular fruits are generally similar in composition including high concentration of sodium calcium chloride and bicarbonate ion</a:t>
            </a:r>
          </a:p>
          <a:p>
            <a:pPr marL="0" indent="0">
              <a:buNone/>
            </a:pPr>
            <a:r>
              <a:rPr lang="en-US"/>
              <a:t> intracellular fluids have high concentration of potassium magnesium phosphate and sulphate ion.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FB3753-032D-A946-876C-D61191D9D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42" y="3178969"/>
            <a:ext cx="5561077" cy="3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5AFE-5C3E-4D4D-82EA-10D3D101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Movements of loot between compartment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0BDA-B9E8-FD4D-9018-34DD8576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 hydrostatic pressure and osmotic pressure are two major factors that regulate the movements of water and electrolyte from one fluid compartment to another.</a:t>
            </a:r>
          </a:p>
          <a:p>
            <a:pPr marL="0" indent="0">
              <a:buNone/>
            </a:pPr>
            <a:r>
              <a:rPr lang="en-US"/>
              <a:t>  flute leaves plasma at arteriolar ine of capillaries because how to work force of hydrostatic pressure predominates.</a:t>
            </a:r>
          </a:p>
          <a:p>
            <a:pPr marL="0" indent="0">
              <a:buNone/>
            </a:pPr>
            <a:r>
              <a:rPr lang="en-US"/>
              <a:t> flute returns to plasma at vennila end of capillaries because in workforce up ko light osmotic pressure predominates.</a:t>
            </a:r>
          </a:p>
          <a:p>
            <a:pPr marL="0" indent="0">
              <a:buNone/>
            </a:pPr>
            <a:r>
              <a:rPr lang="en-US"/>
              <a:t> Hydrostatic pressure within interstitial space forces fluid into lymph capillaries.</a:t>
            </a:r>
          </a:p>
          <a:p>
            <a:pPr marL="0" indent="0">
              <a:buNone/>
            </a:pPr>
            <a:r>
              <a:rPr lang="en-US"/>
              <a:t> Interstitial fluid is in equilibrium with extracellular and intracellular fluid.</a:t>
            </a:r>
          </a:p>
        </p:txBody>
      </p:sp>
    </p:spTree>
    <p:extLst>
      <p:ext uri="{BB962C8B-B14F-4D97-AF65-F5344CB8AC3E}">
        <p14:creationId xmlns:p14="http://schemas.microsoft.com/office/powerpoint/2010/main" val="900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BC30-0F7C-5344-9545-EF41D8F6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EF1149-006F-3448-9571-C9E7FF7B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4" y="83344"/>
            <a:ext cx="11596686" cy="6643687"/>
          </a:xfrm>
        </p:spPr>
      </p:pic>
    </p:spTree>
    <p:extLst>
      <p:ext uri="{BB962C8B-B14F-4D97-AF65-F5344CB8AC3E}">
        <p14:creationId xmlns:p14="http://schemas.microsoft.com/office/powerpoint/2010/main" val="411658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8740-B160-BA48-8BF8-5CC1509C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Water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AFBC-5E80-904B-8A46-40B94175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719"/>
            <a:ext cx="10515600" cy="5314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 Watermelon suggestive in water intake equal water or photo messages require controller but water intake converter output.</a:t>
            </a:r>
          </a:p>
          <a:p>
            <a:pPr marL="0" indent="0">
              <a:buNone/>
            </a:pPr>
            <a:r>
              <a:rPr lang="en-US" b="1"/>
              <a:t> water intake</a:t>
            </a:r>
          </a:p>
          <a:p>
            <a:pPr marL="0" indent="0">
              <a:buNone/>
            </a:pPr>
            <a:r>
              <a:rPr lang="en-US" b="1"/>
              <a:t> </a:t>
            </a:r>
            <a:r>
              <a:rPr lang="en-US"/>
              <a:t>the volume of water gained is day where is among individual.</a:t>
            </a:r>
          </a:p>
          <a:p>
            <a:pPr marL="0" indent="0">
              <a:buNone/>
            </a:pPr>
            <a:r>
              <a:rPr lang="en-US"/>
              <a:t>. 60% from drinking.</a:t>
            </a:r>
          </a:p>
          <a:p>
            <a:pPr marL="0" indent="0">
              <a:buNone/>
            </a:pPr>
            <a:r>
              <a:rPr lang="en-US"/>
              <a:t>  30% from my food.</a:t>
            </a:r>
          </a:p>
          <a:p>
            <a:pPr marL="0" indent="0">
              <a:buNone/>
            </a:pPr>
            <a:r>
              <a:rPr lang="en-US"/>
              <a:t>  10% as a byproduct of oxidative </a:t>
            </a:r>
          </a:p>
          <a:p>
            <a:pPr marL="0" indent="0">
              <a:buNone/>
            </a:pPr>
            <a:r>
              <a:rPr lang="en-US"/>
              <a:t>  metabolism of nutrient </a:t>
            </a:r>
          </a:p>
          <a:p>
            <a:pPr marL="0" indent="0">
              <a:buNone/>
            </a:pPr>
            <a:r>
              <a:rPr lang="en-US"/>
              <a:t>   called water of metabolism.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8926C4-4EDF-064F-8630-6021E227E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3" y="3048000"/>
            <a:ext cx="535758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3E45-238E-004A-ADF6-02D32988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Regulation of water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730C-1A4E-4142-AAD4-7890C24E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If the body loses as little as 1% of its water</a:t>
            </a:r>
          </a:p>
          <a:p>
            <a:pPr marL="0" indent="0">
              <a:buNone/>
            </a:pPr>
            <a:r>
              <a:rPr lang="en-US"/>
              <a:t> An increase in the cosmetic pressure of extracellular flude due to water loss stimulated asthma receptor in the third centre.</a:t>
            </a:r>
          </a:p>
          <a:p>
            <a:pPr marL="0" indent="0">
              <a:buNone/>
            </a:pPr>
            <a:r>
              <a:rPr lang="en-US"/>
              <a:t> Activity in hypothalamus causes person to feel thirsty and drink water.</a:t>
            </a:r>
          </a:p>
          <a:p>
            <a:pPr marL="0" indent="0">
              <a:buNone/>
            </a:pPr>
            <a:r>
              <a:rPr lang="en-US"/>
              <a:t> Drinking and the resulting distension of the stomach by water stimulate now impulse says that inhibit the third centre.</a:t>
            </a:r>
          </a:p>
          <a:p>
            <a:pPr marL="0" indent="0">
              <a:buNone/>
            </a:pPr>
            <a:r>
              <a:rPr lang="en-US"/>
              <a:t> Water is absorbed through the wall of the stomach and small intestine.</a:t>
            </a:r>
          </a:p>
          <a:p>
            <a:pPr marL="0" indent="0">
              <a:buNone/>
            </a:pPr>
            <a:r>
              <a:rPr lang="en-US"/>
              <a:t> The osmotic pressure of extracellular fluid returns to normal.</a:t>
            </a:r>
          </a:p>
        </p:txBody>
      </p:sp>
    </p:spTree>
    <p:extLst>
      <p:ext uri="{BB962C8B-B14F-4D97-AF65-F5344CB8AC3E}">
        <p14:creationId xmlns:p14="http://schemas.microsoft.com/office/powerpoint/2010/main" val="29634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B896-9348-DB40-AA59-68054D72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/>
              <a:t>Water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3239-4DB8-554C-B2A3-4782FC19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Water normally enter the body only through the mouth but it can be lost by a variety of fruits including.</a:t>
            </a:r>
          </a:p>
          <a:p>
            <a:pPr marL="0" indent="0">
              <a:buNone/>
            </a:pPr>
            <a:r>
              <a:rPr lang="en-US"/>
              <a:t> Urine 60% loss</a:t>
            </a:r>
          </a:p>
          <a:p>
            <a:pPr marL="0" indent="0">
              <a:buNone/>
            </a:pPr>
            <a:r>
              <a:rPr lang="en-US"/>
              <a:t> Fishes 6% loss</a:t>
            </a:r>
          </a:p>
          <a:p>
            <a:pPr marL="0" indent="0">
              <a:buNone/>
            </a:pPr>
            <a:r>
              <a:rPr lang="en-US"/>
              <a:t> Sweat 6% loss</a:t>
            </a:r>
          </a:p>
          <a:p>
            <a:pPr marL="0" indent="0">
              <a:buNone/>
            </a:pPr>
            <a:r>
              <a:rPr lang="en-US"/>
              <a:t> Evaporation from skin and lungs 28% loss</a:t>
            </a:r>
          </a:p>
        </p:txBody>
      </p:sp>
    </p:spTree>
    <p:extLst>
      <p:ext uri="{BB962C8B-B14F-4D97-AF65-F5344CB8AC3E}">
        <p14:creationId xmlns:p14="http://schemas.microsoft.com/office/powerpoint/2010/main" val="280534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760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Water and electrolyte balance</vt:lpstr>
      <vt:lpstr> Distribution of body fluid</vt:lpstr>
      <vt:lpstr> Flute compartment</vt:lpstr>
      <vt:lpstr> Body fluid composition</vt:lpstr>
      <vt:lpstr> Movements of loot between compartment</vt:lpstr>
      <vt:lpstr>PowerPoint Presentation</vt:lpstr>
      <vt:lpstr> Water balance</vt:lpstr>
      <vt:lpstr>  Regulation of water intake</vt:lpstr>
      <vt:lpstr> Water output</vt:lpstr>
      <vt:lpstr> Regulation of water output India hydration condition</vt:lpstr>
      <vt:lpstr> In excess water intake  </vt:lpstr>
      <vt:lpstr>PowerPoint Presentation</vt:lpstr>
      <vt:lpstr>PowerPoint Presentation</vt:lpstr>
      <vt:lpstr>Electrolyte intake </vt:lpstr>
      <vt:lpstr> Regulation of electrolyte intake.</vt:lpstr>
      <vt:lpstr> Electrolyte output</vt:lpstr>
      <vt:lpstr> Regulation of electrolyte output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electrolyte balance</dc:title>
  <dc:creator>Unknown User</dc:creator>
  <cp:lastModifiedBy>ASUS</cp:lastModifiedBy>
  <cp:revision>14</cp:revision>
  <dcterms:created xsi:type="dcterms:W3CDTF">2021-06-17T16:48:38Z</dcterms:created>
  <dcterms:modified xsi:type="dcterms:W3CDTF">2022-12-07T16:49:06Z</dcterms:modified>
</cp:coreProperties>
</file>