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410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86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14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22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55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310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019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367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56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52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048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04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3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699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287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ACA0-7B49-4023-95AC-542F792B2BA4}" type="datetimeFigureOut">
              <a:rPr lang="en-IN" smtClean="0"/>
              <a:t>5/28/2021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666744-A3A1-40BD-952C-3F9200BD3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863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152C39-C69E-4339-9652-88968C109563}"/>
              </a:ext>
            </a:extLst>
          </p:cNvPr>
          <p:cNvSpPr txBox="1"/>
          <p:nvPr/>
        </p:nvSpPr>
        <p:spPr>
          <a:xfrm>
            <a:off x="192943" y="696286"/>
            <a:ext cx="7885652" cy="561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0" u="sng" dirty="0">
                <a:solidFill>
                  <a:schemeClr val="accent4">
                    <a:lumMod val="7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MEDICAL  TERMINATION  OF PREGNANCY  </a:t>
            </a:r>
            <a:r>
              <a:rPr lang="en-IN" sz="6600" u="sng" dirty="0">
                <a:solidFill>
                  <a:schemeClr val="accent4">
                    <a:lumMod val="7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[M.T.P]  Act </a:t>
            </a:r>
          </a:p>
          <a:p>
            <a:endParaRPr lang="en-IN" sz="20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en-IN" sz="2800" dirty="0">
                <a:latin typeface="Comic Sans MS" panose="030F0702030302020204" pitchFamily="66" charset="0"/>
                <a:cs typeface="Aparajita" panose="02020603050405020304" pitchFamily="18" charset="0"/>
              </a:rPr>
              <a:t>Presented by--  Ankita </a:t>
            </a:r>
            <a:r>
              <a:rPr lang="en-IN" sz="2800" dirty="0" err="1">
                <a:latin typeface="Comic Sans MS" panose="030F0702030302020204" pitchFamily="66" charset="0"/>
                <a:cs typeface="Aparajita" panose="02020603050405020304" pitchFamily="18" charset="0"/>
              </a:rPr>
              <a:t>Liladhar</a:t>
            </a:r>
            <a:r>
              <a:rPr lang="en-IN" sz="2800" dirty="0">
                <a:latin typeface="Comic Sans MS" panose="030F0702030302020204" pitchFamily="66" charset="0"/>
                <a:cs typeface="Aparajita" panose="02020603050405020304" pitchFamily="18" charset="0"/>
              </a:rPr>
              <a:t> Date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2AA36C-5945-4A79-BBE3-1AAB25F64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180" y="2781195"/>
            <a:ext cx="3719743" cy="3710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A88A76-3E01-4373-990F-A6BD010813CD}"/>
              </a:ext>
            </a:extLst>
          </p:cNvPr>
          <p:cNvSpPr txBox="1"/>
          <p:nvPr/>
        </p:nvSpPr>
        <p:spPr>
          <a:xfrm>
            <a:off x="226501" y="113036"/>
            <a:ext cx="471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COMPILATION TOPIC:</a:t>
            </a:r>
          </a:p>
        </p:txBody>
      </p:sp>
    </p:spTree>
    <p:extLst>
      <p:ext uri="{BB962C8B-B14F-4D97-AF65-F5344CB8AC3E}">
        <p14:creationId xmlns:p14="http://schemas.microsoft.com/office/powerpoint/2010/main" val="24494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A427-257F-4667-A0DE-0F70ADA7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98" y="234892"/>
            <a:ext cx="8199804" cy="870378"/>
          </a:xfrm>
        </p:spPr>
        <p:txBody>
          <a:bodyPr>
            <a:normAutofit/>
          </a:bodyPr>
          <a:lstStyle/>
          <a:p>
            <a:r>
              <a:rPr lang="en-IN" sz="4000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METHODS  FOR CONDUCTING  MTP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8512-4546-4C72-A9ED-674981E6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1287263"/>
            <a:ext cx="8945528" cy="4700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1</a:t>
            </a:r>
            <a:r>
              <a:rPr lang="en-IN" sz="2800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st</a:t>
            </a: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  trimester                                                                       2</a:t>
            </a:r>
            <a:r>
              <a:rPr lang="en-IN" sz="2800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nd</a:t>
            </a: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 trimester</a:t>
            </a:r>
          </a:p>
          <a:p>
            <a:pPr marL="0" indent="0">
              <a:buNone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1) Medical methods                                                 1) medical methods</a:t>
            </a:r>
          </a:p>
          <a:p>
            <a:pPr marL="0" indent="0">
              <a:buNone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-Mifepristone and misoprostol                              -Prostaglandins  and oxytocin</a:t>
            </a:r>
          </a:p>
          <a:p>
            <a:pPr marL="0" indent="0">
              <a:buNone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2)Surgical methods                                                 2)surgical methods                  </a:t>
            </a:r>
          </a:p>
          <a:p>
            <a:pPr marL="0" indent="0">
              <a:buNone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-menstrual regulation                                            - D+E </a:t>
            </a:r>
          </a:p>
          <a:p>
            <a:pPr marL="0" indent="0">
              <a:buNone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-</a:t>
            </a:r>
            <a:r>
              <a:rPr lang="en-IN" sz="2800" dirty="0" err="1">
                <a:latin typeface="Aparajita" panose="02020603050405020304" pitchFamily="18" charset="0"/>
                <a:cs typeface="Aparajita" panose="02020603050405020304" pitchFamily="18" charset="0"/>
              </a:rPr>
              <a:t>vaccum</a:t>
            </a: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 aspiration                                                - </a:t>
            </a:r>
            <a:r>
              <a:rPr lang="en-IN" sz="2800" dirty="0" err="1">
                <a:latin typeface="Aparajita" panose="02020603050405020304" pitchFamily="18" charset="0"/>
                <a:cs typeface="Aparajita" panose="02020603050405020304" pitchFamily="18" charset="0"/>
              </a:rPr>
              <a:t>hysteroctomy</a:t>
            </a:r>
            <a:endParaRPr lang="en-IN" sz="2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-D+E  and  D+C                                                    - amniocentesis and infusion</a:t>
            </a:r>
          </a:p>
          <a:p>
            <a:pPr marL="0" indent="0">
              <a:buNone/>
            </a:pPr>
            <a:endParaRPr lang="en-IN" sz="24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E0CFF52-3EAE-4822-816B-DC37B20F7838}"/>
              </a:ext>
            </a:extLst>
          </p:cNvPr>
          <p:cNvSpPr/>
          <p:nvPr/>
        </p:nvSpPr>
        <p:spPr>
          <a:xfrm>
            <a:off x="4429958" y="869903"/>
            <a:ext cx="45719" cy="355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0EBF39-4FD7-4913-AA8B-CF72ABAC5E26}"/>
              </a:ext>
            </a:extLst>
          </p:cNvPr>
          <p:cNvCxnSpPr>
            <a:cxnSpLocks/>
          </p:cNvCxnSpPr>
          <p:nvPr/>
        </p:nvCxnSpPr>
        <p:spPr>
          <a:xfrm>
            <a:off x="923278" y="1287263"/>
            <a:ext cx="65783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CC033E3-BBE1-447C-9133-2457463075F2}"/>
              </a:ext>
            </a:extLst>
          </p:cNvPr>
          <p:cNvSpPr/>
          <p:nvPr/>
        </p:nvSpPr>
        <p:spPr>
          <a:xfrm>
            <a:off x="923278" y="1336093"/>
            <a:ext cx="45719" cy="306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2B728A2-2A48-4651-8C5B-A3EC9A05461A}"/>
              </a:ext>
            </a:extLst>
          </p:cNvPr>
          <p:cNvSpPr/>
          <p:nvPr/>
        </p:nvSpPr>
        <p:spPr>
          <a:xfrm>
            <a:off x="7455910" y="1336093"/>
            <a:ext cx="45719" cy="306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847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E332-65B6-48AF-BD2B-CFD626A0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0819"/>
            <a:ext cx="8596668" cy="834501"/>
          </a:xfrm>
        </p:spPr>
        <p:txBody>
          <a:bodyPr>
            <a:normAutofit/>
          </a:bodyPr>
          <a:lstStyle/>
          <a:p>
            <a:r>
              <a:rPr lang="en-IN" sz="4000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7DBE-8E81-4D81-B5E7-BB24D0901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8" y="941033"/>
            <a:ext cx="8430623" cy="541537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IMMEDIATE DEATH – due 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Neurogenic shock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Extensive </a:t>
            </a:r>
            <a:r>
              <a:rPr lang="en-IN" sz="28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heamorrhage</a:t>
            </a: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Incomplete abortion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Laceration of cervix, uterus ,bladder ,bowel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DELAYED-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Infections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Sepsis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Menstrual disorders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Psychological disorders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EA72-C448-4492-954B-6FB550A9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7250"/>
            <a:ext cx="8596668" cy="923278"/>
          </a:xfrm>
        </p:spPr>
        <p:txBody>
          <a:bodyPr>
            <a:normAutofit/>
          </a:bodyPr>
          <a:lstStyle/>
          <a:p>
            <a:r>
              <a:rPr lang="en-IN" sz="4400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M.T.P Act amendment 2002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A0293-75EC-413B-B25F-5D5610C58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6" y="1624614"/>
            <a:ext cx="9019714" cy="40659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Amendment of section 2&amp;3  -  the word “lunatic” is replaced by “mentally ill person”.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Amendment of section 4  -  Hospitals  established and maintained by govt.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Amendment of section 5 -   offence  of RMP performing MTP without experience or place other than registered hospital.</a:t>
            </a:r>
          </a:p>
        </p:txBody>
      </p:sp>
    </p:spTree>
    <p:extLst>
      <p:ext uri="{BB962C8B-B14F-4D97-AF65-F5344CB8AC3E}">
        <p14:creationId xmlns:p14="http://schemas.microsoft.com/office/powerpoint/2010/main" val="7194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C04D-8F57-4FEF-9052-D42F3E21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RECENT  MTP ACT AMENDMENT (BILL)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E73D-42E7-4508-8ACB-653D6751D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12 </a:t>
            </a:r>
            <a:r>
              <a:rPr lang="en-IN" sz="28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wks</a:t>
            </a: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replaced by -  20 to 24 </a:t>
            </a:r>
            <a:r>
              <a:rPr lang="en-IN" sz="28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wks</a:t>
            </a: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Not limit of gestation if </a:t>
            </a:r>
            <a:r>
              <a:rPr lang="en-IN" sz="28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fetus</a:t>
            </a: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suffers from substantial </a:t>
            </a:r>
            <a:r>
              <a:rPr lang="en-IN" sz="28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fetal</a:t>
            </a: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abnormalities.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Failure of contraceptive in married as well as unmarried.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The bill will ensure safe termination of pregnancies and also give women reproductive rights over their bodies</a:t>
            </a:r>
          </a:p>
        </p:txBody>
      </p:sp>
    </p:spTree>
    <p:extLst>
      <p:ext uri="{BB962C8B-B14F-4D97-AF65-F5344CB8AC3E}">
        <p14:creationId xmlns:p14="http://schemas.microsoft.com/office/powerpoint/2010/main" val="2646591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A02C2B-846D-4EEB-921E-E710BEA9F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925" y="2649845"/>
            <a:ext cx="6993056" cy="3932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D5D06-9555-48BB-8668-45739D9DB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93" y="244275"/>
            <a:ext cx="4876799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1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E33863-0394-4426-91D9-DF17BE6AA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623" y="1420427"/>
            <a:ext cx="8895426" cy="45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2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68A1-7389-457F-874F-789CDCDB976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IN" sz="4000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D2F83-A6ED-43F8-992E-AA7E6F47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5635"/>
            <a:ext cx="8596668" cy="43457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The induction of abortion may be legal &amp; illegal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 There are many countries in the globe where the abortion is not yet legalized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In India the abortion was legalized by “ MEDICAL TERMINATION OF PREGNANCY ACT of 1971 which  was passed on August 2,1971, to regulate termination of pregnancy on certain grounds and has been in forced on April 1972 </a:t>
            </a:r>
          </a:p>
          <a:p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The act was amended in the years 2002, 2014 and recently in 2020</a:t>
            </a:r>
          </a:p>
          <a:p>
            <a:endParaRPr lang="en-IN" sz="24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7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E1F4-849E-4D20-A53E-B8CB57BC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DEFINATION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20A1-03A1-4DB8-A47F-1E0B985A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2673"/>
            <a:ext cx="9230146" cy="5344356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 this act unless the context otherwise requires,-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“GUARDIAN”  means a person having the care of a person of a minor or a lunatic .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“lunatic” has the meaning assigned to it in sec.3 of the Indian Lunacy Act,1912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“minor” means a person who, under the provisions of the Indian Majority Act 1875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“registered medical practitioner” means a medical practitioner whose name has been entered in a state Medical Register and  who has such experience or training in </a:t>
            </a:r>
            <a:r>
              <a:rPr lang="en-IN" sz="28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gynacology</a:t>
            </a: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and obs. as may be prescribed by rules under this Act</a:t>
            </a:r>
          </a:p>
        </p:txBody>
      </p:sp>
    </p:spTree>
    <p:extLst>
      <p:ext uri="{BB962C8B-B14F-4D97-AF65-F5344CB8AC3E}">
        <p14:creationId xmlns:p14="http://schemas.microsoft.com/office/powerpoint/2010/main" val="414754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56BD-9684-40E8-9A0A-2BF80643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12" y="627355"/>
            <a:ext cx="8596668" cy="1320800"/>
          </a:xfrm>
        </p:spPr>
        <p:txBody>
          <a:bodyPr>
            <a:normAutofit/>
          </a:bodyPr>
          <a:lstStyle/>
          <a:p>
            <a:r>
              <a:rPr lang="en-IN" sz="4800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Objectives of MTP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4B9CF-13F9-4185-8096-749D5BA7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2269"/>
            <a:ext cx="8596668" cy="4319094"/>
          </a:xfrm>
        </p:spPr>
        <p:txBody>
          <a:bodyPr>
            <a:normAutofit/>
          </a:bodyPr>
          <a:lstStyle/>
          <a:p>
            <a:endParaRPr lang="en-IN" sz="2400" dirty="0">
              <a:solidFill>
                <a:schemeClr val="tx1"/>
              </a:solidFill>
            </a:endParaRPr>
          </a:p>
          <a:p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To improve maternal health scenario by preventing large number of unsafe abortions and consequent high incidence  of maternal </a:t>
            </a:r>
            <a:r>
              <a:rPr lang="en-IN" sz="28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mortility</a:t>
            </a: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and morbidity </a:t>
            </a:r>
          </a:p>
          <a:p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Legalises abortion services </a:t>
            </a:r>
          </a:p>
          <a:p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Promotes access to safe abortion services to women.</a:t>
            </a:r>
          </a:p>
          <a:p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Offer  protection to RMP who otherwise would be penalized under section 315-316 of IPC.</a:t>
            </a:r>
          </a:p>
        </p:txBody>
      </p:sp>
    </p:spTree>
    <p:extLst>
      <p:ext uri="{BB962C8B-B14F-4D97-AF65-F5344CB8AC3E}">
        <p14:creationId xmlns:p14="http://schemas.microsoft.com/office/powerpoint/2010/main" val="252445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A64A-159E-43DB-B0A9-9B2EEF49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1944"/>
            <a:ext cx="8596668" cy="1944208"/>
          </a:xfrm>
        </p:spPr>
        <p:txBody>
          <a:bodyPr>
            <a:normAutofit/>
          </a:bodyPr>
          <a:lstStyle/>
          <a:p>
            <a:r>
              <a:rPr lang="en-IN" sz="4400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Rules and regulations </a:t>
            </a:r>
            <a:br>
              <a:rPr lang="en-IN" sz="4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IN" sz="4400" dirty="0">
                <a:latin typeface="Aparajita" panose="02020603050405020304" pitchFamily="18" charset="0"/>
                <a:cs typeface="Aparajita" panose="02020603050405020304" pitchFamily="18" charset="0"/>
              </a:rPr>
              <a:t>     </a:t>
            </a: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MTP Act grants the central government power to make rules and the state government power to frame regulations.</a:t>
            </a:r>
            <a:endParaRPr lang="en-IN" sz="28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F127-4DA3-491B-BC6F-5FA42276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6152"/>
            <a:ext cx="8596668" cy="46075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3200" dirty="0">
                <a:solidFill>
                  <a:schemeClr val="accent4">
                    <a:lumMod val="7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RULES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MTP  lays down who can terminate the pregnancy 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Training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Approval process of </a:t>
            </a:r>
            <a:r>
              <a:rPr lang="en-IN" sz="24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place,etc</a:t>
            </a:r>
            <a:r>
              <a:rPr lang="en-IN" sz="24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3200" dirty="0">
                <a:solidFill>
                  <a:schemeClr val="accent4">
                    <a:lumMod val="7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REGULATIONS  </a:t>
            </a:r>
            <a:endParaRPr lang="en-IN" sz="24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MTP act lays down forms of opinions 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Maintenance of records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Custody of forms,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reporting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4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24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5F8E6560-EC54-4C1A-A9B2-B5B702944661}"/>
              </a:ext>
            </a:extLst>
          </p:cNvPr>
          <p:cNvSpPr/>
          <p:nvPr/>
        </p:nvSpPr>
        <p:spPr>
          <a:xfrm flipH="1">
            <a:off x="1076859" y="1194047"/>
            <a:ext cx="112749" cy="1242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92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A0B3-C71E-45E0-BBFC-C170A663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0718"/>
            <a:ext cx="8596668" cy="843379"/>
          </a:xfrm>
        </p:spPr>
        <p:txBody>
          <a:bodyPr/>
          <a:lstStyle/>
          <a:p>
            <a:r>
              <a:rPr lang="en-IN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INDICATIONS OR GROUNDS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86A7-9434-4EA0-ADBA-0809DBC7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154098"/>
            <a:ext cx="9685537" cy="54775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THERAPEUTIC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When continuation of pregnancy is a danger to the life of the mother / may cause severe injury to her mental or physical health.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E.g.- Pulmonary hypertension , pulmonary tuberculosis , acute hepatitis ,  eclampsia , pre-eclampsia , diabetes …etc.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0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EUGENIC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When continuation of pregnancy is likely to results in – a) gross physical handicap in the child .   b)  gross mental handicap in the child .   c) death of child.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IN" sz="28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E.g</a:t>
            </a: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– viral infections , bacterial infections , syphilis , excessive exposure to radiations , Rh incompatibility.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400050" lvl="1" indent="0">
              <a:buNone/>
            </a:pP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1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78A7-39D0-4503-8A4B-A6794685B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165"/>
            <a:ext cx="8596668" cy="5908198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HUMANITARIAN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Pregnancy can be terminated if  it has resulted from rape. </a:t>
            </a:r>
          </a:p>
          <a:p>
            <a:pPr marL="400050" lvl="1" indent="0">
              <a:buNone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</a:p>
          <a:p>
            <a:pPr marL="514350" indent="-514350">
              <a:buAutoNum type="arabicPeriod" startAt="4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SOCIAL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If it is due to failure of contraceptive.</a:t>
            </a:r>
          </a:p>
          <a:p>
            <a:pPr marL="400050" lvl="1" indent="0">
              <a:buNone/>
            </a:pPr>
            <a:endParaRPr lang="en-IN" sz="28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514350" indent="-514350">
              <a:buAutoNum type="arabicPeriod" startAt="5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ENVIRONMENTAL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IN" sz="26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If the environment around the mother is not healthy for the proper development of the child 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IN" sz="26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E.g.  -  small home , poverty , already many children … etc.</a:t>
            </a:r>
          </a:p>
          <a:p>
            <a:pPr marL="0" indent="0">
              <a:buNone/>
            </a:pPr>
            <a:endParaRPr lang="en-IN" sz="3000" dirty="0">
              <a:solidFill>
                <a:schemeClr val="accent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6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D1BF-A51A-4E90-84F8-BE9B839F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4186"/>
            <a:ext cx="8596668" cy="1793290"/>
          </a:xfrm>
        </p:spPr>
        <p:txBody>
          <a:bodyPr>
            <a:normAutofit fontScale="90000"/>
          </a:bodyPr>
          <a:lstStyle/>
          <a:p>
            <a:r>
              <a:rPr lang="en-IN" sz="4000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REQUIREMENTS  FOR MTP</a:t>
            </a:r>
            <a:r>
              <a:rPr lang="en-IN" sz="2000" u="sng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      </a:t>
            </a:r>
            <a:br>
              <a:rPr lang="en-IN" sz="2000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br>
              <a:rPr lang="en-IN" sz="4000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IN" sz="2800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  </a:t>
            </a:r>
            <a:r>
              <a:rPr lang="en-IN" sz="28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MTP</a:t>
            </a:r>
            <a:r>
              <a:rPr lang="en-IN" sz="2800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 </a:t>
            </a:r>
            <a:r>
              <a:rPr lang="en-IN" sz="31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may be -  Routine</a:t>
            </a:r>
            <a:br>
              <a:rPr lang="en-IN" sz="31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IN" sz="31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                         -  in emergency </a:t>
            </a:r>
            <a:br>
              <a:rPr lang="en-IN" sz="4000" dirty="0">
                <a:solidFill>
                  <a:schemeClr val="accent2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endParaRPr lang="en-IN" sz="4000" dirty="0">
              <a:solidFill>
                <a:schemeClr val="accent2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CBB6-B811-4B71-AD8C-534D557CF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2" y="2317073"/>
            <a:ext cx="8682362" cy="45409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ROUTINE  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IN" sz="26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Record  preliminary data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IN" sz="26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Written informed consent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IN" sz="26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MTP can be done only by R.M.P.( experienced and trained)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IN" sz="26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Below 12 </a:t>
            </a:r>
            <a:r>
              <a:rPr lang="en-IN" sz="2600" dirty="0" err="1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wks</a:t>
            </a:r>
            <a:r>
              <a:rPr lang="en-IN" sz="26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gestation – opinion of only 1 RMP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IN" sz="26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Between 12-20wks –opinion of 2 RMP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IN" sz="26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MTP can be done only at Govt. Hospital or a centre recognized for doing MTP</a:t>
            </a:r>
          </a:p>
          <a:p>
            <a:pPr marL="914400" lvl="1" indent="-514350">
              <a:buFont typeface="+mj-lt"/>
              <a:buAutoNum type="arabicParenR"/>
            </a:pPr>
            <a:endParaRPr lang="en-IN" sz="26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914400" lvl="1" indent="-514350">
              <a:buFont typeface="+mj-lt"/>
              <a:buAutoNum type="arabicParenR"/>
            </a:pPr>
            <a:endParaRPr lang="en-IN" sz="26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914400" lvl="1" indent="-514350">
              <a:buFont typeface="+mj-lt"/>
              <a:buAutoNum type="arabicParenR"/>
            </a:pPr>
            <a:endParaRPr lang="en-IN" sz="26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914400" lvl="1" indent="-514350">
              <a:buFont typeface="+mj-lt"/>
              <a:buAutoNum type="arabicParenR"/>
            </a:pPr>
            <a:endParaRPr lang="en-IN" sz="2600" dirty="0">
              <a:solidFill>
                <a:schemeClr val="tx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3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15A94-30AE-4CF6-BCA1-CAD96E506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7" y="598119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800" dirty="0">
                <a:latin typeface="Aparajita" panose="02020603050405020304" pitchFamily="18" charset="0"/>
                <a:cs typeface="Aparajita" panose="02020603050405020304" pitchFamily="18" charset="0"/>
              </a:rPr>
              <a:t>IN EMERGENCY</a:t>
            </a:r>
          </a:p>
          <a:p>
            <a:pPr marL="514350" indent="-514350">
              <a:buFont typeface="+mj-lt"/>
              <a:buAutoNum type="arabicParenR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By any RMP</a:t>
            </a:r>
          </a:p>
          <a:p>
            <a:pPr marL="514350" indent="-514350">
              <a:buFont typeface="+mj-lt"/>
              <a:buAutoNum type="arabicParenR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At any place </a:t>
            </a:r>
          </a:p>
          <a:p>
            <a:pPr marL="514350" indent="-514350">
              <a:buFont typeface="+mj-lt"/>
              <a:buAutoNum type="arabicParenR"/>
            </a:pPr>
            <a:r>
              <a:rPr lang="en-IN" sz="2800" dirty="0">
                <a:solidFill>
                  <a:schemeClr val="tx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At any stage of gestation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endParaRPr lang="en-IN" sz="28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595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604</TotalTime>
  <Words>762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Aparajita</vt:lpstr>
      <vt:lpstr>Arial</vt:lpstr>
      <vt:lpstr>Comic Sans MS</vt:lpstr>
      <vt:lpstr>Trebuchet MS</vt:lpstr>
      <vt:lpstr>Wingdings</vt:lpstr>
      <vt:lpstr>Wingdings 3</vt:lpstr>
      <vt:lpstr>Facet</vt:lpstr>
      <vt:lpstr>PowerPoint Presentation</vt:lpstr>
      <vt:lpstr>INTRODUCTION</vt:lpstr>
      <vt:lpstr>DEFINATION</vt:lpstr>
      <vt:lpstr>Objectives of MTP Act</vt:lpstr>
      <vt:lpstr>Rules and regulations       MTP Act grants the central government power to make rules and the state government power to frame regulations.</vt:lpstr>
      <vt:lpstr>INDICATIONS OR GROUNDS </vt:lpstr>
      <vt:lpstr>PowerPoint Presentation</vt:lpstr>
      <vt:lpstr>REQUIREMENTS  FOR MTP            MTP  may be -  Routine                           -  in emergency  </vt:lpstr>
      <vt:lpstr>PowerPoint Presentation</vt:lpstr>
      <vt:lpstr>METHODS  FOR CONDUCTING  MTP</vt:lpstr>
      <vt:lpstr>COMPLICATIONS</vt:lpstr>
      <vt:lpstr>M.T.P Act amendment 2002</vt:lpstr>
      <vt:lpstr>RECENT  MTP ACT AMENDMENT (BILL) 2020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MTP Act</dc:title>
  <dc:creator>Sagar Date</dc:creator>
  <cp:lastModifiedBy>Sagar Date</cp:lastModifiedBy>
  <cp:revision>46</cp:revision>
  <dcterms:created xsi:type="dcterms:W3CDTF">2021-05-16T14:23:46Z</dcterms:created>
  <dcterms:modified xsi:type="dcterms:W3CDTF">2021-05-28T02:12:52Z</dcterms:modified>
</cp:coreProperties>
</file>