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320" r:id="rId3"/>
    <p:sldId id="257" r:id="rId4"/>
    <p:sldId id="344" r:id="rId5"/>
    <p:sldId id="313" r:id="rId6"/>
    <p:sldId id="322" r:id="rId7"/>
    <p:sldId id="346" r:id="rId8"/>
    <p:sldId id="345" r:id="rId9"/>
    <p:sldId id="321" r:id="rId10"/>
    <p:sldId id="348" r:id="rId11"/>
    <p:sldId id="307" r:id="rId12"/>
    <p:sldId id="342" r:id="rId13"/>
    <p:sldId id="343" r:id="rId14"/>
    <p:sldId id="329" r:id="rId15"/>
    <p:sldId id="349" r:id="rId16"/>
    <p:sldId id="330" r:id="rId17"/>
    <p:sldId id="311" r:id="rId18"/>
    <p:sldId id="312" r:id="rId19"/>
    <p:sldId id="371" r:id="rId20"/>
    <p:sldId id="350" r:id="rId21"/>
    <p:sldId id="351" r:id="rId22"/>
    <p:sldId id="352" r:id="rId23"/>
    <p:sldId id="369" r:id="rId24"/>
    <p:sldId id="353" r:id="rId25"/>
    <p:sldId id="354" r:id="rId26"/>
    <p:sldId id="355" r:id="rId27"/>
    <p:sldId id="362" r:id="rId28"/>
    <p:sldId id="363" r:id="rId29"/>
    <p:sldId id="372" r:id="rId30"/>
    <p:sldId id="370" r:id="rId31"/>
    <p:sldId id="366" r:id="rId32"/>
    <p:sldId id="356" r:id="rId33"/>
    <p:sldId id="360" r:id="rId34"/>
    <p:sldId id="367" r:id="rId35"/>
    <p:sldId id="361" r:id="rId36"/>
    <p:sldId id="368" r:id="rId37"/>
    <p:sldId id="302" r:id="rId38"/>
    <p:sldId id="265" r:id="rId39"/>
    <p:sldId id="288" r:id="rId40"/>
    <p:sldId id="373" r:id="rId41"/>
    <p:sldId id="332"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05D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567" autoAdjust="0"/>
  </p:normalViewPr>
  <p:slideViewPr>
    <p:cSldViewPr>
      <p:cViewPr>
        <p:scale>
          <a:sx n="66" d="100"/>
          <a:sy n="66" d="100"/>
        </p:scale>
        <p:origin x="-1506" y="-4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2DF023-D830-4D4C-951F-A2E6627D2BD5}" type="datetimeFigureOut">
              <a:rPr lang="en-US" smtClean="0"/>
              <a:pPr/>
              <a:t>9/12/2019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70E0EF-354B-4AD0-BC50-EF7CE3A813DF}" type="slidenum">
              <a:rPr lang="en-US" smtClean="0"/>
              <a:pPr/>
              <a:t>‹#›</a:t>
            </a:fld>
            <a:endParaRPr lang="en-US"/>
          </a:p>
        </p:txBody>
      </p:sp>
    </p:spTree>
    <p:extLst>
      <p:ext uri="{BB962C8B-B14F-4D97-AF65-F5344CB8AC3E}">
        <p14:creationId xmlns="" xmlns:p14="http://schemas.microsoft.com/office/powerpoint/2010/main" val="2232774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FB7DE02-CBA8-42BF-917C-B6E27E16D30A}" type="slidenum">
              <a:rPr lang="en-US" smtClean="0"/>
              <a:pPr/>
              <a:t>20</a:t>
            </a:fld>
            <a:endParaRPr lang="en-US" smtClean="0"/>
          </a:p>
        </p:txBody>
      </p:sp>
      <p:sp>
        <p:nvSpPr>
          <p:cNvPr id="47107" name="Slide Image Placeholder 1"/>
          <p:cNvSpPr>
            <a:spLocks noGrp="1" noRot="1" noChangeAspect="1" noTextEdit="1"/>
          </p:cNvSpPr>
          <p:nvPr>
            <p:ph type="sldImg"/>
          </p:nvPr>
        </p:nvSpPr>
        <p:spPr>
          <a:ln/>
        </p:spPr>
      </p:sp>
      <p:sp>
        <p:nvSpPr>
          <p:cNvPr id="47108" name="Notes Placeholder 2"/>
          <p:cNvSpPr>
            <a:spLocks noGrp="1"/>
          </p:cNvSpPr>
          <p:nvPr>
            <p:ph type="body" idx="1"/>
          </p:nvPr>
        </p:nvSpPr>
        <p:spPr>
          <a:noFill/>
          <a:ln/>
        </p:spPr>
        <p:txBody>
          <a:bodyPr/>
          <a:lstStyle/>
          <a:p>
            <a:pPr marL="114300" eaLnBrk="1" hangingPunct="1">
              <a:spcBef>
                <a:spcPct val="20000"/>
              </a:spcBef>
              <a:buClr>
                <a:srgbClr val="93A299"/>
              </a:buClr>
            </a:pPr>
            <a:r>
              <a:rPr lang="en-IN" sz="2200" smtClean="0">
                <a:solidFill>
                  <a:srgbClr val="564B3C"/>
                </a:solidFill>
                <a:latin typeface="Century Gothic" pitchFamily="34" charset="0"/>
              </a:rPr>
              <a:t>• Training guidelines giving criteria for certification,</a:t>
            </a:r>
          </a:p>
          <a:p>
            <a:pPr marL="114300" eaLnBrk="1" hangingPunct="1">
              <a:spcBef>
                <a:spcPct val="20000"/>
              </a:spcBef>
              <a:buClr>
                <a:srgbClr val="93A299"/>
              </a:buClr>
            </a:pPr>
            <a:r>
              <a:rPr lang="en-IN" sz="2200" smtClean="0">
                <a:solidFill>
                  <a:srgbClr val="564B3C"/>
                </a:solidFill>
                <a:latin typeface="Century Gothic" pitchFamily="34" charset="0"/>
              </a:rPr>
              <a:t>    selection of trainees &amp; training instt./medical</a:t>
            </a:r>
          </a:p>
          <a:p>
            <a:pPr marL="114300" eaLnBrk="1" hangingPunct="1">
              <a:spcBef>
                <a:spcPct val="20000"/>
              </a:spcBef>
              <a:buClr>
                <a:srgbClr val="93A299"/>
              </a:buClr>
            </a:pPr>
            <a:r>
              <a:rPr lang="en-IN" sz="2200" smtClean="0">
                <a:solidFill>
                  <a:srgbClr val="564B3C"/>
                </a:solidFill>
                <a:latin typeface="Century Gothic" pitchFamily="34" charset="0"/>
              </a:rPr>
              <a:t>    college, minimum procedures etc. finalized</a:t>
            </a:r>
          </a:p>
          <a:p>
            <a:pPr marL="114300" eaLnBrk="1" hangingPunct="1">
              <a:spcBef>
                <a:spcPct val="0"/>
              </a:spcBef>
            </a:pPr>
            <a:endParaRPr lang="en-IN" smtClean="0"/>
          </a:p>
        </p:txBody>
      </p:sp>
      <p:sp>
        <p:nvSpPr>
          <p:cNvPr id="4710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1E1BDFC-5A32-4BCC-849F-FE77AD8CFB41}" type="slidenum">
              <a:rPr lang="en-IN" sz="1200">
                <a:latin typeface="Calibri" pitchFamily="34" charset="0"/>
              </a:rPr>
              <a:pPr algn="r"/>
              <a:t>20</a:t>
            </a:fld>
            <a:endParaRPr lang="en-IN"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C374DEF-FBF4-4481-963C-5AADFFC57F43}" type="slidenum">
              <a:rPr lang="en-US" smtClean="0"/>
              <a:pPr/>
              <a:t>35</a:t>
            </a:fld>
            <a:endParaRPr lang="en-US" smtClean="0"/>
          </a:p>
        </p:txBody>
      </p:sp>
      <p:sp>
        <p:nvSpPr>
          <p:cNvPr id="48131" name="Slide Image Placeholder 1"/>
          <p:cNvSpPr>
            <a:spLocks noGrp="1" noRot="1" noChangeAspect="1" noTextEdit="1"/>
          </p:cNvSpPr>
          <p:nvPr>
            <p:ph type="sldImg"/>
          </p:nvPr>
        </p:nvSpPr>
        <p:spPr>
          <a:ln/>
        </p:spPr>
      </p:sp>
      <p:sp>
        <p:nvSpPr>
          <p:cNvPr id="48132" name="Notes Placeholder 2"/>
          <p:cNvSpPr>
            <a:spLocks noGrp="1"/>
          </p:cNvSpPr>
          <p:nvPr>
            <p:ph type="body" idx="1"/>
          </p:nvPr>
        </p:nvSpPr>
        <p:spPr>
          <a:noFill/>
          <a:ln/>
        </p:spPr>
        <p:txBody>
          <a:bodyPr/>
          <a:lstStyle/>
          <a:p>
            <a:pPr eaLnBrk="1" hangingPunct="1">
              <a:spcBef>
                <a:spcPct val="0"/>
              </a:spcBef>
            </a:pPr>
            <a:endParaRPr lang="en-IN" smtClean="0"/>
          </a:p>
        </p:txBody>
      </p:sp>
      <p:sp>
        <p:nvSpPr>
          <p:cNvPr id="4813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B52671C-B10E-4C9E-A941-14D74ADC675C}" type="slidenum">
              <a:rPr lang="en-IN" sz="1200">
                <a:latin typeface="Calibri" pitchFamily="34" charset="0"/>
              </a:rPr>
              <a:pPr algn="r"/>
              <a:t>35</a:t>
            </a:fld>
            <a:endParaRPr lang="en-IN"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4F64541-C24A-4E14-88AE-B9AFD1BB8646}" type="slidenum">
              <a:rPr lang="en-US" smtClean="0"/>
              <a:pPr/>
              <a:t>36</a:t>
            </a:fld>
            <a:endParaRPr lang="en-US" smtClean="0"/>
          </a:p>
        </p:txBody>
      </p:sp>
      <p:sp>
        <p:nvSpPr>
          <p:cNvPr id="49155" name="Slide Image Placeholder 1"/>
          <p:cNvSpPr>
            <a:spLocks noGrp="1" noRot="1" noChangeAspect="1" noTextEdit="1"/>
          </p:cNvSpPr>
          <p:nvPr>
            <p:ph type="sldImg"/>
          </p:nvPr>
        </p:nvSpPr>
        <p:spPr>
          <a:ln/>
        </p:spPr>
      </p:sp>
      <p:sp>
        <p:nvSpPr>
          <p:cNvPr id="49156" name="Notes Placeholder 2"/>
          <p:cNvSpPr>
            <a:spLocks noGrp="1"/>
          </p:cNvSpPr>
          <p:nvPr>
            <p:ph type="body" idx="1"/>
          </p:nvPr>
        </p:nvSpPr>
        <p:spPr>
          <a:noFill/>
          <a:ln/>
        </p:spPr>
        <p:txBody>
          <a:bodyPr/>
          <a:lstStyle/>
          <a:p>
            <a:pPr eaLnBrk="1" hangingPunct="1">
              <a:spcBef>
                <a:spcPct val="0"/>
              </a:spcBef>
            </a:pPr>
            <a:r>
              <a:rPr lang="en-IN" smtClean="0"/>
              <a:t>• Link between beneficiaries and ANMs.</a:t>
            </a:r>
          </a:p>
          <a:p>
            <a:pPr eaLnBrk="1" hangingPunct="1">
              <a:spcBef>
                <a:spcPct val="0"/>
              </a:spcBef>
            </a:pPr>
            <a:endParaRPr lang="en-IN" smtClean="0"/>
          </a:p>
        </p:txBody>
      </p:sp>
      <p:sp>
        <p:nvSpPr>
          <p:cNvPr id="4915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C6D74CA-793B-4B7F-8F77-ACC972D3EFEA}" type="slidenum">
              <a:rPr lang="en-IN" sz="1200">
                <a:latin typeface="Calibri" pitchFamily="34" charset="0"/>
              </a:rPr>
              <a:pPr algn="r"/>
              <a:t>36</a:t>
            </a:fld>
            <a:endParaRPr lang="en-IN"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9/12/2019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9/12/2019</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9/12/2019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9/12/2019</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9/12/2019</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9/12/2019</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9/12/2019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457200"/>
            <a:ext cx="6172200" cy="914400"/>
          </a:xfrm>
        </p:spPr>
        <p:txBody>
          <a:bodyPr>
            <a:noAutofit/>
          </a:bodyPr>
          <a:lstStyle/>
          <a:p>
            <a:pPr algn="ctr"/>
            <a:r>
              <a:rPr lang="en-US" sz="3200" dirty="0" smtClean="0"/>
              <a:t>Reproductive and child health programme</a:t>
            </a:r>
            <a:endParaRPr lang="en-US" sz="3200" dirty="0"/>
          </a:p>
        </p:txBody>
      </p:sp>
      <p:sp>
        <p:nvSpPr>
          <p:cNvPr id="3" name="Subtitle 2"/>
          <p:cNvSpPr>
            <a:spLocks noGrp="1"/>
          </p:cNvSpPr>
          <p:nvPr>
            <p:ph type="subTitle" idx="1"/>
          </p:nvPr>
        </p:nvSpPr>
        <p:spPr>
          <a:xfrm>
            <a:off x="2286000" y="4267200"/>
            <a:ext cx="6172200" cy="2107722"/>
          </a:xfrm>
        </p:spPr>
        <p:txBody>
          <a:bodyPr>
            <a:noAutofit/>
          </a:bodyPr>
          <a:lstStyle/>
          <a:p>
            <a:pPr algn="ctr"/>
            <a:r>
              <a:rPr lang="en-US" sz="2000" dirty="0" smtClean="0">
                <a:solidFill>
                  <a:schemeClr val="tx1"/>
                </a:solidFill>
                <a:latin typeface="Times New Roman" pitchFamily="18" charset="0"/>
                <a:cs typeface="Times New Roman" pitchFamily="18" charset="0"/>
              </a:rPr>
              <a:t>By </a:t>
            </a:r>
          </a:p>
          <a:p>
            <a:pPr algn="ctr"/>
            <a:r>
              <a:rPr lang="en-US" sz="2800" b="0" dirty="0" smtClean="0">
                <a:solidFill>
                  <a:schemeClr val="tx1"/>
                </a:solidFill>
                <a:latin typeface="Times New Roman" pitchFamily="18" charset="0"/>
                <a:cs typeface="Times New Roman" pitchFamily="18" charset="0"/>
              </a:rPr>
              <a:t>Dr. </a:t>
            </a:r>
            <a:r>
              <a:rPr lang="en-US" sz="2800" b="0" dirty="0" err="1" smtClean="0">
                <a:solidFill>
                  <a:schemeClr val="tx1"/>
                </a:solidFill>
                <a:latin typeface="Times New Roman" pitchFamily="18" charset="0"/>
                <a:cs typeface="Times New Roman" pitchFamily="18" charset="0"/>
              </a:rPr>
              <a:t>jyoti</a:t>
            </a:r>
            <a:r>
              <a:rPr lang="en-US" sz="2800" b="0" dirty="0" smtClean="0">
                <a:solidFill>
                  <a:schemeClr val="tx1"/>
                </a:solidFill>
                <a:latin typeface="Times New Roman" pitchFamily="18" charset="0"/>
                <a:cs typeface="Times New Roman" pitchFamily="18" charset="0"/>
              </a:rPr>
              <a:t> k. </a:t>
            </a:r>
            <a:r>
              <a:rPr lang="en-US" sz="2800" b="0" dirty="0" err="1" smtClean="0">
                <a:solidFill>
                  <a:schemeClr val="tx1"/>
                </a:solidFill>
                <a:latin typeface="Times New Roman" pitchFamily="18" charset="0"/>
                <a:cs typeface="Times New Roman" pitchFamily="18" charset="0"/>
              </a:rPr>
              <a:t>varthi</a:t>
            </a:r>
            <a:endParaRPr lang="en-US" sz="2400" b="0" dirty="0" smtClean="0">
              <a:solidFill>
                <a:schemeClr val="tx1"/>
              </a:solidFill>
              <a:latin typeface="Times New Roman" pitchFamily="18" charset="0"/>
              <a:cs typeface="Times New Roman" pitchFamily="18" charset="0"/>
            </a:endParaRPr>
          </a:p>
          <a:p>
            <a:pPr algn="ctr"/>
            <a:r>
              <a:rPr lang="en-US" sz="2400" b="0" dirty="0" smtClean="0">
                <a:solidFill>
                  <a:schemeClr val="tx1"/>
                </a:solidFill>
                <a:latin typeface="Times New Roman" pitchFamily="18" charset="0"/>
                <a:cs typeface="Times New Roman" pitchFamily="18" charset="0"/>
              </a:rPr>
              <a:t>Dept. of Swasthavritta &amp; Yoga</a:t>
            </a:r>
          </a:p>
          <a:p>
            <a:pPr algn="ctr"/>
            <a:endParaRPr lang="en-US" sz="2400" b="0" dirty="0">
              <a:solidFill>
                <a:schemeClr val="tx1"/>
              </a:solidFill>
              <a:latin typeface="Times New Roman" pitchFamily="18" charset="0"/>
              <a:cs typeface="Times New Roman" pitchFamily="18" charset="0"/>
            </a:endParaRPr>
          </a:p>
        </p:txBody>
      </p:sp>
      <p:pic>
        <p:nvPicPr>
          <p:cNvPr id="4" name="Picture 4"/>
          <p:cNvPicPr>
            <a:picLocks noChangeAspect="1" noChangeArrowheads="1"/>
          </p:cNvPicPr>
          <p:nvPr/>
        </p:nvPicPr>
        <p:blipFill>
          <a:blip r:embed="rId2"/>
          <a:srcRect/>
          <a:stretch>
            <a:fillRect/>
          </a:stretch>
        </p:blipFill>
        <p:spPr bwMode="auto">
          <a:xfrm>
            <a:off x="3886200" y="1447800"/>
            <a:ext cx="27432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478" y="365127"/>
            <a:ext cx="7886700" cy="701673"/>
          </a:xfrm>
        </p:spPr>
        <p:txBody>
          <a:bodyPr>
            <a:normAutofit fontScale="90000"/>
          </a:bodyPr>
          <a:lstStyle/>
          <a:p>
            <a:r>
              <a:rPr lang="en-US" sz="3600" dirty="0" smtClean="0">
                <a:latin typeface="Times New Roman" pitchFamily="18" charset="0"/>
                <a:cs typeface="Times New Roman" pitchFamily="18" charset="0"/>
              </a:rPr>
              <a:t>Major</a:t>
            </a:r>
            <a:r>
              <a:rPr lang="en-US"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intervention under RCH phase </a:t>
            </a:r>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1"/>
            <a:ext cx="8058150" cy="5131158"/>
          </a:xfrm>
        </p:spPr>
        <p:txBody>
          <a:bodyPr>
            <a:normAutofit fontScale="92500" lnSpcReduction="20000"/>
          </a:bodyPr>
          <a:lstStyle/>
          <a:p>
            <a:pPr marL="457200" indent="-457200">
              <a:buFont typeface="+mj-lt"/>
              <a:buAutoNum type="arabicPeriod"/>
            </a:pPr>
            <a:r>
              <a:rPr lang="en-US" dirty="0" smtClean="0"/>
              <a:t> </a:t>
            </a:r>
            <a:r>
              <a:rPr lang="en-US" dirty="0" smtClean="0">
                <a:latin typeface="Times New Roman" pitchFamily="18" charset="0"/>
                <a:cs typeface="Times New Roman" pitchFamily="18" charset="0"/>
              </a:rPr>
              <a:t>Essential obstetric care</a:t>
            </a:r>
          </a:p>
          <a:p>
            <a:pPr marL="457200" indent="-457200">
              <a:buFont typeface="+mj-lt"/>
              <a:buAutoNum type="arabicPeriod"/>
            </a:pPr>
            <a:r>
              <a:rPr lang="en-US" dirty="0" smtClean="0">
                <a:latin typeface="Times New Roman" pitchFamily="18" charset="0"/>
                <a:cs typeface="Times New Roman" pitchFamily="18" charset="0"/>
              </a:rPr>
              <a:t> Emergency obstetric care</a:t>
            </a:r>
          </a:p>
          <a:p>
            <a:pPr marL="457200" indent="-457200">
              <a:buFont typeface="+mj-lt"/>
              <a:buAutoNum type="arabicPeriod"/>
            </a:pPr>
            <a:r>
              <a:rPr lang="en-US" dirty="0" smtClean="0">
                <a:latin typeface="Times New Roman" pitchFamily="18" charset="0"/>
                <a:cs typeface="Times New Roman" pitchFamily="18" charset="0"/>
              </a:rPr>
              <a:t> 24 hour delivery service at PHCs / CHCs</a:t>
            </a:r>
          </a:p>
          <a:p>
            <a:pPr marL="457200" indent="-457200">
              <a:buFont typeface="+mj-lt"/>
              <a:buAutoNum type="arabicPeriod"/>
            </a:pPr>
            <a:r>
              <a:rPr lang="en-US" dirty="0" smtClean="0">
                <a:latin typeface="Times New Roman" pitchFamily="18" charset="0"/>
                <a:cs typeface="Times New Roman" pitchFamily="18" charset="0"/>
              </a:rPr>
              <a:t> Medical termination of pregnancy</a:t>
            </a:r>
          </a:p>
          <a:p>
            <a:pPr marL="457200" indent="-457200">
              <a:buFont typeface="+mj-lt"/>
              <a:buAutoNum type="arabicPeriod"/>
            </a:pPr>
            <a:r>
              <a:rPr lang="en-US" dirty="0" smtClean="0">
                <a:latin typeface="Times New Roman" pitchFamily="18" charset="0"/>
                <a:cs typeface="Times New Roman" pitchFamily="18" charset="0"/>
              </a:rPr>
              <a:t> Control of RTI &amp; STD</a:t>
            </a:r>
          </a:p>
          <a:p>
            <a:pPr marL="457200" indent="-457200">
              <a:buFont typeface="+mj-lt"/>
              <a:buAutoNum type="arabicPeriod"/>
            </a:pPr>
            <a:r>
              <a:rPr lang="en-US" dirty="0" smtClean="0">
                <a:latin typeface="Times New Roman" pitchFamily="18" charset="0"/>
                <a:cs typeface="Times New Roman" pitchFamily="18" charset="0"/>
              </a:rPr>
              <a:t> Immunization</a:t>
            </a:r>
          </a:p>
          <a:p>
            <a:pPr marL="457200" indent="-457200">
              <a:buFont typeface="+mj-lt"/>
              <a:buAutoNum type="arabicPeriod"/>
            </a:pPr>
            <a:r>
              <a:rPr lang="en-US" dirty="0" smtClean="0">
                <a:latin typeface="Times New Roman" pitchFamily="18" charset="0"/>
                <a:cs typeface="Times New Roman" pitchFamily="18" charset="0"/>
              </a:rPr>
              <a:t> IEC Activities </a:t>
            </a:r>
          </a:p>
          <a:p>
            <a:pPr marL="457200" indent="-457200">
              <a:buFont typeface="+mj-lt"/>
              <a:buAutoNum type="arabicPeriod"/>
            </a:pPr>
            <a:r>
              <a:rPr lang="en-US" dirty="0" smtClean="0">
                <a:latin typeface="Times New Roman" pitchFamily="18" charset="0"/>
                <a:cs typeface="Times New Roman" pitchFamily="18" charset="0"/>
              </a:rPr>
              <a:t> Essential new born care </a:t>
            </a:r>
          </a:p>
          <a:p>
            <a:pPr marL="457200" indent="-457200">
              <a:buFont typeface="+mj-lt"/>
              <a:buAutoNum type="arabicPeriod"/>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Diarrhoeal</a:t>
            </a:r>
            <a:r>
              <a:rPr lang="en-US" dirty="0" smtClean="0">
                <a:latin typeface="Times New Roman" pitchFamily="18" charset="0"/>
                <a:cs typeface="Times New Roman" pitchFamily="18" charset="0"/>
              </a:rPr>
              <a:t> disease control</a:t>
            </a:r>
          </a:p>
          <a:p>
            <a:pPr marL="457200" indent="-457200">
              <a:buFont typeface="+mj-lt"/>
              <a:buAutoNum type="arabicPeriod"/>
            </a:pPr>
            <a:r>
              <a:rPr lang="en-US" dirty="0" smtClean="0">
                <a:latin typeface="Times New Roman" pitchFamily="18" charset="0"/>
                <a:cs typeface="Times New Roman" pitchFamily="18" charset="0"/>
              </a:rPr>
              <a:t>Acute  respiratory disease control</a:t>
            </a:r>
          </a:p>
          <a:p>
            <a:pPr marL="457200" indent="-457200">
              <a:buFont typeface="+mj-lt"/>
              <a:buAutoNum type="arabicPeriod"/>
            </a:pPr>
            <a:r>
              <a:rPr lang="en-US" dirty="0" smtClean="0">
                <a:latin typeface="Times New Roman" pitchFamily="18" charset="0"/>
                <a:cs typeface="Times New Roman" pitchFamily="18" charset="0"/>
              </a:rPr>
              <a:t> Prevention &amp; control of </a:t>
            </a:r>
            <a:r>
              <a:rPr lang="en-US" dirty="0" err="1" smtClean="0">
                <a:latin typeface="Times New Roman" pitchFamily="18" charset="0"/>
                <a:cs typeface="Times New Roman" pitchFamily="18" charset="0"/>
              </a:rPr>
              <a:t>Vit</a:t>
            </a:r>
            <a:r>
              <a:rPr lang="en-US" dirty="0" smtClean="0">
                <a:latin typeface="Times New Roman" pitchFamily="18" charset="0"/>
                <a:cs typeface="Times New Roman" pitchFamily="18" charset="0"/>
              </a:rPr>
              <a:t> A deficiency in children.</a:t>
            </a:r>
          </a:p>
          <a:p>
            <a:pPr marL="457200" indent="-457200">
              <a:buFont typeface="+mj-lt"/>
              <a:buAutoNum type="arabicPeriod"/>
            </a:pPr>
            <a:r>
              <a:rPr lang="en-US" dirty="0" smtClean="0">
                <a:latin typeface="Times New Roman" pitchFamily="18" charset="0"/>
                <a:cs typeface="Times New Roman" pitchFamily="18" charset="0"/>
              </a:rPr>
              <a:t> Prevention &amp; control of anemia in children.</a:t>
            </a:r>
          </a:p>
          <a:p>
            <a:pPr marL="457200" indent="-457200">
              <a:buFont typeface="+mj-lt"/>
              <a:buAutoNum type="arabicPeriod"/>
            </a:pPr>
            <a:r>
              <a:rPr lang="en-US" dirty="0" smtClean="0">
                <a:latin typeface="Times New Roman" pitchFamily="18" charset="0"/>
                <a:cs typeface="Times New Roman" pitchFamily="18" charset="0"/>
              </a:rPr>
              <a:t> Introduction of Hepatitis B vaccination. </a:t>
            </a:r>
          </a:p>
          <a:p>
            <a:pPr marL="457200" indent="-457200">
              <a:buFont typeface="+mj-lt"/>
              <a:buAutoNum type="arabicPeriod"/>
            </a:pPr>
            <a:r>
              <a:rPr lang="en-US" dirty="0" smtClean="0">
                <a:latin typeface="Times New Roman" pitchFamily="18" charset="0"/>
                <a:cs typeface="Times New Roman" pitchFamily="18" charset="0"/>
              </a:rPr>
              <a:t> Training of Dais.</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3225078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Black" panose="020B0A04020102020204" pitchFamily="34" charset="0"/>
              </a:rPr>
              <a:t>Intervention in selected states &amp; district</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Screening &amp; treatment of RTI / STD</a:t>
            </a:r>
          </a:p>
          <a:p>
            <a:r>
              <a:rPr lang="en-US" dirty="0" smtClean="0"/>
              <a:t>Emergency obstetric care</a:t>
            </a:r>
          </a:p>
          <a:p>
            <a:r>
              <a:rPr lang="en-US" dirty="0" smtClean="0"/>
              <a:t>Essential obstetric care</a:t>
            </a:r>
          </a:p>
          <a:p>
            <a:r>
              <a:rPr lang="en-US" dirty="0" smtClean="0"/>
              <a:t>Additional ANM at sub centers.</a:t>
            </a:r>
          </a:p>
          <a:p>
            <a:r>
              <a:rPr lang="en-US" dirty="0" smtClean="0"/>
              <a:t>Improved delivery service &amp; emergency care.</a:t>
            </a:r>
          </a:p>
          <a:p>
            <a:r>
              <a:rPr lang="en-US" dirty="0" smtClean="0"/>
              <a:t>Facility of referral transport of pregnant women</a:t>
            </a:r>
            <a:endParaRPr lang="en-US" dirty="0"/>
          </a:p>
        </p:txBody>
      </p:sp>
    </p:spTree>
    <p:extLst>
      <p:ext uri="{BB962C8B-B14F-4D97-AF65-F5344CB8AC3E}">
        <p14:creationId xmlns="" xmlns:p14="http://schemas.microsoft.com/office/powerpoint/2010/main" val="175245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3" name="Object 2"/>
          <p:cNvGraphicFramePr>
            <a:graphicFrameLocks noGrp="1" noChangeAspect="1"/>
          </p:cNvGraphicFramePr>
          <p:nvPr>
            <p:extLst>
              <p:ext uri="{D42A27DB-BD31-4B8C-83A1-F6EECF244321}">
                <p14:modId xmlns="" xmlns:p14="http://schemas.microsoft.com/office/powerpoint/2010/main" val="916884425"/>
              </p:ext>
            </p:extLst>
          </p:nvPr>
        </p:nvGraphicFramePr>
        <p:xfrm>
          <a:off x="0" y="0"/>
          <a:ext cx="8839200" cy="6553200"/>
        </p:xfrm>
        <a:graphic>
          <a:graphicData uri="http://schemas.openxmlformats.org/presentationml/2006/ole">
            <p:oleObj spid="_x0000_s40009" name="Slide" r:id="rId3" imgW="4572000" imgH="3429000" progId="PowerPoint.Slide.8">
              <p:embed/>
            </p:oleObj>
          </a:graphicData>
        </a:graphic>
      </p:graphicFrame>
    </p:spTree>
    <p:extLst>
      <p:ext uri="{BB962C8B-B14F-4D97-AF65-F5344CB8AC3E}">
        <p14:creationId xmlns="" xmlns:p14="http://schemas.microsoft.com/office/powerpoint/2010/main" val="3751637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 xmlns:p14="http://schemas.microsoft.com/office/powerpoint/2010/main" val="3518696066"/>
              </p:ext>
            </p:extLst>
          </p:nvPr>
        </p:nvGraphicFramePr>
        <p:xfrm>
          <a:off x="228600" y="304800"/>
          <a:ext cx="8458200" cy="6324600"/>
        </p:xfrm>
        <a:graphic>
          <a:graphicData uri="http://schemas.openxmlformats.org/presentationml/2006/ole">
            <p:oleObj spid="_x0000_s41033" name="Slide" r:id="rId3" imgW="4572000" imgH="3429000" progId="PowerPoint.Slide.8">
              <p:embed/>
            </p:oleObj>
          </a:graphicData>
        </a:graphic>
      </p:graphicFrame>
    </p:spTree>
    <p:extLst>
      <p:ext uri="{BB962C8B-B14F-4D97-AF65-F5344CB8AC3E}">
        <p14:creationId xmlns="" xmlns:p14="http://schemas.microsoft.com/office/powerpoint/2010/main" val="1804315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6553200" y="6243638"/>
            <a:ext cx="2133600" cy="457200"/>
          </a:xfrm>
          <a:prstGeom prst="rect">
            <a:avLst/>
          </a:prstGeom>
        </p:spPr>
        <p:txBody>
          <a:bodyPr/>
          <a:lstStyle/>
          <a:p>
            <a:pPr>
              <a:defRPr/>
            </a:pPr>
            <a:fld id="{C078486C-B80F-4A63-B52E-935F51333C9E}" type="slidenum">
              <a:rPr lang="en-US" altLang="en-US"/>
              <a:pPr>
                <a:defRPr/>
              </a:pPr>
              <a:t>14</a:t>
            </a:fld>
            <a:endParaRPr lang="en-US" altLang="en-US"/>
          </a:p>
        </p:txBody>
      </p:sp>
      <p:sp>
        <p:nvSpPr>
          <p:cNvPr id="23556" name="Rectangle 2"/>
          <p:cNvSpPr>
            <a:spLocks noGrp="1" noChangeArrowheads="1"/>
          </p:cNvSpPr>
          <p:nvPr>
            <p:ph type="title"/>
          </p:nvPr>
        </p:nvSpPr>
        <p:spPr>
          <a:xfrm>
            <a:off x="457200" y="274638"/>
            <a:ext cx="7467600" cy="792162"/>
          </a:xfrm>
        </p:spPr>
        <p:txBody>
          <a:bodyPr/>
          <a:lstStyle/>
          <a:p>
            <a:pPr eaLnBrk="1" hangingPunct="1"/>
            <a:r>
              <a:rPr lang="en-US" sz="3600" dirty="0" smtClean="0">
                <a:solidFill>
                  <a:srgbClr val="C00000"/>
                </a:solidFill>
                <a:latin typeface="Times New Roman" pitchFamily="18" charset="0"/>
                <a:cs typeface="Times New Roman" pitchFamily="18" charset="0"/>
              </a:rPr>
              <a:t>RCH Program: Phase II</a:t>
            </a:r>
          </a:p>
        </p:txBody>
      </p:sp>
      <p:sp>
        <p:nvSpPr>
          <p:cNvPr id="23557" name="Rectangle 3"/>
          <p:cNvSpPr>
            <a:spLocks noGrp="1" noChangeArrowheads="1"/>
          </p:cNvSpPr>
          <p:nvPr>
            <p:ph type="body" idx="1"/>
          </p:nvPr>
        </p:nvSpPr>
        <p:spPr>
          <a:xfrm>
            <a:off x="457200" y="1981200"/>
            <a:ext cx="8229600" cy="4114800"/>
          </a:xfrm>
        </p:spPr>
        <p:txBody>
          <a:bodyPr>
            <a:normAutofit/>
          </a:bodyPr>
          <a:lstStyle/>
          <a:p>
            <a:pPr eaLnBrk="1" hangingPunct="1">
              <a:lnSpc>
                <a:spcPct val="90000"/>
              </a:lnSpc>
            </a:pPr>
            <a:r>
              <a:rPr lang="en-US" sz="2800" dirty="0" smtClean="0">
                <a:latin typeface="Times New Roman" pitchFamily="18" charset="0"/>
                <a:cs typeface="Times New Roman" pitchFamily="18" charset="0"/>
              </a:rPr>
              <a:t>RCH Phase II began from </a:t>
            </a:r>
            <a:r>
              <a:rPr lang="en-US" sz="2800" dirty="0" smtClean="0">
                <a:solidFill>
                  <a:srgbClr val="C00000"/>
                </a:solidFill>
                <a:latin typeface="Times New Roman" pitchFamily="18" charset="0"/>
                <a:cs typeface="Times New Roman" pitchFamily="18" charset="0"/>
              </a:rPr>
              <a:t>1 April 2005.</a:t>
            </a:r>
          </a:p>
          <a:p>
            <a:pPr eaLnBrk="1" hangingPunct="1">
              <a:lnSpc>
                <a:spcPct val="90000"/>
              </a:lnSpc>
            </a:pPr>
            <a:r>
              <a:rPr lang="en-US" sz="2800" dirty="0" smtClean="0">
                <a:latin typeface="Times New Roman" pitchFamily="18" charset="0"/>
                <a:cs typeface="Times New Roman" pitchFamily="18" charset="0"/>
              </a:rPr>
              <a:t> The components being:</a:t>
            </a:r>
          </a:p>
          <a:p>
            <a:pPr eaLnBrk="1" hangingPunct="1">
              <a:lnSpc>
                <a:spcPct val="90000"/>
              </a:lnSpc>
            </a:pPr>
            <a:endParaRPr lang="en-US" sz="2800" dirty="0" smtClean="0">
              <a:latin typeface="Times New Roman" pitchFamily="18" charset="0"/>
              <a:cs typeface="Times New Roman" pitchFamily="18" charset="0"/>
            </a:endParaRPr>
          </a:p>
          <a:p>
            <a:pPr marL="880110" lvl="1" indent="-514350" eaLnBrk="1" hangingPunct="1">
              <a:lnSpc>
                <a:spcPct val="90000"/>
              </a:lnSpc>
              <a:buFont typeface="+mj-lt"/>
              <a:buAutoNum type="arabicPeriod"/>
            </a:pPr>
            <a:r>
              <a:rPr lang="en-US" sz="2800" dirty="0" smtClean="0">
                <a:latin typeface="Times New Roman" pitchFamily="18" charset="0"/>
                <a:cs typeface="Times New Roman" pitchFamily="18" charset="0"/>
              </a:rPr>
              <a:t>Essential obstetric care</a:t>
            </a:r>
          </a:p>
          <a:p>
            <a:pPr marL="880110" lvl="1" indent="-514350" eaLnBrk="1" hangingPunct="1">
              <a:lnSpc>
                <a:spcPct val="90000"/>
              </a:lnSpc>
              <a:buFont typeface="+mj-lt"/>
              <a:buAutoNum type="arabicPeriod"/>
            </a:pPr>
            <a:r>
              <a:rPr lang="en-US" sz="2800" dirty="0" smtClean="0">
                <a:latin typeface="Times New Roman" pitchFamily="18" charset="0"/>
                <a:cs typeface="Times New Roman" pitchFamily="18" charset="0"/>
              </a:rPr>
              <a:t>Emergency obstetric care</a:t>
            </a:r>
          </a:p>
          <a:p>
            <a:pPr marL="880110" lvl="1" indent="-514350" eaLnBrk="1" hangingPunct="1">
              <a:lnSpc>
                <a:spcPct val="90000"/>
              </a:lnSpc>
              <a:buFont typeface="+mj-lt"/>
              <a:buAutoNum type="arabicPeriod"/>
            </a:pPr>
            <a:r>
              <a:rPr lang="en-US" sz="2800" dirty="0" smtClean="0">
                <a:latin typeface="Times New Roman" pitchFamily="18" charset="0"/>
                <a:cs typeface="Times New Roman" pitchFamily="18" charset="0"/>
              </a:rPr>
              <a:t>Strengthening referral system </a:t>
            </a:r>
          </a:p>
          <a:p>
            <a:pPr marL="822960" lvl="1" indent="-457200" eaLnBrk="1" hangingPunct="1">
              <a:lnSpc>
                <a:spcPct val="90000"/>
              </a:lnSpc>
              <a:buFont typeface="+mj-lt"/>
              <a:buAutoNum type="arabicPeriod"/>
            </a:pPr>
            <a:endParaRPr lang="en-US" dirty="0"/>
          </a:p>
          <a:p>
            <a:pPr marL="822960" lvl="1" indent="-457200" eaLnBrk="1" hangingPunct="1">
              <a:lnSpc>
                <a:spcPct val="90000"/>
              </a:lnSpc>
              <a:buFont typeface="+mj-lt"/>
              <a:buAutoNum type="arabicPeriod"/>
            </a:pP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6553200" y="6243638"/>
            <a:ext cx="2133600" cy="457200"/>
          </a:xfrm>
          <a:prstGeom prst="rect">
            <a:avLst/>
          </a:prstGeom>
        </p:spPr>
        <p:txBody>
          <a:bodyPr/>
          <a:lstStyle/>
          <a:p>
            <a:pPr>
              <a:defRPr/>
            </a:pPr>
            <a:fld id="{B5BCEE6D-26FA-4E3F-B4EF-818570861F3E}" type="slidenum">
              <a:rPr lang="en-US" altLang="en-US"/>
              <a:pPr>
                <a:defRPr/>
              </a:pPr>
              <a:t>15</a:t>
            </a:fld>
            <a:endParaRPr lang="en-US" altLang="en-US"/>
          </a:p>
        </p:txBody>
      </p:sp>
      <p:sp>
        <p:nvSpPr>
          <p:cNvPr id="26628" name="Rectangle 2"/>
          <p:cNvSpPr>
            <a:spLocks noGrp="1" noChangeArrowheads="1"/>
          </p:cNvSpPr>
          <p:nvPr>
            <p:ph type="title"/>
          </p:nvPr>
        </p:nvSpPr>
        <p:spPr/>
        <p:txBody>
          <a:bodyPr/>
          <a:lstStyle/>
          <a:p>
            <a:pPr eaLnBrk="1" hangingPunct="1"/>
            <a:r>
              <a:rPr lang="en-US" sz="3600" dirty="0" smtClean="0">
                <a:solidFill>
                  <a:srgbClr val="C00000"/>
                </a:solidFill>
              </a:rPr>
              <a:t>New initiatives</a:t>
            </a:r>
          </a:p>
        </p:txBody>
      </p:sp>
      <p:sp>
        <p:nvSpPr>
          <p:cNvPr id="26629" name="Rectangle 3"/>
          <p:cNvSpPr>
            <a:spLocks noGrp="1" noChangeArrowheads="1"/>
          </p:cNvSpPr>
          <p:nvPr>
            <p:ph type="body" idx="1"/>
          </p:nvPr>
        </p:nvSpPr>
        <p:spPr>
          <a:xfrm>
            <a:off x="457200" y="1600200"/>
            <a:ext cx="7467600" cy="5257800"/>
          </a:xfrm>
        </p:spPr>
        <p:txBody>
          <a:bodyPr>
            <a:normAutofit/>
          </a:bodyPr>
          <a:lstStyle/>
          <a:p>
            <a:pPr eaLnBrk="1" hangingPunct="1"/>
            <a:r>
              <a:rPr lang="en-US" dirty="0" smtClean="0"/>
              <a:t>Training Of PHC Doctors  In Life Saving Anesthetic Skills For Emergency Obstetric Care At FRUS</a:t>
            </a:r>
          </a:p>
          <a:p>
            <a:pPr eaLnBrk="1" hangingPunct="1"/>
            <a:r>
              <a:rPr lang="en-US" dirty="0" smtClean="0"/>
              <a:t>Setting Up Of Blood Storage Centers At FRUS</a:t>
            </a:r>
          </a:p>
          <a:p>
            <a:pPr eaLnBrk="1" hangingPunct="1"/>
            <a:r>
              <a:rPr lang="en-US" dirty="0" err="1" smtClean="0"/>
              <a:t>Janani</a:t>
            </a:r>
            <a:r>
              <a:rPr lang="en-US" dirty="0" smtClean="0"/>
              <a:t> </a:t>
            </a:r>
            <a:r>
              <a:rPr lang="en-US" dirty="0" err="1" smtClean="0"/>
              <a:t>Suraksha</a:t>
            </a:r>
            <a:r>
              <a:rPr lang="en-US" dirty="0" smtClean="0"/>
              <a:t> </a:t>
            </a:r>
            <a:r>
              <a:rPr lang="en-US" dirty="0" err="1" smtClean="0"/>
              <a:t>Yojana</a:t>
            </a:r>
            <a:endParaRPr lang="en-US" dirty="0" smtClean="0"/>
          </a:p>
          <a:p>
            <a:pPr eaLnBrk="1" hangingPunct="1"/>
            <a:r>
              <a:rPr lang="en-US" dirty="0" err="1" smtClean="0"/>
              <a:t>Vandemataram</a:t>
            </a:r>
            <a:r>
              <a:rPr lang="en-US" dirty="0" smtClean="0"/>
              <a:t> Scheme</a:t>
            </a:r>
          </a:p>
          <a:p>
            <a:pPr eaLnBrk="1" hangingPunct="1"/>
            <a:r>
              <a:rPr lang="en-US" dirty="0" smtClean="0"/>
              <a:t>Safe Abortion Services</a:t>
            </a:r>
          </a:p>
          <a:p>
            <a:pPr eaLnBrk="1" hangingPunct="1"/>
            <a:r>
              <a:rPr lang="en-US" dirty="0" smtClean="0"/>
              <a:t>Village Health And Nutrition Day</a:t>
            </a:r>
          </a:p>
          <a:p>
            <a:pPr eaLnBrk="1" hangingPunct="1"/>
            <a:r>
              <a:rPr lang="en-US" dirty="0" smtClean="0"/>
              <a:t>Maternal Death Review.</a:t>
            </a:r>
          </a:p>
          <a:p>
            <a:pPr eaLnBrk="1" hangingPunct="1"/>
            <a:r>
              <a:rPr lang="en-US" dirty="0" smtClean="0"/>
              <a:t>Pregnancy Tracking</a:t>
            </a:r>
          </a:p>
          <a:p>
            <a:pPr eaLnBrk="1" hangingPunct="1"/>
            <a:r>
              <a:rPr lang="en-US" dirty="0" err="1" smtClean="0"/>
              <a:t>Janani</a:t>
            </a:r>
            <a:r>
              <a:rPr lang="en-US" dirty="0" smtClean="0"/>
              <a:t> </a:t>
            </a:r>
            <a:r>
              <a:rPr lang="en-US" dirty="0" err="1" smtClean="0"/>
              <a:t>Shishu</a:t>
            </a:r>
            <a:r>
              <a:rPr lang="en-US" dirty="0" smtClean="0"/>
              <a:t> </a:t>
            </a:r>
            <a:r>
              <a:rPr lang="en-US" dirty="0" err="1" smtClean="0"/>
              <a:t>Suraksha</a:t>
            </a:r>
            <a:r>
              <a:rPr lang="en-US" dirty="0" smtClean="0"/>
              <a:t> </a:t>
            </a:r>
            <a:r>
              <a:rPr lang="en-US" dirty="0" err="1" smtClean="0"/>
              <a:t>Karyakram</a:t>
            </a:r>
            <a:r>
              <a:rPr lang="en-US" dirty="0" smtClean="0"/>
              <a:t> (JSSK)</a:t>
            </a:r>
          </a:p>
          <a:p>
            <a:pPr eaLnBrk="1" hangingPunct="1"/>
            <a:endParaRPr lang="en-US" dirty="0" smtClean="0"/>
          </a:p>
        </p:txBody>
      </p:sp>
    </p:spTree>
    <p:extLst>
      <p:ext uri="{BB962C8B-B14F-4D97-AF65-F5344CB8AC3E}">
        <p14:creationId xmlns="" xmlns:p14="http://schemas.microsoft.com/office/powerpoint/2010/main" val="787260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6553200" y="6243638"/>
            <a:ext cx="2133600" cy="457200"/>
          </a:xfrm>
          <a:prstGeom prst="rect">
            <a:avLst/>
          </a:prstGeom>
        </p:spPr>
        <p:txBody>
          <a:bodyPr/>
          <a:lstStyle/>
          <a:p>
            <a:pPr>
              <a:defRPr/>
            </a:pPr>
            <a:fld id="{1958535A-5846-42DE-A67E-9A5F22A5AFF6}" type="slidenum">
              <a:rPr lang="en-US" altLang="en-US"/>
              <a:pPr>
                <a:defRPr/>
              </a:pPr>
              <a:t>16</a:t>
            </a:fld>
            <a:endParaRPr lang="en-US" altLang="en-US"/>
          </a:p>
        </p:txBody>
      </p:sp>
      <p:sp>
        <p:nvSpPr>
          <p:cNvPr id="24580" name="Rectangle 2"/>
          <p:cNvSpPr>
            <a:spLocks noGrp="1" noChangeArrowheads="1"/>
          </p:cNvSpPr>
          <p:nvPr>
            <p:ph type="title"/>
          </p:nvPr>
        </p:nvSpPr>
        <p:spPr/>
        <p:txBody>
          <a:bodyPr>
            <a:normAutofit/>
          </a:bodyPr>
          <a:lstStyle/>
          <a:p>
            <a:pPr eaLnBrk="1" hangingPunct="1"/>
            <a:r>
              <a:rPr lang="en-US" sz="3200" dirty="0" smtClean="0">
                <a:solidFill>
                  <a:schemeClr val="accent1"/>
                </a:solidFill>
              </a:rPr>
              <a:t>A. Essential obstetric care</a:t>
            </a:r>
          </a:p>
        </p:txBody>
      </p:sp>
      <p:sp>
        <p:nvSpPr>
          <p:cNvPr id="24581" name="Rectangle 3"/>
          <p:cNvSpPr>
            <a:spLocks noGrp="1" noChangeArrowheads="1"/>
          </p:cNvSpPr>
          <p:nvPr>
            <p:ph type="body" idx="1"/>
          </p:nvPr>
        </p:nvSpPr>
        <p:spPr>
          <a:xfrm>
            <a:off x="457200" y="1828800"/>
            <a:ext cx="8229600" cy="4302125"/>
          </a:xfrm>
        </p:spPr>
        <p:txBody>
          <a:bodyPr/>
          <a:lstStyle/>
          <a:p>
            <a:pPr eaLnBrk="1" hangingPunct="1"/>
            <a:r>
              <a:rPr lang="en-US" dirty="0" smtClean="0"/>
              <a:t>Promotion of institutional deliveries</a:t>
            </a:r>
          </a:p>
          <a:p>
            <a:pPr marL="274320" lvl="1">
              <a:spcBef>
                <a:spcPts val="600"/>
              </a:spcBef>
              <a:buSzPct val="70000"/>
              <a:buFont typeface="Wingdings"/>
              <a:buChar char=""/>
            </a:pPr>
            <a:r>
              <a:rPr lang="en-US" sz="2400" dirty="0"/>
              <a:t>50% of the PHCs and CHCs made operational </a:t>
            </a:r>
            <a:r>
              <a:rPr lang="en-US" sz="2400" dirty="0" smtClean="0"/>
              <a:t>as</a:t>
            </a:r>
          </a:p>
          <a:p>
            <a:pPr marL="0" lvl="1" indent="0">
              <a:spcBef>
                <a:spcPts val="600"/>
              </a:spcBef>
              <a:buSzPct val="70000"/>
              <a:buNone/>
            </a:pPr>
            <a:r>
              <a:rPr lang="en-US" sz="2400" dirty="0"/>
              <a:t> </a:t>
            </a:r>
            <a:r>
              <a:rPr lang="en-US" sz="2400" dirty="0" smtClean="0"/>
              <a:t>   </a:t>
            </a:r>
            <a:r>
              <a:rPr lang="en-US" sz="2400" dirty="0"/>
              <a:t>24 hours delivery centers</a:t>
            </a:r>
            <a:r>
              <a:rPr lang="en-US" sz="2400" dirty="0" smtClean="0"/>
              <a:t>.</a:t>
            </a:r>
            <a:endParaRPr lang="en-US" dirty="0" smtClean="0"/>
          </a:p>
          <a:p>
            <a:pPr eaLnBrk="1" hangingPunct="1"/>
            <a:r>
              <a:rPr lang="en-US" dirty="0" smtClean="0"/>
              <a:t>Skilled attendance at birth.</a:t>
            </a:r>
          </a:p>
          <a:p>
            <a:pPr eaLnBrk="1" hangingPunct="1"/>
            <a:r>
              <a:rPr lang="en-US" dirty="0" smtClean="0"/>
              <a:t>Policy decisions to permit Health workers </a:t>
            </a:r>
          </a:p>
          <a:p>
            <a:pPr marL="0" indent="0" eaLnBrk="1" hangingPunct="1">
              <a:buNone/>
            </a:pPr>
            <a:r>
              <a:rPr lang="en-US" dirty="0"/>
              <a:t> </a:t>
            </a:r>
            <a:r>
              <a:rPr lang="en-US" dirty="0" smtClean="0"/>
              <a:t>   to use drugs in emergency situations to reduce</a:t>
            </a:r>
          </a:p>
          <a:p>
            <a:pPr marL="0" indent="0" eaLnBrk="1" hangingPunct="1">
              <a:buNone/>
            </a:pPr>
            <a:r>
              <a:rPr lang="en-US" dirty="0"/>
              <a:t> </a:t>
            </a:r>
            <a:r>
              <a:rPr lang="en-US" dirty="0" smtClean="0"/>
              <a:t>   maternal mortality.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57577"/>
            <a:ext cx="7886700" cy="6362164"/>
          </a:xfrm>
        </p:spPr>
        <p:txBody>
          <a:bodyPr>
            <a:normAutofit fontScale="92500" lnSpcReduction="10000"/>
          </a:bodyPr>
          <a:lstStyle/>
          <a:p>
            <a:pPr marL="457200" indent="-457200">
              <a:buNone/>
            </a:pPr>
            <a:r>
              <a:rPr lang="en-US" sz="3200" dirty="0" smtClean="0">
                <a:solidFill>
                  <a:schemeClr val="accent1"/>
                </a:solidFill>
              </a:rPr>
              <a:t>B. Emergency Obstetric Care :-</a:t>
            </a:r>
          </a:p>
          <a:p>
            <a:pPr marL="0" indent="0">
              <a:buNone/>
            </a:pPr>
            <a:r>
              <a:rPr lang="en-US" dirty="0"/>
              <a:t> </a:t>
            </a:r>
            <a:r>
              <a:rPr lang="en-US" dirty="0" smtClean="0"/>
              <a:t>        Minimum services provided by FRU are</a:t>
            </a:r>
          </a:p>
          <a:p>
            <a:pPr marL="514350" indent="-514350">
              <a:buAutoNum type="arabicParenR"/>
            </a:pPr>
            <a:r>
              <a:rPr lang="en-US" dirty="0" smtClean="0"/>
              <a:t>24 hour delivery services including normal and assisted deliveries.</a:t>
            </a:r>
          </a:p>
          <a:p>
            <a:pPr marL="514350" indent="-514350">
              <a:buAutoNum type="arabicParenR"/>
            </a:pPr>
            <a:r>
              <a:rPr lang="en-US" dirty="0" smtClean="0"/>
              <a:t>Emergency obstetric care including surgical interventions.</a:t>
            </a:r>
          </a:p>
          <a:p>
            <a:pPr marL="514350" indent="-514350">
              <a:buAutoNum type="arabicParenR"/>
            </a:pPr>
            <a:r>
              <a:rPr lang="en-US" dirty="0" smtClean="0"/>
              <a:t>New born care.</a:t>
            </a:r>
          </a:p>
          <a:p>
            <a:pPr marL="514350" indent="-514350">
              <a:buAutoNum type="arabicParenR"/>
            </a:pPr>
            <a:r>
              <a:rPr lang="en-US" dirty="0" smtClean="0"/>
              <a:t>Emergency care of sick children.</a:t>
            </a:r>
          </a:p>
          <a:p>
            <a:pPr marL="514350" indent="-514350">
              <a:buAutoNum type="arabicParenR"/>
            </a:pPr>
            <a:r>
              <a:rPr lang="en-US" dirty="0" smtClean="0"/>
              <a:t>Full range of family planning services including </a:t>
            </a:r>
            <a:r>
              <a:rPr lang="en-US" dirty="0" err="1" smtClean="0"/>
              <a:t>laproscopic</a:t>
            </a:r>
            <a:r>
              <a:rPr lang="en-US" dirty="0" smtClean="0"/>
              <a:t> services.</a:t>
            </a:r>
          </a:p>
          <a:p>
            <a:pPr marL="514350" indent="-514350">
              <a:buAutoNum type="arabicParenR"/>
            </a:pPr>
            <a:r>
              <a:rPr lang="en-US" dirty="0" smtClean="0"/>
              <a:t>Safe abortion services.</a:t>
            </a:r>
          </a:p>
          <a:p>
            <a:pPr marL="514350" indent="-514350">
              <a:buAutoNum type="arabicParenR"/>
            </a:pPr>
            <a:r>
              <a:rPr lang="en-US" dirty="0" smtClean="0"/>
              <a:t>Treatment of STD/RTI.</a:t>
            </a:r>
          </a:p>
          <a:p>
            <a:pPr marL="514350" indent="-514350">
              <a:buAutoNum type="arabicParenR"/>
            </a:pPr>
            <a:r>
              <a:rPr lang="en-US" dirty="0" smtClean="0"/>
              <a:t>Blood storage facility.</a:t>
            </a:r>
          </a:p>
          <a:p>
            <a:pPr marL="514350" indent="-514350">
              <a:buAutoNum type="arabicParenR"/>
            </a:pPr>
            <a:r>
              <a:rPr lang="en-US" dirty="0" smtClean="0"/>
              <a:t>Essential laboratory services.</a:t>
            </a:r>
          </a:p>
          <a:p>
            <a:pPr marL="514350" indent="-514350">
              <a:buAutoNum type="arabicParenR"/>
            </a:pPr>
            <a:r>
              <a:rPr lang="en-US" dirty="0" smtClean="0"/>
              <a:t>Referral services.</a:t>
            </a:r>
          </a:p>
          <a:p>
            <a:pPr marL="0" indent="0">
              <a:buNone/>
            </a:pPr>
            <a:r>
              <a:rPr lang="en-US" dirty="0"/>
              <a:t> </a:t>
            </a:r>
            <a:endParaRPr lang="en-US" dirty="0" smtClean="0"/>
          </a:p>
          <a:p>
            <a:pPr marL="0" indent="0">
              <a:buNone/>
            </a:pPr>
            <a:endParaRPr lang="en-US" dirty="0"/>
          </a:p>
          <a:p>
            <a:pPr marL="0" indent="0">
              <a:buNone/>
            </a:pPr>
            <a:endParaRPr lang="en-US" dirty="0" smtClean="0"/>
          </a:p>
          <a:p>
            <a:pPr marL="514350" indent="-514350">
              <a:buAutoNum type="arabicParenR"/>
            </a:pPr>
            <a:endParaRPr lang="en-US" dirty="0"/>
          </a:p>
        </p:txBody>
      </p:sp>
    </p:spTree>
    <p:extLst>
      <p:ext uri="{BB962C8B-B14F-4D97-AF65-F5344CB8AC3E}">
        <p14:creationId xmlns="" xmlns:p14="http://schemas.microsoft.com/office/powerpoint/2010/main" val="2742690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3110"/>
            <a:ext cx="8134350" cy="5185290"/>
          </a:xfrm>
        </p:spPr>
        <p:txBody>
          <a:bodyPr>
            <a:normAutofit/>
          </a:bodyPr>
          <a:lstStyle/>
          <a:p>
            <a:r>
              <a:rPr lang="en-US" dirty="0" smtClean="0"/>
              <a:t>3 Critical determinants of a facility declared as a FRU</a:t>
            </a:r>
          </a:p>
          <a:p>
            <a:pPr marL="457200" indent="-457200">
              <a:buFont typeface="+mj-lt"/>
              <a:buAutoNum type="alphaLcPeriod"/>
            </a:pPr>
            <a:r>
              <a:rPr lang="en-US" dirty="0" smtClean="0"/>
              <a:t>Availability of surgical interventions</a:t>
            </a:r>
          </a:p>
          <a:p>
            <a:pPr marL="457200" indent="-457200">
              <a:buFont typeface="+mj-lt"/>
              <a:buAutoNum type="alphaLcPeriod"/>
            </a:pPr>
            <a:r>
              <a:rPr lang="en-US" dirty="0" smtClean="0"/>
              <a:t>New born care</a:t>
            </a:r>
          </a:p>
          <a:p>
            <a:pPr marL="457200" indent="-457200">
              <a:buFont typeface="+mj-lt"/>
              <a:buAutoNum type="alphaLcPeriod"/>
            </a:pPr>
            <a:r>
              <a:rPr lang="en-US" dirty="0" smtClean="0"/>
              <a:t>Blood storage facility</a:t>
            </a:r>
          </a:p>
          <a:p>
            <a:pPr marL="457200" indent="-457200">
              <a:buFont typeface="+mj-lt"/>
              <a:buAutoNum type="alphaLcPeriod"/>
            </a:pPr>
            <a:endParaRPr lang="en-US" dirty="0" smtClean="0"/>
          </a:p>
          <a:p>
            <a:pPr marL="457200" indent="-457200">
              <a:buNone/>
            </a:pPr>
            <a:r>
              <a:rPr lang="en-US" dirty="0" smtClean="0">
                <a:solidFill>
                  <a:srgbClr val="C00000"/>
                </a:solidFill>
              </a:rPr>
              <a:t>C. Strengthening Referral system</a:t>
            </a:r>
          </a:p>
          <a:p>
            <a:pPr marL="0" indent="0">
              <a:buNone/>
            </a:pPr>
            <a:r>
              <a:rPr lang="en-US" dirty="0"/>
              <a:t> </a:t>
            </a:r>
            <a:r>
              <a:rPr lang="en-US" dirty="0" smtClean="0"/>
              <a:t>   Indicates to involve local self help groups, NGOs</a:t>
            </a:r>
          </a:p>
          <a:p>
            <a:pPr marL="0" indent="0">
              <a:buNone/>
            </a:pPr>
            <a:r>
              <a:rPr lang="en-US" dirty="0" smtClean="0"/>
              <a:t>    and women groups.</a:t>
            </a:r>
          </a:p>
        </p:txBody>
      </p:sp>
    </p:spTree>
    <p:extLst>
      <p:ext uri="{BB962C8B-B14F-4D97-AF65-F5344CB8AC3E}">
        <p14:creationId xmlns="" xmlns:p14="http://schemas.microsoft.com/office/powerpoint/2010/main" val="9701067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DF815916-D070-45B5-82FB-E51E93831EA3}" type="slidenum">
              <a:rPr lang="en-US" altLang="en-US"/>
              <a:pPr>
                <a:defRPr/>
              </a:pPr>
              <a:t>19</a:t>
            </a:fld>
            <a:endParaRPr lang="en-US" altLang="en-US"/>
          </a:p>
        </p:txBody>
      </p:sp>
      <p:sp>
        <p:nvSpPr>
          <p:cNvPr id="27652" name="Title 1"/>
          <p:cNvSpPr>
            <a:spLocks noGrp="1"/>
          </p:cNvSpPr>
          <p:nvPr>
            <p:ph type="title" idx="4294967295"/>
          </p:nvPr>
        </p:nvSpPr>
        <p:spPr/>
        <p:txBody>
          <a:bodyPr anchor="ctr"/>
          <a:lstStyle/>
          <a:p>
            <a:pPr eaLnBrk="1" hangingPunct="1"/>
            <a:r>
              <a:rPr lang="en-IN" sz="3600" dirty="0" smtClean="0">
                <a:solidFill>
                  <a:srgbClr val="C00000"/>
                </a:solidFill>
              </a:rPr>
              <a:t>24 hrs. Functioning of PHCs </a:t>
            </a:r>
          </a:p>
        </p:txBody>
      </p:sp>
      <p:sp>
        <p:nvSpPr>
          <p:cNvPr id="27653" name="Content Placeholder 2"/>
          <p:cNvSpPr>
            <a:spLocks noGrp="1"/>
          </p:cNvSpPr>
          <p:nvPr>
            <p:ph idx="4294967295"/>
          </p:nvPr>
        </p:nvSpPr>
        <p:spPr/>
        <p:txBody>
          <a:bodyPr>
            <a:normAutofit/>
          </a:bodyPr>
          <a:lstStyle/>
          <a:p>
            <a:pPr marL="114300" indent="0" eaLnBrk="1" hangingPunct="1">
              <a:lnSpc>
                <a:spcPct val="90000"/>
              </a:lnSpc>
              <a:buFont typeface="Wingdings" pitchFamily="2" charset="2"/>
              <a:buNone/>
            </a:pPr>
            <a:r>
              <a:rPr lang="en-IN"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It is planned to establish 2000 FRUs in phases in</a:t>
            </a:r>
          </a:p>
          <a:p>
            <a:pPr marL="114300" indent="0" eaLnBrk="1" hangingPunct="1">
              <a:lnSpc>
                <a:spcPct val="90000"/>
              </a:lnSpc>
              <a:buFont typeface="Wingdings" pitchFamily="2" charset="2"/>
              <a:buNone/>
            </a:pPr>
            <a:r>
              <a:rPr lang="en-IN" sz="2800" dirty="0" smtClean="0">
                <a:latin typeface="Times New Roman" pitchFamily="18" charset="0"/>
                <a:cs typeface="Times New Roman" pitchFamily="18" charset="0"/>
              </a:rPr>
              <a:t>  RCH-II</a:t>
            </a:r>
            <a:r>
              <a:rPr lang="en-US" sz="2800"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50% PHCs and all CHCs to be</a:t>
            </a:r>
          </a:p>
          <a:p>
            <a:pPr marL="114300" indent="0" eaLnBrk="1" hangingPunct="1">
              <a:lnSpc>
                <a:spcPct val="90000"/>
              </a:lnSpc>
              <a:buFont typeface="Wingdings" pitchFamily="2" charset="2"/>
              <a:buNone/>
            </a:pPr>
            <a:r>
              <a:rPr lang="en-IN" sz="2800" dirty="0" smtClean="0">
                <a:latin typeface="Times New Roman" pitchFamily="18" charset="0"/>
                <a:cs typeface="Times New Roman" pitchFamily="18" charset="0"/>
              </a:rPr>
              <a:t>  operationalised in phases</a:t>
            </a:r>
          </a:p>
          <a:p>
            <a:pPr marL="114300" indent="0" eaLnBrk="1" hangingPunct="1">
              <a:lnSpc>
                <a:spcPct val="90000"/>
              </a:lnSpc>
              <a:buFont typeface="Wingdings" pitchFamily="2" charset="2"/>
              <a:buNone/>
            </a:pPr>
            <a:r>
              <a:rPr lang="en-IN" sz="2800" b="1"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Availability of Services such as</a:t>
            </a:r>
          </a:p>
          <a:p>
            <a:pPr marL="114300" indent="0" eaLnBrk="1" hangingPunct="1">
              <a:lnSpc>
                <a:spcPct val="90000"/>
              </a:lnSpc>
              <a:buFont typeface="Wingdings" pitchFamily="2" charset="2"/>
              <a:buNone/>
            </a:pPr>
            <a:r>
              <a:rPr lang="en-IN" sz="2800" dirty="0" smtClean="0">
                <a:latin typeface="Times New Roman" pitchFamily="18" charset="0"/>
                <a:cs typeface="Times New Roman" pitchFamily="18" charset="0"/>
              </a:rPr>
              <a:t>        - 24 Hrs. Delivery services</a:t>
            </a:r>
          </a:p>
          <a:p>
            <a:pPr marL="114300" indent="0" eaLnBrk="1" hangingPunct="1">
              <a:lnSpc>
                <a:spcPct val="90000"/>
              </a:lnSpc>
              <a:buFont typeface="Wingdings" pitchFamily="2" charset="2"/>
              <a:buNone/>
            </a:pPr>
            <a:r>
              <a:rPr lang="en-IN" sz="2800" dirty="0" smtClean="0">
                <a:latin typeface="Times New Roman" pitchFamily="18" charset="0"/>
                <a:cs typeface="Times New Roman" pitchFamily="18" charset="0"/>
              </a:rPr>
              <a:t>        - New Born care</a:t>
            </a:r>
          </a:p>
          <a:p>
            <a:pPr marL="114300" indent="0" eaLnBrk="1" hangingPunct="1">
              <a:lnSpc>
                <a:spcPct val="90000"/>
              </a:lnSpc>
              <a:buFont typeface="Wingdings" pitchFamily="2" charset="2"/>
              <a:buNone/>
            </a:pPr>
            <a:r>
              <a:rPr lang="en-IN" sz="2800" dirty="0" smtClean="0">
                <a:latin typeface="Times New Roman" pitchFamily="18" charset="0"/>
                <a:cs typeface="Times New Roman" pitchFamily="18" charset="0"/>
              </a:rPr>
              <a:t>        - Family Planning, Counselling and services</a:t>
            </a:r>
          </a:p>
          <a:p>
            <a:pPr marL="114300" indent="0" eaLnBrk="1" hangingPunct="1">
              <a:lnSpc>
                <a:spcPct val="90000"/>
              </a:lnSpc>
              <a:buFont typeface="Wingdings" pitchFamily="2" charset="2"/>
              <a:buNone/>
            </a:pPr>
            <a:r>
              <a:rPr lang="en-IN" sz="2800" dirty="0" smtClean="0">
                <a:latin typeface="Times New Roman" pitchFamily="18" charset="0"/>
                <a:cs typeface="Times New Roman" pitchFamily="18" charset="0"/>
              </a:rPr>
              <a:t>        - Availability of RTI, STI services</a:t>
            </a:r>
          </a:p>
          <a:p>
            <a:pPr marL="114300" indent="0" eaLnBrk="1" hangingPunct="1">
              <a:lnSpc>
                <a:spcPct val="90000"/>
              </a:lnSpc>
              <a:buFont typeface="Wingdings" pitchFamily="2" charset="2"/>
              <a:buNone/>
            </a:pPr>
            <a:r>
              <a:rPr lang="fr-FR" sz="2800" dirty="0" smtClean="0">
                <a:latin typeface="Times New Roman" pitchFamily="18" charset="0"/>
                <a:cs typeface="Times New Roman" pitchFamily="18" charset="0"/>
              </a:rPr>
              <a:t>        - Safe abortion services (MVA etc.)</a:t>
            </a:r>
            <a:endParaRPr lang="en-IN" sz="28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127865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sz="quarter" idx="1"/>
          </p:nvPr>
        </p:nvSpPr>
        <p:spPr>
          <a:xfrm>
            <a:off x="457200" y="2438400"/>
            <a:ext cx="7467600" cy="4035552"/>
          </a:xfrm>
        </p:spPr>
        <p:txBody>
          <a:bodyPr/>
          <a:lstStyle/>
          <a:p>
            <a:r>
              <a:rPr lang="en-US" dirty="0" smtClean="0"/>
              <a:t>People have the ability to reproduce and regulate their fertility, women are able to go through pregnancy and child birth safely, the outcome of pregnancies is successful in terms of maternal and infant survival and well being and couples are able to have sexual relations free of fear of pregnancy and of contacting diseases. </a:t>
            </a:r>
            <a:endParaRPr lang="en-US" dirty="0"/>
          </a:p>
        </p:txBody>
      </p:sp>
      <p:pic>
        <p:nvPicPr>
          <p:cNvPr id="51201" name="Picture 1" descr="C:\Users\aa\Pictures\New folder\logo rch.jpg"/>
          <p:cNvPicPr>
            <a:picLocks noChangeAspect="1" noChangeArrowheads="1"/>
          </p:cNvPicPr>
          <p:nvPr/>
        </p:nvPicPr>
        <p:blipFill>
          <a:blip r:embed="rId2"/>
          <a:srcRect/>
          <a:stretch>
            <a:fillRect/>
          </a:stretch>
        </p:blipFill>
        <p:spPr bwMode="auto">
          <a:xfrm>
            <a:off x="6400800" y="0"/>
            <a:ext cx="2514600" cy="21336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CFE06645-D5D6-480A-9ACD-384A2009EFE1}" type="slidenum">
              <a:rPr lang="en-US" altLang="en-US"/>
              <a:pPr>
                <a:defRPr/>
              </a:pPr>
              <a:t>20</a:t>
            </a:fld>
            <a:endParaRPr lang="en-US" altLang="en-US"/>
          </a:p>
        </p:txBody>
      </p:sp>
      <p:sp>
        <p:nvSpPr>
          <p:cNvPr id="28676" name="Title 1"/>
          <p:cNvSpPr>
            <a:spLocks noGrp="1"/>
          </p:cNvSpPr>
          <p:nvPr>
            <p:ph type="title" idx="4294967295"/>
          </p:nvPr>
        </p:nvSpPr>
        <p:spPr>
          <a:xfrm>
            <a:off x="609600" y="304800"/>
            <a:ext cx="7772400" cy="914400"/>
          </a:xfrm>
        </p:spPr>
        <p:txBody>
          <a:bodyPr anchor="ctr"/>
          <a:lstStyle/>
          <a:p>
            <a:pPr eaLnBrk="1" hangingPunct="1"/>
            <a:r>
              <a:rPr lang="en-IN" sz="3600" dirty="0" smtClean="0">
                <a:solidFill>
                  <a:srgbClr val="C00000"/>
                </a:solidFill>
                <a:latin typeface="Times New Roman" pitchFamily="18" charset="0"/>
                <a:cs typeface="Times New Roman" pitchFamily="18" charset="0"/>
              </a:rPr>
              <a:t>Training  in Anaesthesia</a:t>
            </a:r>
          </a:p>
        </p:txBody>
      </p:sp>
      <p:sp>
        <p:nvSpPr>
          <p:cNvPr id="28677" name="Content Placeholder 2"/>
          <p:cNvSpPr>
            <a:spLocks noGrp="1"/>
          </p:cNvSpPr>
          <p:nvPr>
            <p:ph idx="4294967295"/>
          </p:nvPr>
        </p:nvSpPr>
        <p:spPr/>
        <p:txBody>
          <a:bodyPr/>
          <a:lstStyle/>
          <a:p>
            <a:pPr marL="114300" indent="0" eaLnBrk="1" hangingPunct="1">
              <a:lnSpc>
                <a:spcPct val="90000"/>
              </a:lnSpc>
              <a:buFont typeface="Wingdings" pitchFamily="2" charset="2"/>
              <a:buNone/>
            </a:pPr>
            <a:r>
              <a:rPr lang="en-IN" sz="2800" dirty="0" smtClean="0">
                <a:latin typeface="Times New Roman" pitchFamily="18" charset="0"/>
                <a:cs typeface="Times New Roman" pitchFamily="18" charset="0"/>
              </a:rPr>
              <a:t>• Training of MBBS Doctors in Life Saving</a:t>
            </a:r>
          </a:p>
          <a:p>
            <a:pPr marL="114300" indent="0" eaLnBrk="1" hangingPunct="1">
              <a:lnSpc>
                <a:spcPct val="90000"/>
              </a:lnSpc>
              <a:buFont typeface="Wingdings" pitchFamily="2" charset="2"/>
              <a:buNone/>
            </a:pPr>
            <a:r>
              <a:rPr lang="en-IN" sz="2800" dirty="0" smtClean="0">
                <a:latin typeface="Times New Roman" pitchFamily="18" charset="0"/>
                <a:cs typeface="Times New Roman" pitchFamily="18" charset="0"/>
              </a:rPr>
              <a:t>   Anaesthetic Skills for Emergency Obstetric</a:t>
            </a:r>
          </a:p>
          <a:p>
            <a:pPr marL="114300" indent="0" eaLnBrk="1" hangingPunct="1">
              <a:lnSpc>
                <a:spcPct val="90000"/>
              </a:lnSpc>
              <a:buFont typeface="Wingdings" pitchFamily="2" charset="2"/>
              <a:buNone/>
            </a:pPr>
            <a:r>
              <a:rPr lang="en-IN" sz="2800" dirty="0" smtClean="0">
                <a:latin typeface="Times New Roman" pitchFamily="18" charset="0"/>
                <a:cs typeface="Times New Roman" pitchFamily="18" charset="0"/>
              </a:rPr>
              <a:t>   Care.</a:t>
            </a:r>
          </a:p>
          <a:p>
            <a:pPr marL="114300" indent="0" eaLnBrk="1" hangingPunct="1">
              <a:lnSpc>
                <a:spcPct val="90000"/>
              </a:lnSpc>
              <a:buFont typeface="Wingdings" pitchFamily="2" charset="2"/>
              <a:buNone/>
            </a:pPr>
            <a:r>
              <a:rPr lang="en-IN" sz="2800" dirty="0" smtClean="0">
                <a:latin typeface="Times New Roman" pitchFamily="18" charset="0"/>
                <a:cs typeface="Times New Roman" pitchFamily="18" charset="0"/>
              </a:rPr>
              <a:t>• 16 weeks training course</a:t>
            </a:r>
          </a:p>
          <a:p>
            <a:pPr marL="114300" indent="0" eaLnBrk="1" hangingPunct="1">
              <a:lnSpc>
                <a:spcPct val="90000"/>
              </a:lnSpc>
              <a:buFont typeface="Wingdings" pitchFamily="2" charset="2"/>
              <a:buNone/>
            </a:pPr>
            <a:r>
              <a:rPr lang="en-IN" sz="2800" dirty="0" smtClean="0">
                <a:latin typeface="Times New Roman" pitchFamily="18" charset="0"/>
                <a:cs typeface="Times New Roman" pitchFamily="18" charset="0"/>
              </a:rPr>
              <a:t>• The First Training Programme</a:t>
            </a:r>
          </a:p>
          <a:p>
            <a:pPr marL="114300" indent="0" eaLnBrk="1" hangingPunct="1">
              <a:lnSpc>
                <a:spcPct val="90000"/>
              </a:lnSpc>
              <a:buFont typeface="Wingdings" pitchFamily="2" charset="2"/>
              <a:buNone/>
            </a:pPr>
            <a:r>
              <a:rPr lang="en-IN" sz="2800" dirty="0" smtClean="0">
                <a:latin typeface="Times New Roman" pitchFamily="18" charset="0"/>
                <a:cs typeface="Times New Roman" pitchFamily="18" charset="0"/>
              </a:rPr>
              <a:t>  Conducted at AIIMS  for Chhattisgarh</a:t>
            </a:r>
          </a:p>
          <a:p>
            <a:pPr marL="114300" indent="0" eaLnBrk="1" hangingPunct="1">
              <a:lnSpc>
                <a:spcPct val="90000"/>
              </a:lnSpc>
              <a:buFont typeface="Wingdings" pitchFamily="2" charset="2"/>
              <a:buNone/>
            </a:pPr>
            <a:endParaRPr lang="en-IN" sz="28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6342084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B387F1D0-0A4E-428E-A8C0-6A9AB331E0F7}" type="slidenum">
              <a:rPr lang="en-US" altLang="en-US"/>
              <a:pPr>
                <a:defRPr/>
              </a:pPr>
              <a:t>21</a:t>
            </a:fld>
            <a:endParaRPr lang="en-US" altLang="en-US"/>
          </a:p>
        </p:txBody>
      </p:sp>
      <p:sp>
        <p:nvSpPr>
          <p:cNvPr id="29700" name="Title 1"/>
          <p:cNvSpPr>
            <a:spLocks noGrp="1"/>
          </p:cNvSpPr>
          <p:nvPr>
            <p:ph type="title" idx="4294967295"/>
          </p:nvPr>
        </p:nvSpPr>
        <p:spPr>
          <a:xfrm>
            <a:off x="609600" y="0"/>
            <a:ext cx="7391400" cy="1358900"/>
          </a:xfrm>
        </p:spPr>
        <p:txBody>
          <a:bodyPr anchor="ctr">
            <a:normAutofit/>
          </a:bodyPr>
          <a:lstStyle/>
          <a:p>
            <a:pPr eaLnBrk="1" hangingPunct="1"/>
            <a:r>
              <a:rPr lang="en-IN" sz="3200" dirty="0" smtClean="0">
                <a:solidFill>
                  <a:srgbClr val="C00000"/>
                </a:solidFill>
                <a:latin typeface="Times New Roman" pitchFamily="18" charset="0"/>
                <a:cs typeface="Times New Roman" pitchFamily="18" charset="0"/>
              </a:rPr>
              <a:t>Training  in  Obstetric Management</a:t>
            </a:r>
          </a:p>
        </p:txBody>
      </p:sp>
      <p:sp>
        <p:nvSpPr>
          <p:cNvPr id="29701" name="Content Placeholder 2"/>
          <p:cNvSpPr>
            <a:spLocks noGrp="1"/>
          </p:cNvSpPr>
          <p:nvPr>
            <p:ph idx="4294967295"/>
          </p:nvPr>
        </p:nvSpPr>
        <p:spPr>
          <a:xfrm>
            <a:off x="250825" y="1371600"/>
            <a:ext cx="8229600" cy="4775200"/>
          </a:xfrm>
        </p:spPr>
        <p:txBody>
          <a:bodyPr/>
          <a:lstStyle/>
          <a:p>
            <a:pPr marL="114300" indent="0" eaLnBrk="1" hangingPunct="1">
              <a:lnSpc>
                <a:spcPct val="90000"/>
              </a:lnSpc>
              <a:buFont typeface="Wingdings" pitchFamily="2" charset="2"/>
              <a:buNone/>
            </a:pPr>
            <a:endParaRPr lang="en-IN" dirty="0" smtClean="0"/>
          </a:p>
          <a:p>
            <a:pPr marL="457200" indent="-342900">
              <a:lnSpc>
                <a:spcPct val="90000"/>
              </a:lnSpc>
            </a:pPr>
            <a:r>
              <a:rPr lang="en-IN" dirty="0" smtClean="0"/>
              <a:t> </a:t>
            </a:r>
            <a:r>
              <a:rPr lang="en-IN" dirty="0" smtClean="0">
                <a:latin typeface="Times New Roman" pitchFamily="18" charset="0"/>
                <a:cs typeface="Times New Roman" pitchFamily="18" charset="0"/>
              </a:rPr>
              <a:t>Training of MBBS doctors in obstetric</a:t>
            </a:r>
          </a:p>
          <a:p>
            <a:pPr marL="457200" indent="-342900">
              <a:lnSpc>
                <a:spcPct val="90000"/>
              </a:lnSpc>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Management and skills including C.S. in RCH-II</a:t>
            </a:r>
          </a:p>
          <a:p>
            <a:pPr marL="457200" indent="-342900">
              <a:lnSpc>
                <a:spcPct val="90000"/>
              </a:lnSpc>
            </a:pPr>
            <a:r>
              <a:rPr lang="en-IN" dirty="0" smtClean="0">
                <a:latin typeface="Times New Roman" pitchFamily="18" charset="0"/>
                <a:cs typeface="Times New Roman" pitchFamily="18" charset="0"/>
              </a:rPr>
              <a:t>  Training to be conducted in collaboration  with FOGSI</a:t>
            </a:r>
          </a:p>
          <a:p>
            <a:pPr marL="457200" indent="-342900">
              <a:lnSpc>
                <a:spcPct val="90000"/>
              </a:lnSpc>
            </a:pPr>
            <a:r>
              <a:rPr lang="en-IN" dirty="0" smtClean="0">
                <a:latin typeface="Times New Roman" pitchFamily="18" charset="0"/>
                <a:cs typeface="Times New Roman" pitchFamily="18" charset="0"/>
              </a:rPr>
              <a:t>  Duration of training to be 16 weeks.</a:t>
            </a:r>
          </a:p>
          <a:p>
            <a:pPr marL="457200" indent="-342900">
              <a:lnSpc>
                <a:spcPct val="90000"/>
              </a:lnSpc>
            </a:pPr>
            <a:r>
              <a:rPr lang="en-IN" dirty="0" smtClean="0">
                <a:latin typeface="Times New Roman" pitchFamily="18" charset="0"/>
                <a:cs typeface="Times New Roman" pitchFamily="18" charset="0"/>
              </a:rPr>
              <a:t>  Expert Group is considering other details.</a:t>
            </a:r>
          </a:p>
        </p:txBody>
      </p:sp>
    </p:spTree>
    <p:extLst>
      <p:ext uri="{BB962C8B-B14F-4D97-AF65-F5344CB8AC3E}">
        <p14:creationId xmlns="" xmlns:p14="http://schemas.microsoft.com/office/powerpoint/2010/main" val="19607450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Training of midwives</a:t>
            </a:r>
            <a:endParaRPr lang="en-US" dirty="0">
              <a:solidFill>
                <a:srgbClr val="C00000"/>
              </a:solidFill>
            </a:endParaRPr>
          </a:p>
        </p:txBody>
      </p:sp>
      <p:pic>
        <p:nvPicPr>
          <p:cNvPr id="72706" name="Picture 2" descr="C:\Users\aa\Pictures\New folder\trainee_midwives.jpg"/>
          <p:cNvPicPr>
            <a:picLocks noGrp="1" noChangeAspect="1" noChangeArrowheads="1"/>
          </p:cNvPicPr>
          <p:nvPr>
            <p:ph sz="quarter" idx="1"/>
          </p:nvPr>
        </p:nvPicPr>
        <p:blipFill>
          <a:blip r:embed="rId2"/>
          <a:srcRect/>
          <a:stretch>
            <a:fillRect/>
          </a:stretch>
        </p:blipFill>
        <p:spPr bwMode="auto">
          <a:xfrm>
            <a:off x="609600" y="1524000"/>
            <a:ext cx="7467600" cy="5029200"/>
          </a:xfrm>
          <a:prstGeom prst="rect">
            <a:avLst/>
          </a:prstGeom>
          <a:noFill/>
        </p:spPr>
      </p:pic>
    </p:spTree>
    <p:extLst>
      <p:ext uri="{BB962C8B-B14F-4D97-AF65-F5344CB8AC3E}">
        <p14:creationId xmlns="" xmlns:p14="http://schemas.microsoft.com/office/powerpoint/2010/main" val="9395336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6553200" y="6243638"/>
            <a:ext cx="2133600" cy="457200"/>
          </a:xfrm>
          <a:prstGeom prst="rect">
            <a:avLst/>
          </a:prstGeom>
        </p:spPr>
        <p:txBody>
          <a:bodyPr/>
          <a:lstStyle/>
          <a:p>
            <a:pPr>
              <a:defRPr/>
            </a:pPr>
            <a:fld id="{67B0CD30-A3B0-41FD-96F2-72CF1332E293}" type="slidenum">
              <a:rPr lang="en-US" altLang="en-US"/>
              <a:pPr>
                <a:defRPr/>
              </a:pPr>
              <a:t>23</a:t>
            </a:fld>
            <a:endParaRPr lang="en-US" altLang="en-US"/>
          </a:p>
        </p:txBody>
      </p:sp>
      <p:sp>
        <p:nvSpPr>
          <p:cNvPr id="21508" name="Rectangle 2"/>
          <p:cNvSpPr>
            <a:spLocks noGrp="1" noChangeArrowheads="1"/>
          </p:cNvSpPr>
          <p:nvPr>
            <p:ph type="title"/>
          </p:nvPr>
        </p:nvSpPr>
        <p:spPr/>
        <p:txBody>
          <a:bodyPr>
            <a:normAutofit fontScale="90000"/>
          </a:bodyPr>
          <a:lstStyle/>
          <a:p>
            <a:pPr eaLnBrk="1" hangingPunct="1"/>
            <a:r>
              <a:rPr lang="en-US" sz="3600" dirty="0" smtClean="0">
                <a:solidFill>
                  <a:srgbClr val="C00000"/>
                </a:solidFill>
                <a:latin typeface="Times New Roman" pitchFamily="18" charset="0"/>
                <a:cs typeface="Times New Roman" pitchFamily="18" charset="0"/>
              </a:rPr>
              <a:t>Drug and equipment kits: Mid-</a:t>
            </a:r>
            <a:r>
              <a:rPr lang="en-US" sz="3600" dirty="0" err="1" smtClean="0">
                <a:solidFill>
                  <a:srgbClr val="C00000"/>
                </a:solidFill>
                <a:latin typeface="Times New Roman" pitchFamily="18" charset="0"/>
                <a:cs typeface="Times New Roman" pitchFamily="18" charset="0"/>
              </a:rPr>
              <a:t>wifery</a:t>
            </a:r>
            <a:r>
              <a:rPr lang="en-US" sz="3600" dirty="0" smtClean="0">
                <a:solidFill>
                  <a:srgbClr val="C00000"/>
                </a:solidFill>
                <a:latin typeface="Times New Roman" pitchFamily="18" charset="0"/>
                <a:cs typeface="Times New Roman" pitchFamily="18" charset="0"/>
              </a:rPr>
              <a:t> kit &amp; drug kit</a:t>
            </a:r>
          </a:p>
        </p:txBody>
      </p:sp>
      <p:sp>
        <p:nvSpPr>
          <p:cNvPr id="21509" name="Text Box 4"/>
          <p:cNvSpPr>
            <a:spLocks noGrp="1" noChangeArrowheads="1"/>
          </p:cNvSpPr>
          <p:nvPr>
            <p:ph type="body" idx="1"/>
          </p:nvPr>
        </p:nvSpPr>
        <p:spPr>
          <a:xfrm>
            <a:off x="457200" y="1600200"/>
            <a:ext cx="7467600" cy="4648200"/>
          </a:xfrm>
          <a:noFill/>
        </p:spPr>
        <p:txBody>
          <a:bodyPr/>
          <a:lstStyle/>
          <a:p>
            <a:pPr eaLnBrk="1" hangingPunct="1">
              <a:lnSpc>
                <a:spcPct val="90000"/>
              </a:lnSpc>
            </a:pPr>
            <a:r>
              <a:rPr lang="en-US" sz="2100" dirty="0" smtClean="0">
                <a:latin typeface="Times New Roman" pitchFamily="18" charset="0"/>
                <a:cs typeface="Times New Roman" pitchFamily="18" charset="0"/>
              </a:rPr>
              <a:t>Kit-E – Laparotomy set</a:t>
            </a:r>
          </a:p>
          <a:p>
            <a:pPr eaLnBrk="1" hangingPunct="1">
              <a:lnSpc>
                <a:spcPct val="90000"/>
              </a:lnSpc>
            </a:pPr>
            <a:r>
              <a:rPr lang="en-US" sz="2100" dirty="0" smtClean="0">
                <a:latin typeface="Times New Roman" pitchFamily="18" charset="0"/>
                <a:cs typeface="Times New Roman" pitchFamily="18" charset="0"/>
              </a:rPr>
              <a:t>Kit-F -  Mini– Laparotomy set</a:t>
            </a:r>
          </a:p>
          <a:p>
            <a:pPr eaLnBrk="1" hangingPunct="1">
              <a:lnSpc>
                <a:spcPct val="90000"/>
              </a:lnSpc>
            </a:pPr>
            <a:r>
              <a:rPr lang="en-US" sz="2100" dirty="0" smtClean="0">
                <a:latin typeface="Times New Roman" pitchFamily="18" charset="0"/>
                <a:cs typeface="Times New Roman" pitchFamily="18" charset="0"/>
              </a:rPr>
              <a:t>Kit-G – IUD insertion set</a:t>
            </a:r>
          </a:p>
          <a:p>
            <a:pPr eaLnBrk="1" hangingPunct="1">
              <a:lnSpc>
                <a:spcPct val="90000"/>
              </a:lnSpc>
            </a:pPr>
            <a:r>
              <a:rPr lang="en-US" sz="2100" dirty="0" smtClean="0">
                <a:latin typeface="Times New Roman" pitchFamily="18" charset="0"/>
                <a:cs typeface="Times New Roman" pitchFamily="18" charset="0"/>
              </a:rPr>
              <a:t>Kit-H – Vasectomy set</a:t>
            </a:r>
          </a:p>
          <a:p>
            <a:pPr eaLnBrk="1" hangingPunct="1">
              <a:lnSpc>
                <a:spcPct val="90000"/>
              </a:lnSpc>
            </a:pPr>
            <a:r>
              <a:rPr lang="en-US" sz="2100" dirty="0" smtClean="0">
                <a:latin typeface="Times New Roman" pitchFamily="18" charset="0"/>
                <a:cs typeface="Times New Roman" pitchFamily="18" charset="0"/>
              </a:rPr>
              <a:t>Kit- I – Normal delivery set</a:t>
            </a:r>
          </a:p>
          <a:p>
            <a:pPr eaLnBrk="1" hangingPunct="1">
              <a:lnSpc>
                <a:spcPct val="90000"/>
              </a:lnSpc>
            </a:pPr>
            <a:r>
              <a:rPr lang="en-US" sz="2100" dirty="0" smtClean="0">
                <a:latin typeface="Times New Roman" pitchFamily="18" charset="0"/>
                <a:cs typeface="Times New Roman" pitchFamily="18" charset="0"/>
              </a:rPr>
              <a:t>Kit- J – Vacuum extraction set</a:t>
            </a:r>
          </a:p>
          <a:p>
            <a:pPr eaLnBrk="1" hangingPunct="1">
              <a:lnSpc>
                <a:spcPct val="90000"/>
              </a:lnSpc>
            </a:pPr>
            <a:r>
              <a:rPr lang="en-US" sz="2100" dirty="0" smtClean="0">
                <a:latin typeface="Times New Roman" pitchFamily="18" charset="0"/>
                <a:cs typeface="Times New Roman" pitchFamily="18" charset="0"/>
              </a:rPr>
              <a:t>Kit- k – </a:t>
            </a:r>
            <a:r>
              <a:rPr lang="en-US" sz="2100" dirty="0" err="1" smtClean="0">
                <a:latin typeface="Times New Roman" pitchFamily="18" charset="0"/>
                <a:cs typeface="Times New Roman" pitchFamily="18" charset="0"/>
              </a:rPr>
              <a:t>Embryotomy</a:t>
            </a:r>
            <a:r>
              <a:rPr lang="en-US" sz="2100" dirty="0" smtClean="0">
                <a:latin typeface="Times New Roman" pitchFamily="18" charset="0"/>
                <a:cs typeface="Times New Roman" pitchFamily="18" charset="0"/>
              </a:rPr>
              <a:t> set</a:t>
            </a:r>
          </a:p>
          <a:p>
            <a:pPr eaLnBrk="1" hangingPunct="1">
              <a:lnSpc>
                <a:spcPct val="90000"/>
              </a:lnSpc>
            </a:pPr>
            <a:r>
              <a:rPr lang="en-US" sz="2100" dirty="0" smtClean="0">
                <a:latin typeface="Times New Roman" pitchFamily="18" charset="0"/>
                <a:cs typeface="Times New Roman" pitchFamily="18" charset="0"/>
              </a:rPr>
              <a:t>Kit- L – Uterine evacuation set</a:t>
            </a:r>
          </a:p>
          <a:p>
            <a:pPr eaLnBrk="1" hangingPunct="1">
              <a:lnSpc>
                <a:spcPct val="90000"/>
              </a:lnSpc>
            </a:pPr>
            <a:r>
              <a:rPr lang="en-US" sz="2100" dirty="0" smtClean="0">
                <a:latin typeface="Times New Roman" pitchFamily="18" charset="0"/>
                <a:cs typeface="Times New Roman" pitchFamily="18" charset="0"/>
              </a:rPr>
              <a:t>Kit-M – Equipment for anesthesia</a:t>
            </a:r>
          </a:p>
          <a:p>
            <a:pPr eaLnBrk="1" hangingPunct="1">
              <a:lnSpc>
                <a:spcPct val="90000"/>
              </a:lnSpc>
            </a:pPr>
            <a:r>
              <a:rPr lang="en-US" sz="2100" dirty="0" smtClean="0">
                <a:latin typeface="Times New Roman" pitchFamily="18" charset="0"/>
                <a:cs typeface="Times New Roman" pitchFamily="18" charset="0"/>
              </a:rPr>
              <a:t>Kit-N- Neonatal resuscitation set</a:t>
            </a:r>
          </a:p>
          <a:p>
            <a:pPr eaLnBrk="1" hangingPunct="1">
              <a:lnSpc>
                <a:spcPct val="90000"/>
              </a:lnSpc>
            </a:pPr>
            <a:r>
              <a:rPr lang="en-US" sz="2100" dirty="0" smtClean="0">
                <a:latin typeface="Times New Roman" pitchFamily="18" charset="0"/>
                <a:cs typeface="Times New Roman" pitchFamily="18" charset="0"/>
              </a:rPr>
              <a:t>Kit-O- Equipment and reagent for blood test</a:t>
            </a:r>
          </a:p>
          <a:p>
            <a:pPr eaLnBrk="1" hangingPunct="1">
              <a:lnSpc>
                <a:spcPct val="90000"/>
              </a:lnSpc>
            </a:pPr>
            <a:r>
              <a:rPr lang="en-US" sz="2100" dirty="0" smtClean="0">
                <a:latin typeface="Times New Roman" pitchFamily="18" charset="0"/>
                <a:cs typeface="Times New Roman" pitchFamily="18" charset="0"/>
              </a:rPr>
              <a:t>Kit-P – Donor blood transfusion set</a:t>
            </a:r>
          </a:p>
          <a:p>
            <a:pPr eaLnBrk="1" hangingPunct="1">
              <a:lnSpc>
                <a:spcPct val="90000"/>
              </a:lnSpc>
              <a:spcBef>
                <a:spcPct val="50000"/>
              </a:spcBef>
              <a:buClrTx/>
              <a:buSzTx/>
              <a:buFontTx/>
              <a:buNone/>
            </a:pPr>
            <a:endParaRPr lang="en-US" sz="1800" dirty="0" smtClean="0">
              <a:latin typeface="Times New Roman" pitchFamily="18" charset="0"/>
            </a:endParaRPr>
          </a:p>
        </p:txBody>
      </p:sp>
    </p:spTree>
    <p:extLst>
      <p:ext uri="{BB962C8B-B14F-4D97-AF65-F5344CB8AC3E}">
        <p14:creationId xmlns="" xmlns:p14="http://schemas.microsoft.com/office/powerpoint/2010/main" val="8388430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349D2703-026C-404D-BAB5-0B1137351B4D}" type="slidenum">
              <a:rPr lang="en-US" altLang="en-US"/>
              <a:pPr>
                <a:defRPr/>
              </a:pPr>
              <a:t>24</a:t>
            </a:fld>
            <a:endParaRPr lang="en-US" altLang="en-US"/>
          </a:p>
        </p:txBody>
      </p:sp>
      <p:sp>
        <p:nvSpPr>
          <p:cNvPr id="30724" name="Title 1"/>
          <p:cNvSpPr>
            <a:spLocks noGrp="1"/>
          </p:cNvSpPr>
          <p:nvPr>
            <p:ph type="title" idx="4294967295"/>
          </p:nvPr>
        </p:nvSpPr>
        <p:spPr/>
        <p:txBody>
          <a:bodyPr anchor="ctr"/>
          <a:lstStyle/>
          <a:p>
            <a:pPr eaLnBrk="1" hangingPunct="1"/>
            <a:r>
              <a:rPr lang="en-US" dirty="0" smtClean="0"/>
              <a:t>    </a:t>
            </a:r>
            <a:r>
              <a:rPr lang="en-US" sz="3600" dirty="0" smtClean="0">
                <a:solidFill>
                  <a:srgbClr val="C00000"/>
                </a:solidFill>
                <a:latin typeface="Times New Roman" pitchFamily="18" charset="0"/>
                <a:cs typeface="Times New Roman" pitchFamily="18" charset="0"/>
              </a:rPr>
              <a:t>Blood   Storage   Facility</a:t>
            </a:r>
            <a:endParaRPr lang="en-IN" sz="3600" dirty="0" smtClean="0">
              <a:solidFill>
                <a:srgbClr val="C00000"/>
              </a:solidFill>
              <a:latin typeface="Times New Roman" pitchFamily="18" charset="0"/>
              <a:cs typeface="Times New Roman" pitchFamily="18" charset="0"/>
            </a:endParaRPr>
          </a:p>
        </p:txBody>
      </p:sp>
      <p:sp>
        <p:nvSpPr>
          <p:cNvPr id="30725" name="Content Placeholder 2"/>
          <p:cNvSpPr>
            <a:spLocks noGrp="1"/>
          </p:cNvSpPr>
          <p:nvPr>
            <p:ph idx="4294967295"/>
          </p:nvPr>
        </p:nvSpPr>
        <p:spPr>
          <a:xfrm>
            <a:off x="250825" y="1752600"/>
            <a:ext cx="8207375" cy="4373563"/>
          </a:xfrm>
        </p:spPr>
        <p:txBody>
          <a:bodyPr/>
          <a:lstStyle/>
          <a:p>
            <a:pPr indent="-228600" eaLnBrk="1" hangingPunct="1"/>
            <a:r>
              <a:rPr lang="en-US" dirty="0" smtClean="0">
                <a:latin typeface="Times New Roman" pitchFamily="18" charset="0"/>
                <a:cs typeface="Times New Roman" pitchFamily="18" charset="0"/>
              </a:rPr>
              <a:t>Management of obstetric emergencies is sometimes not possible due to non-availability of blood.</a:t>
            </a:r>
          </a:p>
          <a:p>
            <a:pPr indent="-228600" eaLnBrk="1" hangingPunct="1"/>
            <a:r>
              <a:rPr lang="en-US" dirty="0" smtClean="0">
                <a:latin typeface="Times New Roman" pitchFamily="18" charset="0"/>
                <a:cs typeface="Times New Roman" pitchFamily="18" charset="0"/>
              </a:rPr>
              <a:t>The Drugs and Cosmetics Act was therefore</a:t>
            </a:r>
          </a:p>
          <a:p>
            <a:pPr indent="-228600" eaLnBrk="1" hangingPunct="1">
              <a:buFont typeface="Wingdings" pitchFamily="2" charset="2"/>
              <a:buNone/>
            </a:pPr>
            <a:r>
              <a:rPr lang="en-US" dirty="0" smtClean="0">
                <a:latin typeface="Times New Roman" pitchFamily="18" charset="0"/>
                <a:cs typeface="Times New Roman" pitchFamily="18" charset="0"/>
              </a:rPr>
              <a:t>   modified to facilitate establishment of blood</a:t>
            </a:r>
          </a:p>
          <a:p>
            <a:pPr indent="-228600" eaLnBrk="1" hangingPunct="1">
              <a:buFont typeface="Wingdings" pitchFamily="2" charset="2"/>
              <a:buNone/>
            </a:pPr>
            <a:r>
              <a:rPr lang="en-US" dirty="0" smtClean="0">
                <a:latin typeface="Times New Roman" pitchFamily="18" charset="0"/>
                <a:cs typeface="Times New Roman" pitchFamily="18" charset="0"/>
              </a:rPr>
              <a:t>   storage centers at FRU’s.</a:t>
            </a:r>
            <a:endParaRPr lang="en-IN"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7815977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265435EF-1A26-4797-BBFD-B9F52FA8A4C8}" type="slidenum">
              <a:rPr lang="en-US" altLang="en-US"/>
              <a:pPr>
                <a:defRPr/>
              </a:pPr>
              <a:t>25</a:t>
            </a:fld>
            <a:endParaRPr lang="en-US" altLang="en-US"/>
          </a:p>
        </p:txBody>
      </p:sp>
      <p:sp>
        <p:nvSpPr>
          <p:cNvPr id="31748" name="Title 1"/>
          <p:cNvSpPr>
            <a:spLocks noGrp="1"/>
          </p:cNvSpPr>
          <p:nvPr>
            <p:ph type="title" idx="4294967295"/>
          </p:nvPr>
        </p:nvSpPr>
        <p:spPr/>
        <p:txBody>
          <a:bodyPr anchor="ctr"/>
          <a:lstStyle/>
          <a:p>
            <a:pPr marL="114300" eaLnBrk="1" hangingPunct="1"/>
            <a:r>
              <a:rPr lang="en-IN" sz="3600" dirty="0" err="1" smtClean="0">
                <a:solidFill>
                  <a:srgbClr val="C00000"/>
                </a:solidFill>
              </a:rPr>
              <a:t>Janani</a:t>
            </a:r>
            <a:r>
              <a:rPr lang="en-IN" sz="3600" dirty="0" smtClean="0">
                <a:solidFill>
                  <a:srgbClr val="C00000"/>
                </a:solidFill>
              </a:rPr>
              <a:t> </a:t>
            </a:r>
            <a:r>
              <a:rPr lang="en-IN" sz="3600" dirty="0" err="1" smtClean="0">
                <a:solidFill>
                  <a:srgbClr val="C00000"/>
                </a:solidFill>
              </a:rPr>
              <a:t>Surkasha</a:t>
            </a:r>
            <a:r>
              <a:rPr lang="en-IN" sz="3600" dirty="0" smtClean="0">
                <a:solidFill>
                  <a:srgbClr val="C00000"/>
                </a:solidFill>
              </a:rPr>
              <a:t> </a:t>
            </a:r>
            <a:r>
              <a:rPr lang="en-IN" sz="3600" dirty="0" err="1" smtClean="0">
                <a:solidFill>
                  <a:srgbClr val="C00000"/>
                </a:solidFill>
              </a:rPr>
              <a:t>Yojna</a:t>
            </a:r>
            <a:endParaRPr lang="en-IN" sz="3600" dirty="0" smtClean="0">
              <a:solidFill>
                <a:srgbClr val="C00000"/>
              </a:solidFill>
            </a:endParaRPr>
          </a:p>
        </p:txBody>
      </p:sp>
      <p:sp>
        <p:nvSpPr>
          <p:cNvPr id="31749" name="Content Placeholder 2"/>
          <p:cNvSpPr>
            <a:spLocks noGrp="1"/>
          </p:cNvSpPr>
          <p:nvPr>
            <p:ph idx="4294967295"/>
          </p:nvPr>
        </p:nvSpPr>
        <p:spPr>
          <a:xfrm>
            <a:off x="457200" y="1600200"/>
            <a:ext cx="8153400" cy="4873752"/>
          </a:xfrm>
        </p:spPr>
        <p:txBody>
          <a:bodyPr/>
          <a:lstStyle/>
          <a:p>
            <a:pPr marL="114300" indent="0" eaLnBrk="1" hangingPunct="1"/>
            <a:r>
              <a:rPr lang="en-IN" dirty="0" smtClean="0"/>
              <a:t>Launched on 12</a:t>
            </a:r>
            <a:r>
              <a:rPr lang="en-IN" baseline="30000" dirty="0" smtClean="0"/>
              <a:t>th</a:t>
            </a:r>
            <a:r>
              <a:rPr lang="en-IN" dirty="0" smtClean="0"/>
              <a:t> April 2005</a:t>
            </a:r>
          </a:p>
          <a:p>
            <a:pPr marL="114300" indent="0" eaLnBrk="1" hangingPunct="1"/>
            <a:endParaRPr lang="en-IN" dirty="0" smtClean="0"/>
          </a:p>
          <a:p>
            <a:pPr marL="114300" indent="0" eaLnBrk="1" hangingPunct="1"/>
            <a:r>
              <a:rPr lang="en-IN" dirty="0" smtClean="0"/>
              <a:t>To promote Institutional Deliveries</a:t>
            </a:r>
          </a:p>
          <a:p>
            <a:pPr marL="742950" lvl="1" indent="-285750" eaLnBrk="1" hangingPunct="1">
              <a:buNone/>
            </a:pPr>
            <a:r>
              <a:rPr lang="en-IN" dirty="0" smtClean="0"/>
              <a:t>To reduce </a:t>
            </a:r>
          </a:p>
          <a:p>
            <a:pPr marL="742950" lvl="1" indent="-285750" eaLnBrk="1" hangingPunct="1"/>
            <a:r>
              <a:rPr lang="en-IN" dirty="0" smtClean="0"/>
              <a:t>Maternal Mortality Ratio</a:t>
            </a:r>
          </a:p>
          <a:p>
            <a:pPr marL="742950" lvl="1" indent="-285750" eaLnBrk="1" hangingPunct="1"/>
            <a:r>
              <a:rPr lang="en-IN" dirty="0" smtClean="0"/>
              <a:t>Infant Mortality Rate</a:t>
            </a:r>
          </a:p>
          <a:p>
            <a:pPr marL="114300" indent="0" eaLnBrk="1" hangingPunct="1"/>
            <a:r>
              <a:rPr lang="en-IN" dirty="0" smtClean="0"/>
              <a:t>A safe motherhood intervention, replacing the</a:t>
            </a:r>
          </a:p>
          <a:p>
            <a:pPr marL="114300" indent="0" eaLnBrk="1" hangingPunct="1">
              <a:buNone/>
            </a:pPr>
            <a:r>
              <a:rPr lang="en-IN" dirty="0" smtClean="0"/>
              <a:t>    “National Maternity Benefit Scheme”, under NRHM</a:t>
            </a:r>
          </a:p>
          <a:p>
            <a:pPr marL="114300" indent="0" eaLnBrk="1" hangingPunct="1"/>
            <a:r>
              <a:rPr lang="en-IN" dirty="0" smtClean="0"/>
              <a:t>100 % centrally sponsored</a:t>
            </a:r>
          </a:p>
          <a:p>
            <a:pPr marL="114300" indent="0" eaLnBrk="1" hangingPunct="1"/>
            <a:r>
              <a:rPr lang="en-IN" dirty="0" smtClean="0"/>
              <a:t>Integrates cash assistance with delivery</a:t>
            </a:r>
          </a:p>
          <a:p>
            <a:pPr marL="114300" indent="0" eaLnBrk="1" hangingPunct="1">
              <a:buFont typeface="Wingdings" pitchFamily="2" charset="2"/>
              <a:buNone/>
            </a:pPr>
            <a:r>
              <a:rPr lang="en-IN" dirty="0" smtClean="0"/>
              <a:t>   &amp; post-delivery care.</a:t>
            </a:r>
          </a:p>
        </p:txBody>
      </p:sp>
    </p:spTree>
    <p:extLst>
      <p:ext uri="{BB962C8B-B14F-4D97-AF65-F5344CB8AC3E}">
        <p14:creationId xmlns="" xmlns:p14="http://schemas.microsoft.com/office/powerpoint/2010/main" val="5084437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D3A51A01-AAAD-412D-8DB9-E8C21AE0726D}" type="slidenum">
              <a:rPr lang="en-US" altLang="en-US"/>
              <a:pPr>
                <a:defRPr/>
              </a:pPr>
              <a:t>26</a:t>
            </a:fld>
            <a:endParaRPr lang="en-US" altLang="en-US"/>
          </a:p>
        </p:txBody>
      </p:sp>
      <p:sp>
        <p:nvSpPr>
          <p:cNvPr id="32772" name="Title 1"/>
          <p:cNvSpPr>
            <a:spLocks noGrp="1"/>
          </p:cNvSpPr>
          <p:nvPr>
            <p:ph type="title" idx="4294967295"/>
          </p:nvPr>
        </p:nvSpPr>
        <p:spPr/>
        <p:txBody>
          <a:bodyPr anchor="ctr"/>
          <a:lstStyle/>
          <a:p>
            <a:pPr eaLnBrk="1" hangingPunct="1"/>
            <a:r>
              <a:rPr lang="en-IN" sz="3600" dirty="0" err="1" smtClean="0">
                <a:solidFill>
                  <a:srgbClr val="C00000"/>
                </a:solidFill>
              </a:rPr>
              <a:t>Vandematram</a:t>
            </a:r>
            <a:r>
              <a:rPr lang="en-IN" sz="3600" dirty="0" smtClean="0">
                <a:solidFill>
                  <a:srgbClr val="C00000"/>
                </a:solidFill>
              </a:rPr>
              <a:t> Scheme</a:t>
            </a:r>
          </a:p>
        </p:txBody>
      </p:sp>
      <p:sp>
        <p:nvSpPr>
          <p:cNvPr id="32773" name="Content Placeholder 2"/>
          <p:cNvSpPr>
            <a:spLocks noGrp="1"/>
          </p:cNvSpPr>
          <p:nvPr>
            <p:ph idx="4294967295"/>
          </p:nvPr>
        </p:nvSpPr>
        <p:spPr>
          <a:xfrm>
            <a:off x="457200" y="2133600"/>
            <a:ext cx="7467600" cy="4340352"/>
          </a:xfrm>
        </p:spPr>
        <p:txBody>
          <a:bodyPr/>
          <a:lstStyle/>
          <a:p>
            <a:pPr indent="-228600" eaLnBrk="1" hangingPunct="1"/>
            <a:r>
              <a:rPr lang="en-US" dirty="0" smtClean="0"/>
              <a:t>It is a voluntary scheme wherein any obstetric and </a:t>
            </a:r>
            <a:r>
              <a:rPr lang="en-US" dirty="0" err="1" smtClean="0"/>
              <a:t>gynaec</a:t>
            </a:r>
            <a:r>
              <a:rPr lang="en-US" dirty="0" smtClean="0"/>
              <a:t> specialist, maternity home can volunteer</a:t>
            </a:r>
          </a:p>
          <a:p>
            <a:pPr indent="-228600" eaLnBrk="1" hangingPunct="1"/>
            <a:r>
              <a:rPr lang="en-US" dirty="0" smtClean="0"/>
              <a:t> Enrolled doctors will display ‘</a:t>
            </a:r>
            <a:r>
              <a:rPr lang="en-US" dirty="0" err="1" smtClean="0"/>
              <a:t>Vandemataram</a:t>
            </a:r>
            <a:r>
              <a:rPr lang="en-US" dirty="0" smtClean="0"/>
              <a:t> logo’  at their clinics.</a:t>
            </a:r>
          </a:p>
          <a:p>
            <a:pPr indent="-228600" eaLnBrk="1" hangingPunct="1"/>
            <a:r>
              <a:rPr lang="en-US" dirty="0" smtClean="0"/>
              <a:t>Iron and folic acid tablets, oral pills, TT injections, etc will be provided for free distribution.</a:t>
            </a:r>
          </a:p>
        </p:txBody>
      </p:sp>
      <p:pic>
        <p:nvPicPr>
          <p:cNvPr id="71682" name="Picture 2" descr="C:\Users\aa\Pictures\New folder\mch 23.jpg"/>
          <p:cNvPicPr>
            <a:picLocks noChangeAspect="1" noChangeArrowheads="1"/>
          </p:cNvPicPr>
          <p:nvPr/>
        </p:nvPicPr>
        <p:blipFill>
          <a:blip r:embed="rId2"/>
          <a:srcRect/>
          <a:stretch>
            <a:fillRect/>
          </a:stretch>
        </p:blipFill>
        <p:spPr bwMode="auto">
          <a:xfrm>
            <a:off x="5943600" y="0"/>
            <a:ext cx="2362200" cy="1768475"/>
          </a:xfrm>
          <a:prstGeom prst="rect">
            <a:avLst/>
          </a:prstGeom>
          <a:noFill/>
        </p:spPr>
      </p:pic>
    </p:spTree>
    <p:extLst>
      <p:ext uri="{BB962C8B-B14F-4D97-AF65-F5344CB8AC3E}">
        <p14:creationId xmlns="" xmlns:p14="http://schemas.microsoft.com/office/powerpoint/2010/main" val="33315987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61EA3F8E-DDF8-438C-8919-AF4D3173F5DC}" type="slidenum">
              <a:rPr lang="en-US" altLang="en-US"/>
              <a:pPr>
                <a:defRPr/>
              </a:pPr>
              <a:t>27</a:t>
            </a:fld>
            <a:endParaRPr lang="en-US" altLang="en-US"/>
          </a:p>
        </p:txBody>
      </p:sp>
      <p:sp>
        <p:nvSpPr>
          <p:cNvPr id="37892" name="Title 1"/>
          <p:cNvSpPr>
            <a:spLocks noGrp="1"/>
          </p:cNvSpPr>
          <p:nvPr>
            <p:ph type="title" idx="4294967295"/>
          </p:nvPr>
        </p:nvSpPr>
        <p:spPr/>
        <p:txBody>
          <a:bodyPr anchor="ctr"/>
          <a:lstStyle/>
          <a:p>
            <a:pPr eaLnBrk="1" hangingPunct="1"/>
            <a:r>
              <a:rPr lang="en-US" sz="3600" dirty="0" smtClean="0">
                <a:solidFill>
                  <a:srgbClr val="C00000"/>
                </a:solidFill>
              </a:rPr>
              <a:t>Safe Abortion Practices</a:t>
            </a:r>
            <a:endParaRPr lang="en-IN" sz="3600" dirty="0" smtClean="0">
              <a:solidFill>
                <a:srgbClr val="C00000"/>
              </a:solidFill>
            </a:endParaRPr>
          </a:p>
        </p:txBody>
      </p:sp>
      <p:sp>
        <p:nvSpPr>
          <p:cNvPr id="37893" name="Content Placeholder 2"/>
          <p:cNvSpPr>
            <a:spLocks noGrp="1"/>
          </p:cNvSpPr>
          <p:nvPr>
            <p:ph idx="4294967295"/>
          </p:nvPr>
        </p:nvSpPr>
        <p:spPr/>
        <p:txBody>
          <a:bodyPr/>
          <a:lstStyle/>
          <a:p>
            <a:pPr indent="-228600" eaLnBrk="1" hangingPunct="1"/>
            <a:r>
              <a:rPr lang="en-US" sz="2400" dirty="0" smtClean="0"/>
              <a:t>MEDICAL METHOD</a:t>
            </a:r>
          </a:p>
          <a:p>
            <a:pPr marL="742950" lvl="1" indent="-285750" eaLnBrk="1" hangingPunct="1"/>
            <a:r>
              <a:rPr lang="en-US" dirty="0" smtClean="0"/>
              <a:t>Termination of early pregnancy (49days) using 2 drugs</a:t>
            </a:r>
          </a:p>
          <a:p>
            <a:pPr indent="-228600" eaLnBrk="1" hangingPunct="1">
              <a:buFont typeface="Wingdings" pitchFamily="2" charset="2"/>
              <a:buNone/>
            </a:pPr>
            <a:r>
              <a:rPr lang="en-US" dirty="0" smtClean="0"/>
              <a:t>     - </a:t>
            </a:r>
            <a:r>
              <a:rPr lang="en-US" dirty="0" err="1" smtClean="0"/>
              <a:t>mifeprestone</a:t>
            </a:r>
            <a:r>
              <a:rPr lang="en-US" dirty="0" smtClean="0"/>
              <a:t> followed by </a:t>
            </a:r>
            <a:r>
              <a:rPr lang="en-US" dirty="0" err="1" smtClean="0"/>
              <a:t>mesoprostol</a:t>
            </a:r>
            <a:endParaRPr lang="en-US" dirty="0" smtClean="0"/>
          </a:p>
          <a:p>
            <a:pPr indent="-228600" eaLnBrk="1" hangingPunct="1">
              <a:buFont typeface="Wingdings" pitchFamily="2" charset="2"/>
              <a:buNone/>
            </a:pPr>
            <a:endParaRPr lang="en-US" dirty="0" smtClean="0"/>
          </a:p>
          <a:p>
            <a:pPr indent="-228600" eaLnBrk="1" hangingPunct="1"/>
            <a:r>
              <a:rPr lang="en-US" sz="2400" dirty="0" smtClean="0"/>
              <a:t>MANUAL VACCUM ASPIRATION</a:t>
            </a:r>
          </a:p>
          <a:p>
            <a:pPr marL="742950" lvl="1" indent="-285750" eaLnBrk="1" hangingPunct="1"/>
            <a:r>
              <a:rPr lang="en-US" dirty="0" smtClean="0"/>
              <a:t>Safe and simple technique for termination of pregnancy.</a:t>
            </a:r>
          </a:p>
          <a:p>
            <a:pPr marL="742950" lvl="1" indent="-285750" eaLnBrk="1" hangingPunct="1"/>
            <a:r>
              <a:rPr lang="en-US" dirty="0" smtClean="0"/>
              <a:t>Can be used at PHC or comparable facility</a:t>
            </a:r>
          </a:p>
          <a:p>
            <a:pPr marL="742950" lvl="1" indent="-285750" eaLnBrk="1" hangingPunct="1">
              <a:buNone/>
            </a:pPr>
            <a:endParaRPr lang="en-IN" dirty="0" smtClean="0"/>
          </a:p>
        </p:txBody>
      </p:sp>
    </p:spTree>
    <p:extLst>
      <p:ext uri="{BB962C8B-B14F-4D97-AF65-F5344CB8AC3E}">
        <p14:creationId xmlns="" xmlns:p14="http://schemas.microsoft.com/office/powerpoint/2010/main" val="39267277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6715140" y="214290"/>
            <a:ext cx="1933612" cy="1143000"/>
          </a:xfrm>
        </p:spPr>
        <p:txBody>
          <a:bodyPr/>
          <a:lstStyle/>
          <a:p>
            <a:endParaRPr lang="en-IN" dirty="0"/>
          </a:p>
        </p:txBody>
      </p:sp>
      <p:sp>
        <p:nvSpPr>
          <p:cNvPr id="3" name="Content Placeholder 2"/>
          <p:cNvSpPr>
            <a:spLocks noGrp="1"/>
          </p:cNvSpPr>
          <p:nvPr>
            <p:ph sz="quarter" idx="1"/>
          </p:nvPr>
        </p:nvSpPr>
        <p:spPr/>
        <p:txBody>
          <a:bodyPr/>
          <a:lstStyle/>
          <a:p>
            <a:r>
              <a:rPr lang="en-IN" dirty="0" smtClean="0"/>
              <a:t>Village health &amp; nutrition day-</a:t>
            </a:r>
          </a:p>
          <a:p>
            <a:pPr marL="0" indent="0">
              <a:buNone/>
            </a:pPr>
            <a:r>
              <a:rPr lang="en-IN" dirty="0"/>
              <a:t> </a:t>
            </a:r>
            <a:r>
              <a:rPr lang="en-IN" dirty="0" smtClean="0"/>
              <a:t>  Once in a month at </a:t>
            </a:r>
            <a:r>
              <a:rPr lang="en-IN" dirty="0" err="1" smtClean="0"/>
              <a:t>Anganwadi</a:t>
            </a:r>
            <a:r>
              <a:rPr lang="en-IN" dirty="0" smtClean="0"/>
              <a:t> centres.</a:t>
            </a:r>
          </a:p>
          <a:p>
            <a:pPr marL="0" indent="0">
              <a:buNone/>
            </a:pPr>
            <a:endParaRPr lang="en-IN" dirty="0" smtClean="0"/>
          </a:p>
          <a:p>
            <a:r>
              <a:rPr lang="en-IN" dirty="0" smtClean="0"/>
              <a:t>Maternal death review – </a:t>
            </a:r>
          </a:p>
          <a:p>
            <a:pPr marL="0" indent="0">
              <a:buNone/>
            </a:pPr>
            <a:r>
              <a:rPr lang="en-IN" dirty="0"/>
              <a:t> </a:t>
            </a:r>
            <a:r>
              <a:rPr lang="en-IN" dirty="0" smtClean="0"/>
              <a:t>  Maternal death audit both</a:t>
            </a:r>
          </a:p>
          <a:p>
            <a:pPr marL="0" indent="0">
              <a:buNone/>
            </a:pPr>
            <a:r>
              <a:rPr lang="en-IN" dirty="0" smtClean="0"/>
              <a:t>   facility and community based.</a:t>
            </a:r>
          </a:p>
          <a:p>
            <a:pPr marL="0" indent="0">
              <a:buNone/>
            </a:pPr>
            <a:endParaRPr lang="en-IN" dirty="0" smtClean="0"/>
          </a:p>
          <a:p>
            <a:r>
              <a:rPr lang="en-IN" dirty="0" smtClean="0"/>
              <a:t>Pregnancy tracking.</a:t>
            </a:r>
            <a:endParaRPr lang="en-IN" dirty="0"/>
          </a:p>
        </p:txBody>
      </p:sp>
    </p:spTree>
    <p:extLst>
      <p:ext uri="{BB962C8B-B14F-4D97-AF65-F5344CB8AC3E}">
        <p14:creationId xmlns="" xmlns:p14="http://schemas.microsoft.com/office/powerpoint/2010/main" val="18862103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solidFill>
                  <a:srgbClr val="0070C0"/>
                </a:solidFill>
              </a:rPr>
              <a:t>Janani</a:t>
            </a:r>
            <a:r>
              <a:rPr lang="en-IN" dirty="0" smtClean="0">
                <a:solidFill>
                  <a:srgbClr val="0070C0"/>
                </a:solidFill>
              </a:rPr>
              <a:t> </a:t>
            </a:r>
            <a:r>
              <a:rPr lang="en-IN" dirty="0" err="1" smtClean="0">
                <a:solidFill>
                  <a:srgbClr val="0070C0"/>
                </a:solidFill>
              </a:rPr>
              <a:t>shishu</a:t>
            </a:r>
            <a:r>
              <a:rPr lang="en-IN" dirty="0" smtClean="0">
                <a:solidFill>
                  <a:srgbClr val="0070C0"/>
                </a:solidFill>
              </a:rPr>
              <a:t> </a:t>
            </a:r>
            <a:r>
              <a:rPr lang="en-IN" dirty="0" err="1" smtClean="0">
                <a:solidFill>
                  <a:srgbClr val="0070C0"/>
                </a:solidFill>
              </a:rPr>
              <a:t>suraksha</a:t>
            </a:r>
            <a:r>
              <a:rPr lang="en-IN" dirty="0" smtClean="0">
                <a:solidFill>
                  <a:srgbClr val="0070C0"/>
                </a:solidFill>
              </a:rPr>
              <a:t> </a:t>
            </a:r>
            <a:r>
              <a:rPr lang="en-IN" dirty="0" err="1" smtClean="0">
                <a:solidFill>
                  <a:srgbClr val="0070C0"/>
                </a:solidFill>
              </a:rPr>
              <a:t>karyakram</a:t>
            </a:r>
            <a:endParaRPr lang="en-IN" dirty="0">
              <a:solidFill>
                <a:srgbClr val="0070C0"/>
              </a:solidFill>
            </a:endParaRPr>
          </a:p>
        </p:txBody>
      </p:sp>
      <p:sp>
        <p:nvSpPr>
          <p:cNvPr id="3" name="Content Placeholder 2"/>
          <p:cNvSpPr>
            <a:spLocks noGrp="1"/>
          </p:cNvSpPr>
          <p:nvPr>
            <p:ph sz="quarter" idx="1"/>
          </p:nvPr>
        </p:nvSpPr>
        <p:spPr/>
        <p:txBody>
          <a:bodyPr/>
          <a:lstStyle/>
          <a:p>
            <a:r>
              <a:rPr lang="en-IN" dirty="0" smtClean="0"/>
              <a:t>Launched on </a:t>
            </a:r>
            <a:r>
              <a:rPr lang="en-IN" dirty="0" smtClean="0">
                <a:solidFill>
                  <a:srgbClr val="C00000"/>
                </a:solidFill>
              </a:rPr>
              <a:t>1</a:t>
            </a:r>
            <a:r>
              <a:rPr lang="en-IN" baseline="30000" dirty="0" smtClean="0">
                <a:solidFill>
                  <a:srgbClr val="C00000"/>
                </a:solidFill>
              </a:rPr>
              <a:t>st</a:t>
            </a:r>
            <a:r>
              <a:rPr lang="en-IN" dirty="0" smtClean="0">
                <a:solidFill>
                  <a:srgbClr val="C00000"/>
                </a:solidFill>
              </a:rPr>
              <a:t> June 2011.</a:t>
            </a:r>
          </a:p>
          <a:p>
            <a:pPr marL="0" indent="0">
              <a:buNone/>
            </a:pPr>
            <a:r>
              <a:rPr lang="en-IN" dirty="0" smtClean="0"/>
              <a:t>   Provide the new facilities to the pregnant women-</a:t>
            </a:r>
          </a:p>
          <a:p>
            <a:pPr>
              <a:buFont typeface="Wingdings" pitchFamily="2" charset="2"/>
              <a:buChar char="v"/>
            </a:pPr>
            <a:r>
              <a:rPr lang="en-IN" dirty="0" smtClean="0"/>
              <a:t>Absolutely free and no expense delivery including caesarean section.</a:t>
            </a:r>
          </a:p>
          <a:p>
            <a:pPr>
              <a:buFont typeface="Wingdings" pitchFamily="2" charset="2"/>
              <a:buChar char="v"/>
            </a:pPr>
            <a:r>
              <a:rPr lang="en-IN" dirty="0" smtClean="0"/>
              <a:t>Free medicine, diets, blood and transport.</a:t>
            </a:r>
          </a:p>
          <a:p>
            <a:pPr>
              <a:buFont typeface="Wingdings" pitchFamily="2" charset="2"/>
              <a:buChar char="v"/>
            </a:pPr>
            <a:r>
              <a:rPr lang="en-IN" dirty="0" smtClean="0"/>
              <a:t>Similar entitlements for all sick new-borns till 30 days after birth.</a:t>
            </a:r>
          </a:p>
          <a:p>
            <a:pPr>
              <a:buFont typeface="Wingdings" pitchFamily="2" charset="2"/>
              <a:buChar char="v"/>
            </a:pPr>
            <a:r>
              <a:rPr lang="en-IN" dirty="0" smtClean="0"/>
              <a:t>The scheme now extended to cover the complications during ANC, PNC and also sick infants.</a:t>
            </a:r>
            <a:endParaRPr lang="en-IN" dirty="0"/>
          </a:p>
        </p:txBody>
      </p:sp>
    </p:spTree>
    <p:extLst>
      <p:ext uri="{BB962C8B-B14F-4D97-AF65-F5344CB8AC3E}">
        <p14:creationId xmlns="" xmlns:p14="http://schemas.microsoft.com/office/powerpoint/2010/main" val="4135523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Why there is a need ?</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752600"/>
            <a:ext cx="8305800" cy="4419600"/>
          </a:xfrm>
        </p:spPr>
        <p:txBody>
          <a:bodyPr>
            <a:normAutofit/>
          </a:bodyPr>
          <a:lstStyle/>
          <a:p>
            <a:pPr>
              <a:lnSpc>
                <a:spcPct val="150000"/>
              </a:lnSpc>
              <a:buNone/>
            </a:pPr>
            <a:r>
              <a:rPr lang="en-US" dirty="0" smtClean="0"/>
              <a:t>                 </a:t>
            </a:r>
            <a:r>
              <a:rPr lang="en-US" dirty="0" smtClean="0">
                <a:latin typeface="Times New Roman" pitchFamily="18" charset="0"/>
                <a:cs typeface="Times New Roman" pitchFamily="18" charset="0"/>
              </a:rPr>
              <a:t>Mother and children comprise </a:t>
            </a:r>
          </a:p>
          <a:p>
            <a:pPr>
              <a:lnSpc>
                <a:spcPct val="150000"/>
              </a:lnSpc>
            </a:pPr>
            <a:r>
              <a:rPr lang="en-US" dirty="0" smtClean="0">
                <a:latin typeface="Times New Roman" pitchFamily="18" charset="0"/>
                <a:cs typeface="Times New Roman" pitchFamily="18" charset="0"/>
              </a:rPr>
              <a:t>71.14 % of the population of developing countries.</a:t>
            </a:r>
          </a:p>
          <a:p>
            <a:pPr>
              <a:lnSpc>
                <a:spcPct val="150000"/>
              </a:lnSpc>
            </a:pPr>
            <a:r>
              <a:rPr lang="en-US" dirty="0" smtClean="0">
                <a:latin typeface="Times New Roman" pitchFamily="18" charset="0"/>
                <a:cs typeface="Times New Roman" pitchFamily="18" charset="0"/>
              </a:rPr>
              <a:t>57.5 % of the population in India.</a:t>
            </a:r>
          </a:p>
          <a:p>
            <a:pPr>
              <a:lnSpc>
                <a:spcPct val="150000"/>
              </a:lnSpc>
            </a:pPr>
            <a:r>
              <a:rPr lang="en-US" dirty="0" smtClean="0">
                <a:latin typeface="Times New Roman" pitchFamily="18" charset="0"/>
                <a:cs typeface="Times New Roman" pitchFamily="18" charset="0"/>
              </a:rPr>
              <a:t>Globally MMR ( Maternal mortality Ratio) averages</a:t>
            </a:r>
          </a:p>
          <a:p>
            <a:pPr marL="0" indent="0">
              <a:lnSpc>
                <a:spcPct val="150000"/>
              </a:lnSpc>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16/</a:t>
            </a:r>
            <a:r>
              <a:rPr lang="en-US" dirty="0" err="1" smtClean="0">
                <a:latin typeface="Times New Roman" pitchFamily="18" charset="0"/>
                <a:cs typeface="Times New Roman" pitchFamily="18" charset="0"/>
              </a:rPr>
              <a:t>lac.live</a:t>
            </a:r>
            <a:r>
              <a:rPr lang="en-US" dirty="0" smtClean="0">
                <a:latin typeface="Times New Roman" pitchFamily="18" charset="0"/>
                <a:cs typeface="Times New Roman" pitchFamily="18" charset="0"/>
              </a:rPr>
              <a:t> births in developed countries </a:t>
            </a:r>
          </a:p>
          <a:p>
            <a:pPr>
              <a:lnSpc>
                <a:spcPct val="150000"/>
              </a:lnSpc>
            </a:pP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IMR and MMR are high in developing countries.</a:t>
            </a:r>
          </a:p>
          <a:p>
            <a:pPr>
              <a:buNone/>
            </a:pP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solidFill>
                  <a:srgbClr val="C00000"/>
                </a:solidFill>
              </a:rPr>
              <a:t>Child health component</a:t>
            </a:r>
            <a:endParaRPr lang="en-US" dirty="0">
              <a:solidFill>
                <a:srgbClr val="C00000"/>
              </a:solidFill>
            </a:endParaRPr>
          </a:p>
        </p:txBody>
      </p:sp>
      <p:sp>
        <p:nvSpPr>
          <p:cNvPr id="3" name="Content Placeholder 2"/>
          <p:cNvSpPr>
            <a:spLocks noGrp="1"/>
          </p:cNvSpPr>
          <p:nvPr>
            <p:ph sz="quarter" idx="1"/>
          </p:nvPr>
        </p:nvSpPr>
        <p:spPr>
          <a:xfrm>
            <a:off x="457200" y="990600"/>
            <a:ext cx="7772400" cy="5638800"/>
          </a:xfrm>
        </p:spPr>
        <p:txBody>
          <a:bodyPr>
            <a:normAutofit/>
          </a:bodyPr>
          <a:lstStyle/>
          <a:p>
            <a:pPr>
              <a:lnSpc>
                <a:spcPct val="150000"/>
              </a:lnSpc>
            </a:pPr>
            <a:r>
              <a:rPr lang="en-US" dirty="0" smtClean="0"/>
              <a:t>Nutritional Rehabilitation Centers (NRCs)</a:t>
            </a:r>
          </a:p>
          <a:p>
            <a:pPr>
              <a:lnSpc>
                <a:spcPct val="150000"/>
              </a:lnSpc>
            </a:pPr>
            <a:r>
              <a:rPr lang="en-US" dirty="0" smtClean="0"/>
              <a:t>Integrated Management of Neonatal and Childhood Illnesses (IMNCI).</a:t>
            </a:r>
            <a:endParaRPr lang="en-US" sz="2000" dirty="0" smtClean="0"/>
          </a:p>
          <a:p>
            <a:pPr marL="457200" indent="-457200">
              <a:lnSpc>
                <a:spcPct val="150000"/>
              </a:lnSpc>
              <a:buFont typeface="+mj-lt"/>
              <a:buAutoNum type="alphaLcPeriod"/>
            </a:pPr>
            <a:r>
              <a:rPr lang="en-US" sz="2000" dirty="0" smtClean="0"/>
              <a:t>Newborn care corner (NBCC)</a:t>
            </a:r>
          </a:p>
          <a:p>
            <a:pPr marL="457200" indent="-457200">
              <a:lnSpc>
                <a:spcPct val="150000"/>
              </a:lnSpc>
              <a:buFont typeface="+mj-lt"/>
              <a:buAutoNum type="alphaLcPeriod"/>
            </a:pPr>
            <a:r>
              <a:rPr lang="en-US" sz="2000" dirty="0" smtClean="0"/>
              <a:t>Newborn stabilization Unit (NBSU)</a:t>
            </a:r>
          </a:p>
          <a:p>
            <a:pPr marL="457200" indent="-457200">
              <a:lnSpc>
                <a:spcPct val="150000"/>
              </a:lnSpc>
              <a:buFont typeface="+mj-lt"/>
              <a:buAutoNum type="alphaLcPeriod"/>
            </a:pPr>
            <a:r>
              <a:rPr lang="en-US" sz="2000" dirty="0" smtClean="0"/>
              <a:t>Special newborn care unit (SNCU)</a:t>
            </a:r>
          </a:p>
          <a:p>
            <a:pPr marL="457200" indent="-457200">
              <a:lnSpc>
                <a:spcPct val="150000"/>
              </a:lnSpc>
              <a:buFont typeface="+mj-lt"/>
              <a:buAutoNum type="alphaLcPeriod"/>
            </a:pPr>
            <a:r>
              <a:rPr lang="en-US" sz="2000" dirty="0" smtClean="0"/>
              <a:t>Triage of sick newborns  </a:t>
            </a:r>
          </a:p>
          <a:p>
            <a:pPr>
              <a:lnSpc>
                <a:spcPct val="150000"/>
              </a:lnSpc>
            </a:pPr>
            <a:r>
              <a:rPr lang="en-US" dirty="0" err="1"/>
              <a:t>Navjat</a:t>
            </a:r>
            <a:r>
              <a:rPr lang="en-US" dirty="0"/>
              <a:t> </a:t>
            </a:r>
            <a:r>
              <a:rPr lang="en-US" dirty="0" err="1"/>
              <a:t>Shishu</a:t>
            </a:r>
            <a:r>
              <a:rPr lang="en-US" dirty="0"/>
              <a:t> </a:t>
            </a:r>
            <a:r>
              <a:rPr lang="en-US" dirty="0" err="1"/>
              <a:t>Suraksha</a:t>
            </a:r>
            <a:r>
              <a:rPr lang="en-US" dirty="0"/>
              <a:t> </a:t>
            </a:r>
            <a:r>
              <a:rPr lang="en-US" dirty="0" err="1"/>
              <a:t>Karyakram</a:t>
            </a:r>
            <a:r>
              <a:rPr lang="en-US" dirty="0"/>
              <a:t> (NSSK)</a:t>
            </a:r>
          </a:p>
          <a:p>
            <a:pPr>
              <a:lnSpc>
                <a:spcPct val="150000"/>
              </a:lnSpc>
            </a:pPr>
            <a:r>
              <a:rPr lang="en-US" dirty="0" err="1"/>
              <a:t>Rashtriya</a:t>
            </a:r>
            <a:r>
              <a:rPr lang="en-US" dirty="0"/>
              <a:t> </a:t>
            </a:r>
            <a:r>
              <a:rPr lang="en-US" dirty="0" err="1"/>
              <a:t>Bal</a:t>
            </a:r>
            <a:r>
              <a:rPr lang="en-US" dirty="0"/>
              <a:t> </a:t>
            </a:r>
            <a:r>
              <a:rPr lang="en-US" dirty="0" err="1"/>
              <a:t>Swasthya</a:t>
            </a:r>
            <a:r>
              <a:rPr lang="en-US" dirty="0"/>
              <a:t> </a:t>
            </a:r>
            <a:r>
              <a:rPr lang="en-US" dirty="0" err="1"/>
              <a:t>Karyakram</a:t>
            </a:r>
            <a:r>
              <a:rPr lang="en-US" dirty="0"/>
              <a:t>(RBSK)</a:t>
            </a:r>
          </a:p>
          <a:p>
            <a:pPr marL="457200" indent="-457200">
              <a:lnSpc>
                <a:spcPct val="150000"/>
              </a:lnSpc>
              <a:buFont typeface="+mj-lt"/>
              <a:buAutoNum type="alphaLcPeriod"/>
            </a:pPr>
            <a:endParaRPr lang="en-US" dirty="0"/>
          </a:p>
        </p:txBody>
      </p:sp>
    </p:spTree>
    <p:extLst>
      <p:ext uri="{BB962C8B-B14F-4D97-AF65-F5344CB8AC3E}">
        <p14:creationId xmlns="" xmlns:p14="http://schemas.microsoft.com/office/powerpoint/2010/main" val="31365325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452719"/>
            <a:ext cx="7053542" cy="995081"/>
          </a:xfrm>
        </p:spPr>
        <p:txBody>
          <a:bodyPr>
            <a:noAutofit/>
          </a:bodyPr>
          <a:lstStyle/>
          <a:p>
            <a:pPr algn="ctr"/>
            <a:r>
              <a:rPr lang="en-US" sz="2400" dirty="0" smtClean="0">
                <a:solidFill>
                  <a:srgbClr val="C00000"/>
                </a:solidFill>
              </a:rPr>
              <a:t>Classify condition &amp; identify treatment action according to </a:t>
            </a:r>
            <a:r>
              <a:rPr lang="en-US" sz="2400" dirty="0" err="1" smtClean="0">
                <a:solidFill>
                  <a:srgbClr val="C00000"/>
                </a:solidFill>
              </a:rPr>
              <a:t>colour</a:t>
            </a:r>
            <a:r>
              <a:rPr lang="en-US" sz="2400" dirty="0" smtClean="0">
                <a:solidFill>
                  <a:srgbClr val="C00000"/>
                </a:solidFill>
              </a:rPr>
              <a:t> coded t/t</a:t>
            </a:r>
            <a:endParaRPr lang="en-US" sz="2400" dirty="0">
              <a:solidFill>
                <a:srgbClr val="C00000"/>
              </a:solidFill>
            </a:endParaRPr>
          </a:p>
        </p:txBody>
      </p:sp>
      <p:sp>
        <p:nvSpPr>
          <p:cNvPr id="3" name="Content Placeholder 2"/>
          <p:cNvSpPr>
            <a:spLocks noGrp="1"/>
          </p:cNvSpPr>
          <p:nvPr>
            <p:ph idx="1"/>
          </p:nvPr>
        </p:nvSpPr>
        <p:spPr>
          <a:xfrm>
            <a:off x="827484" y="1776550"/>
            <a:ext cx="6709906" cy="4471850"/>
          </a:xfrm>
        </p:spPr>
        <p:txBody>
          <a:bodyPr/>
          <a:lstStyle/>
          <a:p>
            <a:endParaRPr lang="en-US" dirty="0" smtClean="0"/>
          </a:p>
          <a:p>
            <a:endParaRPr lang="en-US" dirty="0" smtClean="0"/>
          </a:p>
          <a:p>
            <a:endParaRPr lang="en-US" dirty="0" smtClean="0"/>
          </a:p>
          <a:p>
            <a:endParaRPr lang="en-US" dirty="0"/>
          </a:p>
        </p:txBody>
      </p:sp>
      <p:sp>
        <p:nvSpPr>
          <p:cNvPr id="4" name="Rounded Rectangle 3"/>
          <p:cNvSpPr/>
          <p:nvPr/>
        </p:nvSpPr>
        <p:spPr>
          <a:xfrm>
            <a:off x="1136468" y="1972492"/>
            <a:ext cx="1371601" cy="640080"/>
          </a:xfrm>
          <a:prstGeom prst="roundRect">
            <a:avLst/>
          </a:prstGeom>
          <a:solidFill>
            <a:srgbClr val="F705D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PINK</a:t>
            </a:r>
            <a:endParaRPr lang="en-US" dirty="0"/>
          </a:p>
        </p:txBody>
      </p:sp>
      <p:cxnSp>
        <p:nvCxnSpPr>
          <p:cNvPr id="8" name="Straight Arrow Connector 7"/>
          <p:cNvCxnSpPr/>
          <p:nvPr/>
        </p:nvCxnSpPr>
        <p:spPr>
          <a:xfrm rot="5400000">
            <a:off x="1476104" y="2971999"/>
            <a:ext cx="378822" cy="1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087484" y="3383281"/>
            <a:ext cx="1410788" cy="796833"/>
          </a:xfrm>
          <a:prstGeom prst="rect">
            <a:avLst/>
          </a:prstGeom>
          <a:solidFill>
            <a:srgbClr val="F705D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Urgent  referral</a:t>
            </a:r>
            <a:endParaRPr lang="en-US" dirty="0"/>
          </a:p>
        </p:txBody>
      </p:sp>
      <p:sp>
        <p:nvSpPr>
          <p:cNvPr id="11" name="Rounded Rectangle 10"/>
          <p:cNvSpPr/>
          <p:nvPr/>
        </p:nvSpPr>
        <p:spPr>
          <a:xfrm>
            <a:off x="3229791" y="1915886"/>
            <a:ext cx="1371601" cy="64008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lumMod val="10000"/>
                  </a:schemeClr>
                </a:solidFill>
              </a:rPr>
              <a:t>YELLOW</a:t>
            </a:r>
            <a:endParaRPr lang="en-US" dirty="0">
              <a:solidFill>
                <a:schemeClr val="tx2">
                  <a:lumMod val="10000"/>
                </a:schemeClr>
              </a:solidFill>
            </a:endParaRPr>
          </a:p>
        </p:txBody>
      </p:sp>
      <p:sp>
        <p:nvSpPr>
          <p:cNvPr id="12" name="Rounded Rectangle 11"/>
          <p:cNvSpPr/>
          <p:nvPr/>
        </p:nvSpPr>
        <p:spPr>
          <a:xfrm>
            <a:off x="5656217" y="1833154"/>
            <a:ext cx="1387930" cy="64008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GREEN</a:t>
            </a:r>
            <a:endParaRPr lang="en-US" dirty="0"/>
          </a:p>
        </p:txBody>
      </p:sp>
      <p:sp>
        <p:nvSpPr>
          <p:cNvPr id="13" name="Rectangle 12"/>
          <p:cNvSpPr/>
          <p:nvPr/>
        </p:nvSpPr>
        <p:spPr>
          <a:xfrm>
            <a:off x="3092632" y="3200400"/>
            <a:ext cx="1707968" cy="1143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lumMod val="10000"/>
                  </a:schemeClr>
                </a:solidFill>
              </a:rPr>
              <a:t>t/t at out patient health facility</a:t>
            </a:r>
            <a:endParaRPr lang="en-US" dirty="0">
              <a:solidFill>
                <a:schemeClr val="tx2">
                  <a:lumMod val="10000"/>
                </a:schemeClr>
              </a:solidFill>
            </a:endParaRPr>
          </a:p>
        </p:txBody>
      </p:sp>
      <p:sp>
        <p:nvSpPr>
          <p:cNvPr id="14" name="Rectangle 13"/>
          <p:cNvSpPr/>
          <p:nvPr/>
        </p:nvSpPr>
        <p:spPr>
          <a:xfrm>
            <a:off x="5603966" y="3396342"/>
            <a:ext cx="1635034" cy="84908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Home management</a:t>
            </a:r>
            <a:endParaRPr lang="en-US" dirty="0"/>
          </a:p>
        </p:txBody>
      </p:sp>
      <p:cxnSp>
        <p:nvCxnSpPr>
          <p:cNvPr id="16" name="Straight Arrow Connector 15"/>
          <p:cNvCxnSpPr/>
          <p:nvPr/>
        </p:nvCxnSpPr>
        <p:spPr>
          <a:xfrm rot="5400000">
            <a:off x="3676107" y="3003369"/>
            <a:ext cx="394062" cy="26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6012180" y="3014254"/>
            <a:ext cx="457200" cy="195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2873679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452718"/>
            <a:ext cx="7053542" cy="1101762"/>
          </a:xfrm>
        </p:spPr>
        <p:txBody>
          <a:bodyPr>
            <a:normAutofit fontScale="90000"/>
          </a:bodyPr>
          <a:lstStyle/>
          <a:p>
            <a:r>
              <a:rPr lang="en-US" sz="3600" dirty="0" err="1" smtClean="0">
                <a:solidFill>
                  <a:srgbClr val="C00000"/>
                </a:solidFill>
              </a:rPr>
              <a:t>Navjat</a:t>
            </a:r>
            <a:r>
              <a:rPr lang="en-US" sz="3600" dirty="0" smtClean="0">
                <a:solidFill>
                  <a:srgbClr val="C00000"/>
                </a:solidFill>
              </a:rPr>
              <a:t> </a:t>
            </a:r>
            <a:r>
              <a:rPr lang="en-US" sz="3600" dirty="0" err="1" smtClean="0">
                <a:solidFill>
                  <a:srgbClr val="C00000"/>
                </a:solidFill>
              </a:rPr>
              <a:t>shishu</a:t>
            </a:r>
            <a:r>
              <a:rPr lang="en-US" sz="3600" dirty="0" smtClean="0">
                <a:solidFill>
                  <a:srgbClr val="C00000"/>
                </a:solidFill>
              </a:rPr>
              <a:t> </a:t>
            </a:r>
            <a:r>
              <a:rPr lang="en-US" sz="3600" dirty="0" err="1" smtClean="0">
                <a:solidFill>
                  <a:srgbClr val="C00000"/>
                </a:solidFill>
              </a:rPr>
              <a:t>suraksha</a:t>
            </a:r>
            <a:r>
              <a:rPr lang="en-US" sz="3600" dirty="0" smtClean="0">
                <a:solidFill>
                  <a:srgbClr val="C00000"/>
                </a:solidFill>
              </a:rPr>
              <a:t> </a:t>
            </a:r>
            <a:r>
              <a:rPr lang="en-US" sz="3600" dirty="0" err="1" smtClean="0">
                <a:solidFill>
                  <a:srgbClr val="C00000"/>
                </a:solidFill>
              </a:rPr>
              <a:t>karyakram</a:t>
            </a:r>
            <a:r>
              <a:rPr lang="en-US" sz="3600" dirty="0" smtClean="0">
                <a:solidFill>
                  <a:srgbClr val="C00000"/>
                </a:solidFill>
              </a:rPr>
              <a:t> (NSSK)</a:t>
            </a:r>
            <a:endParaRPr lang="en-US" sz="3600" dirty="0">
              <a:solidFill>
                <a:srgbClr val="C00000"/>
              </a:solidFill>
            </a:endParaRPr>
          </a:p>
        </p:txBody>
      </p:sp>
      <p:sp>
        <p:nvSpPr>
          <p:cNvPr id="3" name="Content Placeholder 2"/>
          <p:cNvSpPr>
            <a:spLocks noGrp="1"/>
          </p:cNvSpPr>
          <p:nvPr>
            <p:ph idx="1"/>
          </p:nvPr>
        </p:nvSpPr>
        <p:spPr/>
        <p:txBody>
          <a:bodyPr/>
          <a:lstStyle/>
          <a:p>
            <a:r>
              <a:rPr lang="en-US" dirty="0" smtClean="0"/>
              <a:t>Aim – to train health personnel in basic newborn care &amp; resuscitation.</a:t>
            </a:r>
          </a:p>
          <a:p>
            <a:pPr>
              <a:buNone/>
            </a:pPr>
            <a:r>
              <a:rPr lang="en-US" dirty="0" smtClean="0"/>
              <a:t>               </a:t>
            </a:r>
          </a:p>
          <a:p>
            <a:pPr>
              <a:buNone/>
            </a:pPr>
            <a:r>
              <a:rPr lang="en-US" dirty="0" smtClean="0"/>
              <a:t>It has been launched to address care at birth issue</a:t>
            </a:r>
          </a:p>
          <a:p>
            <a:pPr>
              <a:buFont typeface="Wingdings" pitchFamily="2" charset="2"/>
              <a:buChar char="q"/>
            </a:pPr>
            <a:r>
              <a:rPr lang="en-US" dirty="0" smtClean="0"/>
              <a:t>prevention of hypothermia</a:t>
            </a:r>
          </a:p>
          <a:p>
            <a:pPr>
              <a:buFont typeface="Wingdings" pitchFamily="2" charset="2"/>
              <a:buChar char="q"/>
            </a:pPr>
            <a:r>
              <a:rPr lang="en-US" dirty="0" smtClean="0"/>
              <a:t>Prevention of infection </a:t>
            </a:r>
          </a:p>
          <a:p>
            <a:pPr>
              <a:buFont typeface="Wingdings" pitchFamily="2" charset="2"/>
              <a:buChar char="q"/>
            </a:pPr>
            <a:r>
              <a:rPr lang="en-US" dirty="0" smtClean="0"/>
              <a:t>Early initiation of breast feeding </a:t>
            </a:r>
          </a:p>
          <a:p>
            <a:pPr>
              <a:buFont typeface="Wingdings" pitchFamily="2" charset="2"/>
              <a:buChar char="q"/>
            </a:pPr>
            <a:r>
              <a:rPr lang="en-US" dirty="0" smtClean="0"/>
              <a:t>Basic newborn resuscitation. </a:t>
            </a:r>
            <a:endParaRPr lang="en-US" dirty="0"/>
          </a:p>
        </p:txBody>
      </p:sp>
    </p:spTree>
    <p:extLst>
      <p:ext uri="{BB962C8B-B14F-4D97-AF65-F5344CB8AC3E}">
        <p14:creationId xmlns="" xmlns:p14="http://schemas.microsoft.com/office/powerpoint/2010/main" val="30557482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err="1" smtClean="0">
                <a:solidFill>
                  <a:srgbClr val="C00000"/>
                </a:solidFill>
              </a:rPr>
              <a:t>Rashtriya</a:t>
            </a:r>
            <a:r>
              <a:rPr lang="en-US" dirty="0" smtClean="0">
                <a:solidFill>
                  <a:srgbClr val="C00000"/>
                </a:solidFill>
              </a:rPr>
              <a:t> bal </a:t>
            </a:r>
            <a:r>
              <a:rPr lang="en-US" dirty="0" err="1" smtClean="0">
                <a:solidFill>
                  <a:srgbClr val="C00000"/>
                </a:solidFill>
              </a:rPr>
              <a:t>swasthya</a:t>
            </a:r>
            <a:r>
              <a:rPr lang="en-US" dirty="0" smtClean="0">
                <a:solidFill>
                  <a:srgbClr val="C00000"/>
                </a:solidFill>
              </a:rPr>
              <a:t> </a:t>
            </a:r>
            <a:r>
              <a:rPr lang="en-US" dirty="0" err="1" smtClean="0">
                <a:solidFill>
                  <a:srgbClr val="C00000"/>
                </a:solidFill>
              </a:rPr>
              <a:t>karyakram</a:t>
            </a:r>
            <a:endParaRPr lang="en-US" dirty="0">
              <a:solidFill>
                <a:srgbClr val="C00000"/>
              </a:solidFill>
            </a:endParaRPr>
          </a:p>
        </p:txBody>
      </p:sp>
      <p:sp>
        <p:nvSpPr>
          <p:cNvPr id="3" name="Content Placeholder 2"/>
          <p:cNvSpPr>
            <a:spLocks noGrp="1"/>
          </p:cNvSpPr>
          <p:nvPr>
            <p:ph idx="1"/>
          </p:nvPr>
        </p:nvSpPr>
        <p:spPr>
          <a:xfrm>
            <a:off x="457200" y="2057400"/>
            <a:ext cx="8305800" cy="3664134"/>
          </a:xfrm>
        </p:spPr>
        <p:txBody>
          <a:bodyPr>
            <a:normAutofit fontScale="92500"/>
          </a:bodyPr>
          <a:lstStyle/>
          <a:p>
            <a:r>
              <a:rPr lang="en-US" dirty="0" smtClean="0"/>
              <a:t>Launched on </a:t>
            </a:r>
            <a:r>
              <a:rPr lang="en-US" dirty="0" smtClean="0">
                <a:solidFill>
                  <a:srgbClr val="C00000"/>
                </a:solidFill>
              </a:rPr>
              <a:t>Feb 2013</a:t>
            </a:r>
          </a:p>
          <a:p>
            <a:pPr marL="0" indent="0">
              <a:buNone/>
            </a:pPr>
            <a:endParaRPr lang="en-US" dirty="0" smtClean="0">
              <a:solidFill>
                <a:srgbClr val="C00000"/>
              </a:solidFill>
            </a:endParaRPr>
          </a:p>
          <a:p>
            <a:r>
              <a:rPr lang="en-US" dirty="0" smtClean="0"/>
              <a:t>Child health screening &amp; early intervention services </a:t>
            </a:r>
          </a:p>
          <a:p>
            <a:pPr marL="0" indent="0">
              <a:buNone/>
            </a:pPr>
            <a:r>
              <a:rPr lang="en-US" dirty="0"/>
              <a:t> </a:t>
            </a:r>
            <a:r>
              <a:rPr lang="en-US" dirty="0" smtClean="0"/>
              <a:t>   through early detection &amp; management of 4Ds prevalent in</a:t>
            </a:r>
          </a:p>
          <a:p>
            <a:pPr marL="0" indent="0">
              <a:buNone/>
            </a:pPr>
            <a:r>
              <a:rPr lang="en-US" dirty="0"/>
              <a:t> </a:t>
            </a:r>
            <a:r>
              <a:rPr lang="en-US" dirty="0" smtClean="0"/>
              <a:t>   Children. (Defects at birth, Diseases in children, Deficiency</a:t>
            </a:r>
          </a:p>
          <a:p>
            <a:pPr marL="0" indent="0">
              <a:buNone/>
            </a:pPr>
            <a:r>
              <a:rPr lang="en-US" dirty="0"/>
              <a:t> </a:t>
            </a:r>
            <a:r>
              <a:rPr lang="en-US" dirty="0" smtClean="0"/>
              <a:t>   conditions and Development delays).</a:t>
            </a:r>
          </a:p>
          <a:p>
            <a:endParaRPr lang="en-US" dirty="0" smtClean="0"/>
          </a:p>
          <a:p>
            <a:r>
              <a:rPr lang="en-US" dirty="0" smtClean="0"/>
              <a:t>Age group 0-18 yrs. </a:t>
            </a:r>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 xmlns:p14="http://schemas.microsoft.com/office/powerpoint/2010/main" val="14240629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FF0000"/>
                </a:solidFill>
              </a:rPr>
              <a:t>Programme</a:t>
            </a:r>
            <a:r>
              <a:rPr lang="en-US" dirty="0">
                <a:solidFill>
                  <a:srgbClr val="FF0000"/>
                </a:solidFill>
              </a:rPr>
              <a:t> implementation</a:t>
            </a:r>
            <a:br>
              <a:rPr lang="en-US" dirty="0">
                <a:solidFill>
                  <a:srgbClr val="FF0000"/>
                </a:solidFill>
              </a:rPr>
            </a:br>
            <a:endParaRPr lang="en-IN" dirty="0"/>
          </a:p>
        </p:txBody>
      </p:sp>
      <p:sp>
        <p:nvSpPr>
          <p:cNvPr id="3" name="Content Placeholder 2"/>
          <p:cNvSpPr>
            <a:spLocks noGrp="1"/>
          </p:cNvSpPr>
          <p:nvPr>
            <p:ph sz="quarter" idx="1"/>
          </p:nvPr>
        </p:nvSpPr>
        <p:spPr/>
        <p:txBody>
          <a:bodyPr>
            <a:normAutofit fontScale="92500"/>
          </a:bodyPr>
          <a:lstStyle/>
          <a:p>
            <a:r>
              <a:rPr lang="en-US" dirty="0" smtClean="0"/>
              <a:t>1</a:t>
            </a:r>
            <a:r>
              <a:rPr lang="en-US" dirty="0"/>
              <a:t>) </a:t>
            </a:r>
            <a:r>
              <a:rPr lang="en-US" dirty="0">
                <a:solidFill>
                  <a:srgbClr val="C00000"/>
                </a:solidFill>
              </a:rPr>
              <a:t>For Newborn </a:t>
            </a:r>
            <a:r>
              <a:rPr lang="en-US" dirty="0" smtClean="0">
                <a:solidFill>
                  <a:srgbClr val="C00000"/>
                </a:solidFill>
              </a:rPr>
              <a:t>  0 To 6wks </a:t>
            </a:r>
            <a:r>
              <a:rPr lang="en-US" dirty="0">
                <a:solidFill>
                  <a:srgbClr val="C00000"/>
                </a:solidFill>
              </a:rPr>
              <a:t>–</a:t>
            </a:r>
          </a:p>
          <a:p>
            <a:pPr>
              <a:buNone/>
            </a:pPr>
            <a:r>
              <a:rPr lang="en-US" dirty="0"/>
              <a:t>     a)Facility based newborn screening at public </a:t>
            </a:r>
            <a:r>
              <a:rPr lang="en-US" dirty="0" smtClean="0"/>
              <a:t>health</a:t>
            </a:r>
          </a:p>
          <a:p>
            <a:pPr>
              <a:buNone/>
            </a:pPr>
            <a:r>
              <a:rPr lang="en-US" dirty="0"/>
              <a:t> </a:t>
            </a:r>
            <a:r>
              <a:rPr lang="en-US" dirty="0" smtClean="0"/>
              <a:t>        </a:t>
            </a:r>
            <a:r>
              <a:rPr lang="en-US" dirty="0"/>
              <a:t>facilities </a:t>
            </a:r>
            <a:r>
              <a:rPr lang="en-US" dirty="0" smtClean="0"/>
              <a:t>by existing </a:t>
            </a:r>
            <a:r>
              <a:rPr lang="en-US" dirty="0"/>
              <a:t>health manpower.</a:t>
            </a:r>
          </a:p>
          <a:p>
            <a:pPr>
              <a:buNone/>
            </a:pPr>
            <a:r>
              <a:rPr lang="en-US" dirty="0"/>
              <a:t>     b) Community based newborn screening at </a:t>
            </a:r>
            <a:r>
              <a:rPr lang="en-US" dirty="0" smtClean="0"/>
              <a:t>home</a:t>
            </a:r>
          </a:p>
          <a:p>
            <a:pPr>
              <a:buNone/>
            </a:pPr>
            <a:r>
              <a:rPr lang="en-US" dirty="0"/>
              <a:t> </a:t>
            </a:r>
            <a:r>
              <a:rPr lang="en-US" dirty="0" smtClean="0"/>
              <a:t>         </a:t>
            </a:r>
            <a:r>
              <a:rPr lang="en-US" dirty="0"/>
              <a:t>through ASHA</a:t>
            </a:r>
          </a:p>
          <a:p>
            <a:pPr>
              <a:buNone/>
            </a:pPr>
            <a:r>
              <a:rPr lang="en-US" dirty="0"/>
              <a:t>     2) </a:t>
            </a:r>
            <a:r>
              <a:rPr lang="en-US" dirty="0">
                <a:solidFill>
                  <a:srgbClr val="C00000"/>
                </a:solidFill>
              </a:rPr>
              <a:t>For children 6wks to </a:t>
            </a:r>
            <a:r>
              <a:rPr lang="en-US" dirty="0" smtClean="0">
                <a:solidFill>
                  <a:srgbClr val="C00000"/>
                </a:solidFill>
              </a:rPr>
              <a:t>6 years </a:t>
            </a:r>
            <a:r>
              <a:rPr lang="en-US" dirty="0"/>
              <a:t>- </a:t>
            </a:r>
            <a:r>
              <a:rPr lang="en-US" dirty="0" smtClean="0"/>
              <a:t>At </a:t>
            </a:r>
            <a:r>
              <a:rPr lang="en-US" dirty="0" err="1" smtClean="0"/>
              <a:t>Anganwadi</a:t>
            </a:r>
            <a:endParaRPr lang="en-US" dirty="0" smtClean="0"/>
          </a:p>
          <a:p>
            <a:pPr>
              <a:buNone/>
            </a:pPr>
            <a:r>
              <a:rPr lang="en-US" dirty="0"/>
              <a:t> </a:t>
            </a:r>
            <a:r>
              <a:rPr lang="en-US" dirty="0" smtClean="0"/>
              <a:t>        </a:t>
            </a:r>
            <a:r>
              <a:rPr lang="en-US" dirty="0"/>
              <a:t>center </a:t>
            </a:r>
            <a:r>
              <a:rPr lang="en-US" dirty="0" smtClean="0"/>
              <a:t>by dedicated </a:t>
            </a:r>
            <a:r>
              <a:rPr lang="en-US" dirty="0"/>
              <a:t>mobile health service.</a:t>
            </a:r>
          </a:p>
          <a:p>
            <a:pPr>
              <a:buNone/>
            </a:pPr>
            <a:r>
              <a:rPr lang="en-US" dirty="0"/>
              <a:t>     3) </a:t>
            </a:r>
            <a:r>
              <a:rPr lang="en-US" dirty="0">
                <a:solidFill>
                  <a:srgbClr val="C00000"/>
                </a:solidFill>
              </a:rPr>
              <a:t>For children 6yrs to 18yrs </a:t>
            </a:r>
            <a:r>
              <a:rPr lang="en-US" dirty="0" smtClean="0"/>
              <a:t>–Govt. </a:t>
            </a:r>
            <a:r>
              <a:rPr lang="en-US" dirty="0"/>
              <a:t>&amp; </a:t>
            </a:r>
            <a:r>
              <a:rPr lang="en-US" dirty="0" smtClean="0"/>
              <a:t>Govt. aided</a:t>
            </a:r>
          </a:p>
          <a:p>
            <a:pPr>
              <a:buNone/>
            </a:pPr>
            <a:r>
              <a:rPr lang="en-US" dirty="0"/>
              <a:t> </a:t>
            </a:r>
            <a:r>
              <a:rPr lang="en-US" dirty="0" smtClean="0"/>
              <a:t>        </a:t>
            </a:r>
            <a:r>
              <a:rPr lang="en-US" dirty="0"/>
              <a:t>school  </a:t>
            </a:r>
            <a:r>
              <a:rPr lang="en-US" dirty="0" smtClean="0"/>
              <a:t>based screening</a:t>
            </a:r>
            <a:endParaRPr lang="en-US" dirty="0"/>
          </a:p>
          <a:p>
            <a:pPr>
              <a:buNone/>
            </a:pPr>
            <a:r>
              <a:rPr lang="en-US" dirty="0"/>
              <a:t>         -  Twice a year in </a:t>
            </a:r>
            <a:r>
              <a:rPr lang="en-US" dirty="0" err="1"/>
              <a:t>Anganwadi</a:t>
            </a:r>
            <a:endParaRPr lang="en-US" dirty="0"/>
          </a:p>
          <a:p>
            <a:pPr>
              <a:buNone/>
            </a:pPr>
            <a:r>
              <a:rPr lang="en-US" dirty="0"/>
              <a:t>        </a:t>
            </a:r>
            <a:r>
              <a:rPr lang="en-US" dirty="0" smtClean="0"/>
              <a:t> </a:t>
            </a:r>
            <a:r>
              <a:rPr lang="en-US" dirty="0"/>
              <a:t>- Once a year  in school children</a:t>
            </a:r>
          </a:p>
          <a:p>
            <a:endParaRPr lang="en-IN" dirty="0"/>
          </a:p>
        </p:txBody>
      </p:sp>
    </p:spTree>
    <p:extLst>
      <p:ext uri="{BB962C8B-B14F-4D97-AF65-F5344CB8AC3E}">
        <p14:creationId xmlns="" xmlns:p14="http://schemas.microsoft.com/office/powerpoint/2010/main" val="29851412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pPr>
              <a:defRPr/>
            </a:pPr>
            <a:fld id="{DF0EC603-BEE5-4293-94DA-C47E61B3FBCD}" type="slidenum">
              <a:rPr lang="en-US" altLang="en-US"/>
              <a:pPr>
                <a:defRPr/>
              </a:pPr>
              <a:t>35</a:t>
            </a:fld>
            <a:endParaRPr lang="en-US" altLang="en-US"/>
          </a:p>
        </p:txBody>
      </p:sp>
      <p:sp>
        <p:nvSpPr>
          <p:cNvPr id="33796" name="Title 1"/>
          <p:cNvSpPr>
            <a:spLocks noGrp="1"/>
          </p:cNvSpPr>
          <p:nvPr>
            <p:ph type="title" idx="4294967295"/>
          </p:nvPr>
        </p:nvSpPr>
        <p:spPr/>
        <p:txBody>
          <a:bodyPr anchor="ctr">
            <a:normAutofit fontScale="90000"/>
          </a:bodyPr>
          <a:lstStyle/>
          <a:p>
            <a:pPr eaLnBrk="1" hangingPunct="1"/>
            <a:r>
              <a:rPr lang="en-IN" sz="3800" dirty="0" smtClean="0">
                <a:solidFill>
                  <a:srgbClr val="C00000"/>
                </a:solidFill>
              </a:rPr>
              <a:t>Referral Transport</a:t>
            </a:r>
            <a:br>
              <a:rPr lang="en-IN" sz="3800" dirty="0" smtClean="0">
                <a:solidFill>
                  <a:srgbClr val="C00000"/>
                </a:solidFill>
              </a:rPr>
            </a:br>
            <a:endParaRPr lang="en-IN" sz="3800" dirty="0" smtClean="0">
              <a:solidFill>
                <a:srgbClr val="C00000"/>
              </a:solidFill>
            </a:endParaRPr>
          </a:p>
        </p:txBody>
      </p:sp>
      <p:sp>
        <p:nvSpPr>
          <p:cNvPr id="33797" name="Content Placeholder 2"/>
          <p:cNvSpPr>
            <a:spLocks noGrp="1"/>
          </p:cNvSpPr>
          <p:nvPr>
            <p:ph idx="4294967295"/>
          </p:nvPr>
        </p:nvSpPr>
        <p:spPr/>
        <p:txBody>
          <a:bodyPr/>
          <a:lstStyle/>
          <a:p>
            <a:pPr marL="114300" indent="0" eaLnBrk="1" hangingPunct="1">
              <a:buFont typeface="Wingdings" pitchFamily="2" charset="2"/>
              <a:buNone/>
            </a:pPr>
            <a:r>
              <a:rPr lang="en-IN" dirty="0" smtClean="0"/>
              <a:t>Key issues:  Roads, transportation, RCH I funds poorly Utilized, Community participation lacking</a:t>
            </a:r>
            <a:endParaRPr lang="en-US" dirty="0" smtClean="0"/>
          </a:p>
          <a:p>
            <a:pPr marL="114300" indent="0" eaLnBrk="1" hangingPunct="1">
              <a:buFont typeface="Wingdings" pitchFamily="2" charset="2"/>
              <a:buNone/>
            </a:pPr>
            <a:r>
              <a:rPr lang="en-IN" dirty="0" smtClean="0"/>
              <a:t>Under Consideration</a:t>
            </a:r>
          </a:p>
          <a:p>
            <a:pPr marL="114300" indent="0" eaLnBrk="1" hangingPunct="1">
              <a:buFont typeface="Wingdings" pitchFamily="2" charset="2"/>
              <a:buNone/>
            </a:pPr>
            <a:r>
              <a:rPr lang="en-IN" dirty="0" smtClean="0"/>
              <a:t>              – Place funds with AWW /ANM; [ JSY]</a:t>
            </a:r>
          </a:p>
          <a:p>
            <a:pPr marL="114300" indent="0" eaLnBrk="1" hangingPunct="1">
              <a:buFont typeface="Wingdings" pitchFamily="2" charset="2"/>
              <a:buNone/>
            </a:pPr>
            <a:r>
              <a:rPr lang="en-IN" dirty="0" smtClean="0"/>
              <a:t>              – Develop community mechanisms</a:t>
            </a:r>
          </a:p>
          <a:p>
            <a:pPr marL="114300" indent="0" eaLnBrk="1" hangingPunct="1">
              <a:buFont typeface="Wingdings" pitchFamily="2" charset="2"/>
              <a:buNone/>
            </a:pPr>
            <a:r>
              <a:rPr lang="en-IN" dirty="0" smtClean="0"/>
              <a:t>              – Provide out source ambulances at PHCs</a:t>
            </a:r>
          </a:p>
          <a:p>
            <a:pPr marL="114300" indent="0" eaLnBrk="1" hangingPunct="1">
              <a:buFont typeface="Wingdings" pitchFamily="2" charset="2"/>
              <a:buNone/>
            </a:pPr>
            <a:r>
              <a:rPr lang="en-IN" dirty="0" smtClean="0"/>
              <a:t>                 CHCs, and FRUs</a:t>
            </a:r>
          </a:p>
        </p:txBody>
      </p:sp>
      <p:sp>
        <p:nvSpPr>
          <p:cNvPr id="33798" name="TextBox 4"/>
          <p:cNvSpPr txBox="1">
            <a:spLocks noChangeArrowheads="1"/>
          </p:cNvSpPr>
          <p:nvPr/>
        </p:nvSpPr>
        <p:spPr bwMode="auto">
          <a:xfrm>
            <a:off x="1619250" y="6165850"/>
            <a:ext cx="6121400" cy="368300"/>
          </a:xfrm>
          <a:prstGeom prst="rect">
            <a:avLst/>
          </a:prstGeom>
          <a:noFill/>
          <a:ln w="9525">
            <a:noFill/>
            <a:miter lim="800000"/>
            <a:headEnd/>
            <a:tailEnd/>
          </a:ln>
        </p:spPr>
        <p:txBody>
          <a:bodyPr>
            <a:spAutoFit/>
          </a:bodyPr>
          <a:lstStyle/>
          <a:p>
            <a:r>
              <a:rPr lang="en-US">
                <a:solidFill>
                  <a:schemeClr val="bg1"/>
                </a:solidFill>
                <a:latin typeface="Century Gothic" pitchFamily="34" charset="0"/>
              </a:rPr>
              <a:t>Easy access to ambulance &amp; assistance from AWW </a:t>
            </a:r>
            <a:endParaRPr lang="en-IN">
              <a:solidFill>
                <a:schemeClr val="bg1"/>
              </a:solidFill>
              <a:latin typeface="Century Gothic" pitchFamily="34" charset="0"/>
            </a:endParaRPr>
          </a:p>
        </p:txBody>
      </p:sp>
    </p:spTree>
    <p:extLst>
      <p:ext uri="{BB962C8B-B14F-4D97-AF65-F5344CB8AC3E}">
        <p14:creationId xmlns="" xmlns:p14="http://schemas.microsoft.com/office/powerpoint/2010/main" val="28299590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C64F63D0-D4E7-45F1-A6B8-C31FDB484141}" type="slidenum">
              <a:rPr lang="en-US" altLang="en-US"/>
              <a:pPr>
                <a:defRPr/>
              </a:pPr>
              <a:t>36</a:t>
            </a:fld>
            <a:endParaRPr lang="en-US" altLang="en-US"/>
          </a:p>
        </p:txBody>
      </p:sp>
      <p:sp>
        <p:nvSpPr>
          <p:cNvPr id="34820" name="Title 1"/>
          <p:cNvSpPr>
            <a:spLocks noGrp="1"/>
          </p:cNvSpPr>
          <p:nvPr>
            <p:ph type="title" idx="4294967295"/>
          </p:nvPr>
        </p:nvSpPr>
        <p:spPr/>
        <p:txBody>
          <a:bodyPr anchor="ctr"/>
          <a:lstStyle/>
          <a:p>
            <a:pPr algn="ctr" eaLnBrk="1" hangingPunct="1"/>
            <a:r>
              <a:rPr lang="en-IN" sz="3600" dirty="0" smtClean="0">
                <a:solidFill>
                  <a:srgbClr val="C00000"/>
                </a:solidFill>
              </a:rPr>
              <a:t>Role   of  ASHA</a:t>
            </a:r>
          </a:p>
        </p:txBody>
      </p:sp>
      <p:sp>
        <p:nvSpPr>
          <p:cNvPr id="34821" name="Content Placeholder 2"/>
          <p:cNvSpPr>
            <a:spLocks noGrp="1"/>
          </p:cNvSpPr>
          <p:nvPr>
            <p:ph idx="4294967295"/>
          </p:nvPr>
        </p:nvSpPr>
        <p:spPr>
          <a:xfrm>
            <a:off x="323850" y="1981199"/>
            <a:ext cx="8134350" cy="4092575"/>
          </a:xfrm>
        </p:spPr>
        <p:txBody>
          <a:bodyPr/>
          <a:lstStyle/>
          <a:p>
            <a:pPr marL="457200" indent="-342900" eaLnBrk="1" hangingPunct="1">
              <a:buFont typeface="Wingdings" pitchFamily="2" charset="2"/>
              <a:buChar char="v"/>
            </a:pPr>
            <a:r>
              <a:rPr lang="en-IN" dirty="0" smtClean="0"/>
              <a:t> </a:t>
            </a:r>
            <a:r>
              <a:rPr lang="en-IN" sz="2800" dirty="0" smtClean="0">
                <a:latin typeface="Times New Roman" pitchFamily="18" charset="0"/>
                <a:cs typeface="Times New Roman" pitchFamily="18" charset="0"/>
              </a:rPr>
              <a:t>A village level link worker attached to</a:t>
            </a:r>
          </a:p>
          <a:p>
            <a:pPr marL="114300" indent="0" eaLnBrk="1" hangingPunct="1">
              <a:buNone/>
            </a:pPr>
            <a:r>
              <a:rPr lang="en-IN" sz="2800" dirty="0" smtClean="0">
                <a:latin typeface="Times New Roman" pitchFamily="18" charset="0"/>
                <a:cs typeface="Times New Roman" pitchFamily="18" charset="0"/>
              </a:rPr>
              <a:t>     AWW/ANM</a:t>
            </a:r>
          </a:p>
          <a:p>
            <a:pPr marL="571500" indent="-457200" eaLnBrk="1" hangingPunct="1">
              <a:buFont typeface="Wingdings" pitchFamily="2" charset="2"/>
              <a:buChar char="v"/>
            </a:pPr>
            <a:r>
              <a:rPr lang="en-IN" sz="2800" dirty="0" smtClean="0">
                <a:latin typeface="Times New Roman" pitchFamily="18" charset="0"/>
                <a:cs typeface="Times New Roman" pitchFamily="18" charset="0"/>
              </a:rPr>
              <a:t>Motivator for ANC, PNC, Institutional Delivery.</a:t>
            </a:r>
          </a:p>
          <a:p>
            <a:pPr marL="571500" indent="-457200" eaLnBrk="1" hangingPunct="1">
              <a:buFont typeface="Wingdings" pitchFamily="2" charset="2"/>
              <a:buChar char="v"/>
            </a:pPr>
            <a:r>
              <a:rPr lang="en-IN" sz="2800" dirty="0" smtClean="0">
                <a:latin typeface="Times New Roman" pitchFamily="18" charset="0"/>
                <a:cs typeface="Times New Roman" pitchFamily="18" charset="0"/>
              </a:rPr>
              <a:t> Immunization and Family Planning Services.</a:t>
            </a:r>
          </a:p>
          <a:p>
            <a:pPr marL="571500" indent="-457200" eaLnBrk="1" hangingPunct="1">
              <a:buFont typeface="Wingdings" pitchFamily="2" charset="2"/>
              <a:buChar char="v"/>
            </a:pPr>
            <a:r>
              <a:rPr lang="en-IN" sz="2800" dirty="0" smtClean="0">
                <a:latin typeface="Times New Roman" pitchFamily="18" charset="0"/>
                <a:cs typeface="Times New Roman" pitchFamily="18" charset="0"/>
              </a:rPr>
              <a:t> Provide Escort to beneficiary for above services.</a:t>
            </a:r>
          </a:p>
          <a:p>
            <a:pPr marL="571500" indent="-457200" eaLnBrk="1" hangingPunct="1">
              <a:buFont typeface="Wingdings" pitchFamily="2" charset="2"/>
              <a:buChar char="v"/>
            </a:pPr>
            <a:r>
              <a:rPr lang="en-IN" sz="2800" dirty="0" smtClean="0">
                <a:latin typeface="Times New Roman" pitchFamily="18" charset="0"/>
                <a:cs typeface="Times New Roman" pitchFamily="18" charset="0"/>
              </a:rPr>
              <a:t> Adolescents Health Counsellor.</a:t>
            </a:r>
          </a:p>
        </p:txBody>
      </p:sp>
    </p:spTree>
    <p:extLst>
      <p:ext uri="{BB962C8B-B14F-4D97-AF65-F5344CB8AC3E}">
        <p14:creationId xmlns="" xmlns:p14="http://schemas.microsoft.com/office/powerpoint/2010/main" val="37814052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Goals and targets</a:t>
            </a:r>
            <a:endParaRPr lang="en-US" dirty="0">
              <a:solidFill>
                <a:srgbClr val="C00000"/>
              </a:solidFill>
            </a:endParaRPr>
          </a:p>
        </p:txBody>
      </p:sp>
      <p:sp>
        <p:nvSpPr>
          <p:cNvPr id="3" name="Content Placeholder 2"/>
          <p:cNvSpPr>
            <a:spLocks noGrp="1"/>
          </p:cNvSpPr>
          <p:nvPr>
            <p:ph sz="quarter" idx="1"/>
          </p:nvPr>
        </p:nvSpPr>
        <p:spPr/>
        <p:txBody>
          <a:bodyPr>
            <a:normAutofit/>
          </a:bodyPr>
          <a:lstStyle/>
          <a:p>
            <a:pPr>
              <a:buNone/>
            </a:pPr>
            <a:r>
              <a:rPr lang="en-US" dirty="0" smtClean="0"/>
              <a:t>   The 12</a:t>
            </a:r>
            <a:r>
              <a:rPr lang="en-US" baseline="30000" dirty="0" smtClean="0"/>
              <a:t>th</a:t>
            </a:r>
            <a:r>
              <a:rPr lang="en-US" dirty="0" smtClean="0"/>
              <a:t> five year plan </a:t>
            </a:r>
          </a:p>
          <a:p>
            <a:pPr>
              <a:buNone/>
            </a:pPr>
            <a:r>
              <a:rPr lang="en-US" dirty="0" smtClean="0"/>
              <a:t>    the three goals </a:t>
            </a:r>
          </a:p>
          <a:p>
            <a:pPr>
              <a:buNone/>
            </a:pPr>
            <a:endParaRPr lang="en-US" dirty="0" smtClean="0"/>
          </a:p>
          <a:p>
            <a:r>
              <a:rPr lang="en-US" dirty="0" smtClean="0"/>
              <a:t>Reduction of infant mortality rate (IMR)              </a:t>
            </a:r>
          </a:p>
          <a:p>
            <a:r>
              <a:rPr lang="en-US" dirty="0" smtClean="0"/>
              <a:t>Reduction of maternal mortality ratio (MMR)  </a:t>
            </a:r>
          </a:p>
          <a:p>
            <a:r>
              <a:rPr lang="en-US" dirty="0" smtClean="0"/>
              <a:t>Reduction in total fertility rate (TFR)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6553200" y="6243638"/>
            <a:ext cx="2133600" cy="457200"/>
          </a:xfrm>
          <a:prstGeom prst="rect">
            <a:avLst/>
          </a:prstGeom>
        </p:spPr>
        <p:txBody>
          <a:bodyPr/>
          <a:lstStyle/>
          <a:p>
            <a:pPr>
              <a:defRPr/>
            </a:pPr>
            <a:fld id="{09D637C3-E885-4CEA-B3EB-855A154B7F19}" type="slidenum">
              <a:rPr lang="en-US" altLang="en-US"/>
              <a:pPr>
                <a:defRPr/>
              </a:pPr>
              <a:t>38</a:t>
            </a:fld>
            <a:endParaRPr lang="en-US" altLang="en-US"/>
          </a:p>
        </p:txBody>
      </p:sp>
      <p:sp>
        <p:nvSpPr>
          <p:cNvPr id="13316" name="Rectangle 2"/>
          <p:cNvSpPr>
            <a:spLocks noGrp="1" noChangeArrowheads="1"/>
          </p:cNvSpPr>
          <p:nvPr>
            <p:ph type="title"/>
          </p:nvPr>
        </p:nvSpPr>
        <p:spPr>
          <a:xfrm>
            <a:off x="457200" y="274638"/>
            <a:ext cx="7467600" cy="792162"/>
          </a:xfrm>
        </p:spPr>
        <p:txBody>
          <a:bodyPr/>
          <a:lstStyle/>
          <a:p>
            <a:pPr eaLnBrk="1" hangingPunct="1"/>
            <a:r>
              <a:rPr lang="en-US" dirty="0" smtClean="0">
                <a:solidFill>
                  <a:srgbClr val="C00000"/>
                </a:solidFill>
                <a:latin typeface="Times New Roman" pitchFamily="18" charset="0"/>
                <a:cs typeface="Times New Roman" pitchFamily="18" charset="0"/>
              </a:rPr>
              <a:t>Highlights of the program</a:t>
            </a:r>
          </a:p>
        </p:txBody>
      </p:sp>
      <p:sp>
        <p:nvSpPr>
          <p:cNvPr id="13317" name="Rectangle 3"/>
          <p:cNvSpPr>
            <a:spLocks noGrp="1" noChangeArrowheads="1"/>
          </p:cNvSpPr>
          <p:nvPr>
            <p:ph type="body" idx="1"/>
          </p:nvPr>
        </p:nvSpPr>
        <p:spPr>
          <a:xfrm>
            <a:off x="685800" y="1371600"/>
            <a:ext cx="7848600" cy="4648200"/>
          </a:xfrm>
        </p:spPr>
        <p:txBody>
          <a:bodyPr>
            <a:normAutofit/>
          </a:bodyPr>
          <a:lstStyle/>
          <a:p>
            <a:pPr eaLnBrk="1" hangingPunct="1"/>
            <a:r>
              <a:rPr lang="en-US" sz="2800" dirty="0" smtClean="0">
                <a:latin typeface="Times New Roman" pitchFamily="18" charset="0"/>
                <a:cs typeface="Times New Roman" pitchFamily="18" charset="0"/>
              </a:rPr>
              <a:t>Integration of all programs related fertility regulation, maternal and child health and reproductive health.</a:t>
            </a:r>
          </a:p>
          <a:p>
            <a:pPr eaLnBrk="1" hangingPunct="1"/>
            <a:r>
              <a:rPr lang="en-US" sz="2800" dirty="0" smtClean="0">
                <a:latin typeface="Times New Roman" pitchFamily="18" charset="0"/>
                <a:cs typeface="Times New Roman" pitchFamily="18" charset="0"/>
              </a:rPr>
              <a:t>Services are client oriented, demand driven through decentralized participatory process and target free approach</a:t>
            </a:r>
          </a:p>
          <a:p>
            <a:pPr eaLnBrk="1" hangingPunct="1"/>
            <a:r>
              <a:rPr lang="en-US" sz="2800" dirty="0" smtClean="0">
                <a:latin typeface="Times New Roman" pitchFamily="18" charset="0"/>
                <a:cs typeface="Times New Roman" pitchFamily="18" charset="0"/>
              </a:rPr>
              <a:t>Up-gradation of facilities : Creation of First referral units </a:t>
            </a:r>
          </a:p>
          <a:p>
            <a:pPr eaLnBrk="1" hangingPunct="1"/>
            <a:r>
              <a:rPr lang="en-US" sz="2800" dirty="0" smtClean="0">
                <a:latin typeface="Times New Roman" pitchFamily="18" charset="0"/>
                <a:cs typeface="Times New Roman" pitchFamily="18" charset="0"/>
              </a:rPr>
              <a:t>Provision of specialist services for STD and RTI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E990B32F-EEBE-4FB4-9D52-A18C61841312}" type="slidenum">
              <a:rPr lang="en-US" altLang="en-US"/>
              <a:pPr>
                <a:defRPr/>
              </a:pPr>
              <a:t>39</a:t>
            </a:fld>
            <a:endParaRPr lang="en-US" altLang="en-US"/>
          </a:p>
        </p:txBody>
      </p:sp>
      <p:sp>
        <p:nvSpPr>
          <p:cNvPr id="36868" name="Title 1"/>
          <p:cNvSpPr>
            <a:spLocks noGrp="1"/>
          </p:cNvSpPr>
          <p:nvPr>
            <p:ph type="title" idx="4294967295"/>
          </p:nvPr>
        </p:nvSpPr>
        <p:spPr/>
        <p:txBody>
          <a:bodyPr anchor="ctr">
            <a:normAutofit fontScale="90000"/>
          </a:bodyPr>
          <a:lstStyle/>
          <a:p>
            <a:pPr algn="ctr" eaLnBrk="1" hangingPunct="1"/>
            <a:r>
              <a:rPr lang="en-US" sz="3600" dirty="0" smtClean="0">
                <a:solidFill>
                  <a:srgbClr val="C00000"/>
                </a:solidFill>
              </a:rPr>
              <a:t>Infection Management and Environment Plan</a:t>
            </a:r>
            <a:endParaRPr lang="en-IN" sz="3600" dirty="0" smtClean="0">
              <a:solidFill>
                <a:srgbClr val="C00000"/>
              </a:solidFill>
            </a:endParaRPr>
          </a:p>
        </p:txBody>
      </p:sp>
      <p:sp>
        <p:nvSpPr>
          <p:cNvPr id="36869" name="Content Placeholder 2"/>
          <p:cNvSpPr>
            <a:spLocks noGrp="1"/>
          </p:cNvSpPr>
          <p:nvPr>
            <p:ph idx="4294967295"/>
          </p:nvPr>
        </p:nvSpPr>
        <p:spPr>
          <a:xfrm>
            <a:off x="381000" y="1600200"/>
            <a:ext cx="8458200" cy="4724400"/>
          </a:xfrm>
        </p:spPr>
        <p:txBody>
          <a:bodyPr/>
          <a:lstStyle/>
          <a:p>
            <a:pPr marL="114300" indent="0" eaLnBrk="1" hangingPunct="1">
              <a:buFont typeface="Wingdings" pitchFamily="2" charset="2"/>
              <a:buNone/>
            </a:pPr>
            <a:endParaRPr lang="en-US" dirty="0" smtClean="0"/>
          </a:p>
          <a:p>
            <a:pPr marL="114300" indent="0" eaLnBrk="1" hangingPunct="1">
              <a:buFont typeface="Wingdings" pitchFamily="2" charset="2"/>
              <a:buNone/>
            </a:pPr>
            <a:endParaRPr lang="en-US" dirty="0" smtClean="0"/>
          </a:p>
          <a:p>
            <a:pPr marL="1839913" lvl="4" indent="-514350" eaLnBrk="1" hangingPunct="1">
              <a:buFont typeface="+mj-lt"/>
              <a:buAutoNum type="arabicPeriod"/>
            </a:pPr>
            <a:r>
              <a:rPr lang="en-US" sz="2800" dirty="0" smtClean="0"/>
              <a:t>Treatment and disposal of biomedical wastes</a:t>
            </a:r>
          </a:p>
          <a:p>
            <a:pPr marL="1839913" lvl="4" indent="-514350" eaLnBrk="1" hangingPunct="1">
              <a:buFont typeface="+mj-lt"/>
              <a:buAutoNum type="arabicPeriod"/>
            </a:pPr>
            <a:r>
              <a:rPr lang="en-US" sz="2800" dirty="0" smtClean="0"/>
              <a:t>Disposal of  syringe waste</a:t>
            </a:r>
          </a:p>
          <a:p>
            <a:pPr marL="1839913" lvl="4" indent="-514350" eaLnBrk="1" hangingPunct="1">
              <a:buFont typeface="+mj-lt"/>
              <a:buAutoNum type="arabicPeriod"/>
            </a:pPr>
            <a:r>
              <a:rPr lang="en-US" sz="2800" dirty="0" smtClean="0"/>
              <a:t>Provision of water sanitation and good hygiene conditions.</a:t>
            </a:r>
            <a:r>
              <a:rPr lang="en-IN" sz="3200" b="1" dirty="0" smtClean="0"/>
              <a:t>  </a:t>
            </a:r>
          </a:p>
          <a:p>
            <a:pPr marL="1839913" lvl="4" indent="-514350" eaLnBrk="1" hangingPunct="1">
              <a:buFont typeface="+mj-lt"/>
              <a:buAutoNum type="arabicPeriod"/>
            </a:pPr>
            <a:endParaRPr lang="en-IN" sz="3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aa\Pictures\New folder\rch34.jpg"/>
          <p:cNvPicPr>
            <a:picLocks noChangeAspect="1" noChangeArrowheads="1"/>
          </p:cNvPicPr>
          <p:nvPr/>
        </p:nvPicPr>
        <p:blipFill>
          <a:blip r:embed="rId2"/>
          <a:srcRect/>
          <a:stretch>
            <a:fillRect/>
          </a:stretch>
        </p:blipFill>
        <p:spPr bwMode="auto">
          <a:xfrm>
            <a:off x="228600" y="228600"/>
            <a:ext cx="8839200" cy="6172200"/>
          </a:xfrm>
          <a:prstGeom prst="rect">
            <a:avLst/>
          </a:prstGeom>
          <a:noFill/>
        </p:spPr>
      </p:pic>
    </p:spTree>
    <p:extLst>
      <p:ext uri="{BB962C8B-B14F-4D97-AF65-F5344CB8AC3E}">
        <p14:creationId xmlns="" xmlns:p14="http://schemas.microsoft.com/office/powerpoint/2010/main" val="21702801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
          </p:nvPr>
        </p:nvSpPr>
        <p:spPr>
          <a:xfrm>
            <a:off x="381000" y="1143000"/>
            <a:ext cx="4419600" cy="658368"/>
          </a:xfrm>
        </p:spPr>
        <p:txBody>
          <a:bodyPr/>
          <a:lstStyle/>
          <a:p>
            <a:pPr algn="ctr"/>
            <a:r>
              <a:rPr lang="en-IN" sz="3600" dirty="0" err="1" smtClean="0">
                <a:latin typeface="Kruti Dev 010" pitchFamily="2" charset="0"/>
              </a:rPr>
              <a:t>ekrk</a:t>
            </a:r>
            <a:endParaRPr lang="en-IN" sz="3600" dirty="0">
              <a:latin typeface="Kruti Dev 010" pitchFamily="2" charset="0"/>
            </a:endParaRPr>
          </a:p>
        </p:txBody>
      </p:sp>
      <p:sp>
        <p:nvSpPr>
          <p:cNvPr id="4" name="Content Placeholder 3"/>
          <p:cNvSpPr>
            <a:spLocks noGrp="1"/>
          </p:cNvSpPr>
          <p:nvPr>
            <p:ph sz="quarter" idx="2"/>
          </p:nvPr>
        </p:nvSpPr>
        <p:spPr>
          <a:xfrm>
            <a:off x="304800" y="1981200"/>
            <a:ext cx="4419600" cy="4572000"/>
          </a:xfrm>
          <a:solidFill>
            <a:schemeClr val="bg2"/>
          </a:solidFill>
        </p:spPr>
        <p:txBody>
          <a:bodyPr>
            <a:normAutofit/>
          </a:bodyPr>
          <a:lstStyle/>
          <a:p>
            <a:r>
              <a:rPr lang="en-IN" dirty="0" smtClean="0">
                <a:latin typeface="+mj-lt"/>
              </a:rPr>
              <a:t>Pre-conception care</a:t>
            </a:r>
          </a:p>
          <a:p>
            <a:r>
              <a:rPr lang="en-IN" dirty="0" smtClean="0">
                <a:latin typeface="+mj-lt"/>
              </a:rPr>
              <a:t>Liquid and sweet diet in 1</a:t>
            </a:r>
            <a:r>
              <a:rPr lang="en-IN" baseline="30000" dirty="0" smtClean="0">
                <a:latin typeface="+mj-lt"/>
              </a:rPr>
              <a:t>st</a:t>
            </a:r>
            <a:r>
              <a:rPr lang="en-IN" dirty="0" smtClean="0">
                <a:latin typeface="+mj-lt"/>
              </a:rPr>
              <a:t> </a:t>
            </a:r>
            <a:r>
              <a:rPr lang="en-IN" dirty="0" err="1" smtClean="0">
                <a:latin typeface="+mj-lt"/>
              </a:rPr>
              <a:t>trimister</a:t>
            </a:r>
            <a:r>
              <a:rPr lang="en-IN" dirty="0" smtClean="0">
                <a:latin typeface="+mj-lt"/>
              </a:rPr>
              <a:t> </a:t>
            </a:r>
            <a:r>
              <a:rPr lang="en-IN" dirty="0" err="1" smtClean="0">
                <a:latin typeface="Kruti Dev 010" pitchFamily="2" charset="0"/>
              </a:rPr>
              <a:t>jljDr</a:t>
            </a:r>
            <a:r>
              <a:rPr lang="en-IN" dirty="0" smtClean="0">
                <a:latin typeface="Kruti Dev 010" pitchFamily="2" charset="0"/>
              </a:rPr>
              <a:t>/</a:t>
            </a:r>
            <a:r>
              <a:rPr lang="en-IN" dirty="0" err="1" smtClean="0">
                <a:latin typeface="Kruti Dev 010" pitchFamily="2" charset="0"/>
              </a:rPr>
              <a:t>kkrqo</a:t>
            </a:r>
            <a:r>
              <a:rPr lang="en-IN" dirty="0" smtClean="0">
                <a:latin typeface="Kruti Dev 010" pitchFamily="2" charset="0"/>
              </a:rPr>
              <a:t>/</a:t>
            </a:r>
            <a:r>
              <a:rPr lang="en-IN" dirty="0" err="1" smtClean="0">
                <a:latin typeface="Kruti Dev 010" pitchFamily="2" charset="0"/>
              </a:rPr>
              <a:t>kZd</a:t>
            </a:r>
            <a:endParaRPr lang="en-IN" dirty="0" smtClean="0">
              <a:latin typeface="+mj-lt"/>
            </a:endParaRPr>
          </a:p>
          <a:p>
            <a:r>
              <a:rPr lang="en-IN" dirty="0" smtClean="0">
                <a:latin typeface="+mj-lt"/>
              </a:rPr>
              <a:t>Sweet, liquid and heavy diet in 2</a:t>
            </a:r>
            <a:r>
              <a:rPr lang="en-IN" baseline="30000" dirty="0" smtClean="0">
                <a:latin typeface="+mj-lt"/>
              </a:rPr>
              <a:t>nd</a:t>
            </a:r>
            <a:r>
              <a:rPr lang="en-IN" dirty="0" smtClean="0">
                <a:latin typeface="+mj-lt"/>
              </a:rPr>
              <a:t> </a:t>
            </a:r>
            <a:r>
              <a:rPr lang="en-IN" dirty="0" err="1" smtClean="0">
                <a:latin typeface="+mj-lt"/>
              </a:rPr>
              <a:t>trimister</a:t>
            </a:r>
            <a:r>
              <a:rPr lang="en-IN" dirty="0" smtClean="0">
                <a:latin typeface="+mj-lt"/>
              </a:rPr>
              <a:t> </a:t>
            </a:r>
            <a:r>
              <a:rPr lang="en-IN" dirty="0" err="1" smtClean="0">
                <a:latin typeface="Kruti Dev 010" pitchFamily="2" charset="0"/>
              </a:rPr>
              <a:t>ekalesnks</a:t>
            </a:r>
            <a:r>
              <a:rPr lang="en-IN" dirty="0" smtClean="0">
                <a:latin typeface="Kruti Dev 010" pitchFamily="2" charset="0"/>
              </a:rPr>
              <a:t>/</a:t>
            </a:r>
            <a:r>
              <a:rPr lang="en-IN" dirty="0" err="1" smtClean="0">
                <a:latin typeface="Kruti Dev 010" pitchFamily="2" charset="0"/>
              </a:rPr>
              <a:t>kkrqo</a:t>
            </a:r>
            <a:r>
              <a:rPr lang="en-IN" dirty="0" smtClean="0">
                <a:latin typeface="Kruti Dev 010" pitchFamily="2" charset="0"/>
              </a:rPr>
              <a:t>/</a:t>
            </a:r>
            <a:r>
              <a:rPr lang="en-IN" dirty="0" err="1" smtClean="0">
                <a:latin typeface="Kruti Dev 010" pitchFamily="2" charset="0"/>
              </a:rPr>
              <a:t>kZd</a:t>
            </a:r>
            <a:endParaRPr lang="en-IN" dirty="0" smtClean="0">
              <a:latin typeface="+mj-lt"/>
            </a:endParaRPr>
          </a:p>
          <a:p>
            <a:r>
              <a:rPr lang="en-IN" dirty="0" smtClean="0">
                <a:latin typeface="+mj-lt"/>
              </a:rPr>
              <a:t>Liquid and solid diet rich in fats and proteins in last </a:t>
            </a:r>
            <a:r>
              <a:rPr lang="en-IN" dirty="0" err="1" smtClean="0">
                <a:latin typeface="+mj-lt"/>
              </a:rPr>
              <a:t>trimister</a:t>
            </a:r>
            <a:r>
              <a:rPr lang="en-IN" dirty="0" smtClean="0">
                <a:latin typeface="+mj-lt"/>
              </a:rPr>
              <a:t> </a:t>
            </a:r>
            <a:r>
              <a:rPr lang="en-IN" dirty="0" err="1" smtClean="0">
                <a:latin typeface="Kruti Dev 010" pitchFamily="2" charset="0"/>
              </a:rPr>
              <a:t>vfLFkeTtk’kqØo</a:t>
            </a:r>
            <a:r>
              <a:rPr lang="en-IN" dirty="0" smtClean="0">
                <a:latin typeface="Kruti Dev 010" pitchFamily="2" charset="0"/>
              </a:rPr>
              <a:t>/</a:t>
            </a:r>
            <a:r>
              <a:rPr lang="en-IN" dirty="0" err="1" smtClean="0">
                <a:latin typeface="Kruti Dev 010" pitchFamily="2" charset="0"/>
              </a:rPr>
              <a:t>kZd</a:t>
            </a:r>
            <a:endParaRPr lang="en-IN" dirty="0" smtClean="0">
              <a:latin typeface="+mj-lt"/>
            </a:endParaRPr>
          </a:p>
          <a:p>
            <a:r>
              <a:rPr lang="en-IN" dirty="0" err="1" smtClean="0">
                <a:latin typeface="+mj-lt"/>
              </a:rPr>
              <a:t>Prasav</a:t>
            </a:r>
            <a:r>
              <a:rPr lang="en-IN" dirty="0" smtClean="0">
                <a:latin typeface="+mj-lt"/>
              </a:rPr>
              <a:t> </a:t>
            </a:r>
            <a:r>
              <a:rPr lang="en-IN" dirty="0" err="1" smtClean="0">
                <a:latin typeface="+mj-lt"/>
              </a:rPr>
              <a:t>Paricharya</a:t>
            </a:r>
            <a:endParaRPr lang="en-IN" dirty="0" smtClean="0">
              <a:latin typeface="+mj-lt"/>
            </a:endParaRPr>
          </a:p>
          <a:p>
            <a:r>
              <a:rPr lang="en-IN" dirty="0" smtClean="0">
                <a:latin typeface="+mj-lt"/>
              </a:rPr>
              <a:t>Concept of </a:t>
            </a:r>
            <a:r>
              <a:rPr lang="en-IN" dirty="0" err="1" smtClean="0">
                <a:latin typeface="+mj-lt"/>
              </a:rPr>
              <a:t>Daee</a:t>
            </a:r>
            <a:endParaRPr lang="en-IN" dirty="0" smtClean="0">
              <a:latin typeface="+mj-lt"/>
            </a:endParaRPr>
          </a:p>
          <a:p>
            <a:endParaRPr lang="en-IN" dirty="0">
              <a:latin typeface="+mj-lt"/>
            </a:endParaRPr>
          </a:p>
        </p:txBody>
      </p:sp>
      <p:sp>
        <p:nvSpPr>
          <p:cNvPr id="5" name="Text Placeholder 4"/>
          <p:cNvSpPr>
            <a:spLocks noGrp="1"/>
          </p:cNvSpPr>
          <p:nvPr>
            <p:ph type="body" sz="quarter" idx="3"/>
          </p:nvPr>
        </p:nvSpPr>
        <p:spPr>
          <a:xfrm>
            <a:off x="4953000" y="1170432"/>
            <a:ext cx="3657600" cy="658368"/>
          </a:xfrm>
        </p:spPr>
        <p:txBody>
          <a:bodyPr/>
          <a:lstStyle/>
          <a:p>
            <a:pPr algn="ctr"/>
            <a:r>
              <a:rPr lang="en-IN" sz="3200" dirty="0" err="1" smtClean="0">
                <a:latin typeface="Kruti Dev 010" pitchFamily="2" charset="0"/>
              </a:rPr>
              <a:t>ckyd</a:t>
            </a:r>
            <a:endParaRPr lang="en-IN" sz="3200" dirty="0">
              <a:latin typeface="Kruti Dev 010" pitchFamily="2" charset="0"/>
            </a:endParaRPr>
          </a:p>
        </p:txBody>
      </p:sp>
      <p:sp>
        <p:nvSpPr>
          <p:cNvPr id="6" name="Content Placeholder 5"/>
          <p:cNvSpPr>
            <a:spLocks noGrp="1"/>
          </p:cNvSpPr>
          <p:nvPr>
            <p:ph sz="quarter" idx="4"/>
          </p:nvPr>
        </p:nvSpPr>
        <p:spPr>
          <a:xfrm>
            <a:off x="5029200" y="1981200"/>
            <a:ext cx="3657600" cy="4572000"/>
          </a:xfrm>
          <a:solidFill>
            <a:schemeClr val="accent5">
              <a:lumMod val="20000"/>
              <a:lumOff val="80000"/>
            </a:schemeClr>
          </a:solidFill>
        </p:spPr>
        <p:txBody>
          <a:bodyPr/>
          <a:lstStyle/>
          <a:p>
            <a:r>
              <a:rPr lang="en-IN" dirty="0" smtClean="0"/>
              <a:t>Exclusive breast feeding for 6 months</a:t>
            </a:r>
          </a:p>
          <a:p>
            <a:r>
              <a:rPr lang="en-IN" dirty="0" smtClean="0"/>
              <a:t>Continue Breast feeding till 2 years</a:t>
            </a:r>
          </a:p>
          <a:p>
            <a:r>
              <a:rPr lang="en-IN" dirty="0" smtClean="0"/>
              <a:t>Weaning diet: 6 supplementary feeds/ day (</a:t>
            </a:r>
            <a:r>
              <a:rPr lang="en-IN" dirty="0" err="1" smtClean="0"/>
              <a:t>Yush</a:t>
            </a:r>
            <a:r>
              <a:rPr lang="en-IN" dirty="0" smtClean="0"/>
              <a:t>, Cereals, Rice, Legumes)</a:t>
            </a:r>
          </a:p>
          <a:p>
            <a:r>
              <a:rPr lang="en-IN" dirty="0" err="1" smtClean="0"/>
              <a:t>Suvarnaprashan</a:t>
            </a:r>
            <a:r>
              <a:rPr lang="en-IN" dirty="0" smtClean="0"/>
              <a:t> till 16 years</a:t>
            </a:r>
            <a:endParaRPr lang="en-IN" dirty="0"/>
          </a:p>
        </p:txBody>
      </p:sp>
      <p:sp>
        <p:nvSpPr>
          <p:cNvPr id="7" name="Title 1"/>
          <p:cNvSpPr>
            <a:spLocks noGrp="1"/>
          </p:cNvSpPr>
          <p:nvPr>
            <p:ph type="title"/>
          </p:nvPr>
        </p:nvSpPr>
        <p:spPr>
          <a:xfrm>
            <a:off x="301752" y="228600"/>
            <a:ext cx="8534400" cy="758952"/>
          </a:xfrm>
        </p:spPr>
        <p:txBody>
          <a:bodyPr/>
          <a:lstStyle/>
          <a:p>
            <a:pPr algn="ctr"/>
            <a:r>
              <a:rPr lang="en-IN" dirty="0" err="1" smtClean="0"/>
              <a:t>Ayurvedic</a:t>
            </a:r>
            <a:r>
              <a:rPr lang="en-IN" dirty="0" smtClean="0"/>
              <a:t> Approach</a:t>
            </a:r>
            <a:endParaRPr lang="en-IN" dirty="0"/>
          </a:p>
        </p:txBody>
      </p:sp>
    </p:spTree>
    <p:extLst>
      <p:ext uri="{BB962C8B-B14F-4D97-AF65-F5344CB8AC3E}">
        <p14:creationId xmlns="" xmlns:p14="http://schemas.microsoft.com/office/powerpoint/2010/main" val="17729845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JAY\Desktop\flower images\rose.jpg"/>
          <p:cNvPicPr>
            <a:picLocks noChangeAspect="1" noChangeArrowheads="1"/>
          </p:cNvPicPr>
          <p:nvPr/>
        </p:nvPicPr>
        <p:blipFill>
          <a:blip r:embed="rId2"/>
          <a:srcRect/>
          <a:stretch>
            <a:fillRect/>
          </a:stretch>
        </p:blipFill>
        <p:spPr bwMode="auto">
          <a:xfrm>
            <a:off x="1981200" y="457200"/>
            <a:ext cx="4876800" cy="4419600"/>
          </a:xfrm>
          <a:prstGeom prst="rect">
            <a:avLst/>
          </a:prstGeom>
          <a:noFill/>
        </p:spPr>
      </p:pic>
      <p:sp>
        <p:nvSpPr>
          <p:cNvPr id="3" name="Rectangle 2"/>
          <p:cNvSpPr/>
          <p:nvPr/>
        </p:nvSpPr>
        <p:spPr>
          <a:xfrm>
            <a:off x="914400" y="4953000"/>
            <a:ext cx="7162800" cy="1015663"/>
          </a:xfrm>
          <a:prstGeom prst="rect">
            <a:avLst/>
          </a:prstGeom>
        </p:spPr>
        <p:txBody>
          <a:bodyPr wrap="square">
            <a:spAutoFit/>
          </a:bodyPr>
          <a:lstStyle/>
          <a:p>
            <a:pPr algn="ctr"/>
            <a:r>
              <a:rPr lang="en-US" sz="6000" kern="10" dirty="0" smtClean="0">
                <a:ln w="9525">
                  <a:round/>
                  <a:headEnd/>
                  <a:tailEnd/>
                </a:ln>
                <a:gradFill rotWithShape="0">
                  <a:gsLst>
                    <a:gs pos="0">
                      <a:srgbClr val="FFE701"/>
                    </a:gs>
                    <a:gs pos="100000">
                      <a:srgbClr val="FE3E02"/>
                    </a:gs>
                  </a:gsLst>
                  <a:lin ang="5400000" scaled="1"/>
                </a:gradFill>
                <a:latin typeface="Arial Black" pitchFamily="34" charset="0"/>
              </a:rPr>
              <a:t>THANK YOU</a:t>
            </a:r>
            <a:endParaRPr lang="en-US" sz="6000" kern="10" dirty="0">
              <a:ln w="9525">
                <a:round/>
                <a:headEnd/>
                <a:tailEnd/>
              </a:ln>
              <a:gradFill rotWithShape="0">
                <a:gsLst>
                  <a:gs pos="0">
                    <a:srgbClr val="FFE701"/>
                  </a:gs>
                  <a:gs pos="100000">
                    <a:srgbClr val="FE3E02"/>
                  </a:gs>
                </a:gsLst>
                <a:lin ang="5400000" scaled="1"/>
              </a:gradFill>
              <a:latin typeface="Arial Blac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sz="quarter" idx="1"/>
          </p:nvPr>
        </p:nvSpPr>
        <p:spPr>
          <a:xfrm>
            <a:off x="457200" y="1371600"/>
            <a:ext cx="7772400" cy="5102352"/>
          </a:xfrm>
        </p:spPr>
        <p:txBody>
          <a:bodyPr>
            <a:normAutofit/>
          </a:bodyPr>
          <a:lstStyle/>
          <a:p>
            <a:r>
              <a:rPr lang="en-US" sz="2000" dirty="0" smtClean="0">
                <a:solidFill>
                  <a:srgbClr val="FF0000"/>
                </a:solidFill>
                <a:latin typeface="Times New Roman" pitchFamily="18" charset="0"/>
                <a:cs typeface="Times New Roman" pitchFamily="18" charset="0"/>
              </a:rPr>
              <a:t>RCH Phase 1 </a:t>
            </a:r>
            <a:r>
              <a:rPr lang="en-US" sz="2000" dirty="0" smtClean="0"/>
              <a:t>launched on </a:t>
            </a:r>
            <a:r>
              <a:rPr lang="en-US" sz="2000" dirty="0" smtClean="0">
                <a:solidFill>
                  <a:srgbClr val="FF0000"/>
                </a:solidFill>
              </a:rPr>
              <a:t>15</a:t>
            </a:r>
            <a:r>
              <a:rPr lang="en-US" sz="2000" baseline="30000" dirty="0" smtClean="0">
                <a:solidFill>
                  <a:srgbClr val="FF0000"/>
                </a:solidFill>
              </a:rPr>
              <a:t>th</a:t>
            </a:r>
            <a:r>
              <a:rPr lang="en-US" sz="2000" dirty="0" smtClean="0">
                <a:solidFill>
                  <a:srgbClr val="FF0000"/>
                </a:solidFill>
              </a:rPr>
              <a:t> October, 1997</a:t>
            </a:r>
            <a:r>
              <a:rPr lang="en-US" sz="2000" dirty="0" smtClean="0"/>
              <a:t>.</a:t>
            </a:r>
          </a:p>
          <a:p>
            <a:r>
              <a:rPr lang="en-US" sz="2000" dirty="0" smtClean="0"/>
              <a:t>2001-2002 –A scheme for </a:t>
            </a:r>
            <a:r>
              <a:rPr lang="en-US" sz="2000" dirty="0" smtClean="0">
                <a:solidFill>
                  <a:srgbClr val="FF0000"/>
                </a:solidFill>
              </a:rPr>
              <a:t>training of dais </a:t>
            </a:r>
            <a:r>
              <a:rPr lang="en-US" sz="2000" dirty="0" smtClean="0"/>
              <a:t>was initiated and implemented in 156 districts in 18 states/</a:t>
            </a:r>
            <a:r>
              <a:rPr lang="en-US" sz="2000" dirty="0" err="1" smtClean="0"/>
              <a:t>Uts</a:t>
            </a:r>
            <a:r>
              <a:rPr lang="en-US" sz="2000" dirty="0" smtClean="0"/>
              <a:t>.</a:t>
            </a:r>
          </a:p>
          <a:p>
            <a:endParaRPr lang="en-US" sz="2000" dirty="0" smtClean="0">
              <a:solidFill>
                <a:srgbClr val="FF0000"/>
              </a:solidFill>
            </a:endParaRPr>
          </a:p>
          <a:p>
            <a:r>
              <a:rPr lang="en-US" sz="2000" dirty="0" smtClean="0">
                <a:solidFill>
                  <a:srgbClr val="FF0000"/>
                </a:solidFill>
                <a:latin typeface="Times New Roman" pitchFamily="18" charset="0"/>
                <a:cs typeface="Times New Roman" pitchFamily="18" charset="0"/>
              </a:rPr>
              <a:t>RCH Phase 2 </a:t>
            </a:r>
            <a:r>
              <a:rPr lang="en-US" sz="2000" dirty="0" smtClean="0">
                <a:latin typeface="Times New Roman" pitchFamily="18" charset="0"/>
                <a:cs typeface="Times New Roman" pitchFamily="18" charset="0"/>
              </a:rPr>
              <a:t>l</a:t>
            </a:r>
            <a:r>
              <a:rPr lang="en-US" sz="2000" dirty="0" smtClean="0"/>
              <a:t>aunched</a:t>
            </a:r>
            <a:r>
              <a:rPr lang="en-US" sz="2000" b="1" dirty="0" smtClean="0"/>
              <a:t> </a:t>
            </a:r>
            <a:r>
              <a:rPr lang="en-US" sz="2000" dirty="0" smtClean="0"/>
              <a:t>on </a:t>
            </a:r>
            <a:r>
              <a:rPr lang="en-US" sz="2000" dirty="0" smtClean="0">
                <a:solidFill>
                  <a:srgbClr val="FF0000"/>
                </a:solidFill>
              </a:rPr>
              <a:t>1</a:t>
            </a:r>
            <a:r>
              <a:rPr lang="en-US" sz="2000" baseline="30000" dirty="0" smtClean="0">
                <a:solidFill>
                  <a:srgbClr val="FF0000"/>
                </a:solidFill>
              </a:rPr>
              <a:t>st</a:t>
            </a:r>
            <a:r>
              <a:rPr lang="en-US" sz="2000" dirty="0" smtClean="0">
                <a:solidFill>
                  <a:srgbClr val="FF0000"/>
                </a:solidFill>
              </a:rPr>
              <a:t> April 2005.</a:t>
            </a:r>
          </a:p>
          <a:p>
            <a:r>
              <a:rPr lang="en-US" sz="1800" dirty="0" smtClean="0">
                <a:solidFill>
                  <a:srgbClr val="C00000"/>
                </a:solidFill>
              </a:rPr>
              <a:t>JANANI SURAKSHA YOJANA (JSY) </a:t>
            </a:r>
            <a:r>
              <a:rPr lang="en-US" sz="2000" dirty="0" smtClean="0"/>
              <a:t>launched on </a:t>
            </a:r>
            <a:r>
              <a:rPr lang="en-US" sz="2000" dirty="0" smtClean="0">
                <a:solidFill>
                  <a:srgbClr val="C00000"/>
                </a:solidFill>
              </a:rPr>
              <a:t>12</a:t>
            </a:r>
            <a:r>
              <a:rPr lang="en-US" sz="2000" baseline="30000" dirty="0" smtClean="0">
                <a:solidFill>
                  <a:srgbClr val="C00000"/>
                </a:solidFill>
              </a:rPr>
              <a:t>th</a:t>
            </a:r>
            <a:r>
              <a:rPr lang="en-US" sz="2000" dirty="0" smtClean="0">
                <a:solidFill>
                  <a:srgbClr val="C00000"/>
                </a:solidFill>
              </a:rPr>
              <a:t> April 2005.</a:t>
            </a:r>
          </a:p>
          <a:p>
            <a:endParaRPr lang="en-US" sz="2000" dirty="0" smtClean="0">
              <a:solidFill>
                <a:srgbClr val="C00000"/>
              </a:solidFill>
            </a:endParaRPr>
          </a:p>
          <a:p>
            <a:r>
              <a:rPr lang="en-US" sz="2000" dirty="0" smtClean="0"/>
              <a:t>1</a:t>
            </a:r>
            <a:r>
              <a:rPr lang="en-US" sz="2000" baseline="30000" dirty="0" smtClean="0"/>
              <a:t>st</a:t>
            </a:r>
            <a:r>
              <a:rPr lang="en-US" sz="2000" dirty="0" smtClean="0"/>
              <a:t> June 2011 – govt. of India launched </a:t>
            </a:r>
            <a:r>
              <a:rPr lang="en-US" sz="2000" dirty="0" err="1" smtClean="0">
                <a:solidFill>
                  <a:srgbClr val="C00000"/>
                </a:solidFill>
              </a:rPr>
              <a:t>Janani</a:t>
            </a:r>
            <a:r>
              <a:rPr lang="en-US" sz="2000" dirty="0" smtClean="0">
                <a:solidFill>
                  <a:srgbClr val="C00000"/>
                </a:solidFill>
              </a:rPr>
              <a:t> </a:t>
            </a:r>
            <a:r>
              <a:rPr lang="en-US" sz="2000" dirty="0" err="1" smtClean="0">
                <a:solidFill>
                  <a:srgbClr val="C00000"/>
                </a:solidFill>
              </a:rPr>
              <a:t>shishu</a:t>
            </a:r>
            <a:r>
              <a:rPr lang="en-US" sz="2000" dirty="0" smtClean="0">
                <a:solidFill>
                  <a:srgbClr val="C00000"/>
                </a:solidFill>
              </a:rPr>
              <a:t> </a:t>
            </a:r>
            <a:r>
              <a:rPr lang="en-US" sz="2000" dirty="0" err="1" smtClean="0">
                <a:solidFill>
                  <a:srgbClr val="C00000"/>
                </a:solidFill>
              </a:rPr>
              <a:t>suraksha</a:t>
            </a:r>
            <a:r>
              <a:rPr lang="en-US" sz="2000" dirty="0" smtClean="0">
                <a:solidFill>
                  <a:srgbClr val="C00000"/>
                </a:solidFill>
              </a:rPr>
              <a:t> </a:t>
            </a:r>
            <a:r>
              <a:rPr lang="en-US" sz="2000" dirty="0" err="1" smtClean="0">
                <a:solidFill>
                  <a:srgbClr val="C00000"/>
                </a:solidFill>
              </a:rPr>
              <a:t>karyakram</a:t>
            </a:r>
            <a:r>
              <a:rPr lang="en-US" sz="2000" dirty="0" smtClean="0">
                <a:solidFill>
                  <a:srgbClr val="C00000"/>
                </a:solidFill>
              </a:rPr>
              <a:t>.( JSSK).</a:t>
            </a:r>
            <a:endParaRPr lang="en-US" sz="2000" dirty="0" smtClean="0"/>
          </a:p>
          <a:p>
            <a:endParaRPr lang="en-US" sz="2000" dirty="0" smtClean="0"/>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Arial Black" panose="020B0A04020102020204" pitchFamily="34" charset="0"/>
              </a:rPr>
              <a:t>INTEGRATED APPROACH TO THE PROGRAMME</a:t>
            </a:r>
            <a:endParaRPr lang="en-US" sz="36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buNone/>
            </a:pPr>
            <a:r>
              <a:rPr lang="en-US" dirty="0" smtClean="0"/>
              <a:t>Improving the health status of young women and children</a:t>
            </a:r>
          </a:p>
          <a:p>
            <a:pPr marL="0" indent="0">
              <a:buNone/>
            </a:pPr>
            <a:r>
              <a:rPr lang="en-US" dirty="0" smtClean="0"/>
              <a:t>Namely-</a:t>
            </a:r>
          </a:p>
          <a:p>
            <a:pPr>
              <a:buFont typeface="Wingdings" panose="05000000000000000000" pitchFamily="2" charset="2"/>
              <a:buChar char="§"/>
            </a:pPr>
            <a:r>
              <a:rPr lang="en-US" dirty="0" smtClean="0"/>
              <a:t>Family welfare programme.</a:t>
            </a:r>
          </a:p>
          <a:p>
            <a:pPr>
              <a:buFont typeface="Wingdings" panose="05000000000000000000" pitchFamily="2" charset="2"/>
              <a:buChar char="§"/>
            </a:pPr>
            <a:r>
              <a:rPr lang="en-US" dirty="0" smtClean="0"/>
              <a:t>Universal immunization programme.</a:t>
            </a:r>
          </a:p>
          <a:p>
            <a:pPr>
              <a:buFont typeface="Wingdings" panose="05000000000000000000" pitchFamily="2" charset="2"/>
              <a:buChar char="§"/>
            </a:pPr>
            <a:r>
              <a:rPr lang="en-US" dirty="0" smtClean="0"/>
              <a:t>Oral rehydration therapy.</a:t>
            </a:r>
          </a:p>
          <a:p>
            <a:pPr>
              <a:buFont typeface="Wingdings" panose="05000000000000000000" pitchFamily="2" charset="2"/>
              <a:buChar char="§"/>
            </a:pPr>
            <a:r>
              <a:rPr lang="en-US" dirty="0" smtClean="0"/>
              <a:t>Child survival and safe motherhood.</a:t>
            </a:r>
          </a:p>
          <a:p>
            <a:pPr>
              <a:buFont typeface="Wingdings" panose="05000000000000000000" pitchFamily="2" charset="2"/>
              <a:buChar char="§"/>
            </a:pPr>
            <a:r>
              <a:rPr lang="en-US" dirty="0" smtClean="0"/>
              <a:t>Acute respiratory infection control.</a:t>
            </a:r>
          </a:p>
          <a:p>
            <a:pPr marL="0" indent="0">
              <a:buNone/>
            </a:pPr>
            <a:endParaRPr lang="en-US" dirty="0"/>
          </a:p>
        </p:txBody>
      </p:sp>
    </p:spTree>
    <p:extLst>
      <p:ext uri="{BB962C8B-B14F-4D97-AF65-F5344CB8AC3E}">
        <p14:creationId xmlns="" xmlns:p14="http://schemas.microsoft.com/office/powerpoint/2010/main" val="2875436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Grp="1" noChangeArrowheads="1"/>
          </p:cNvSpPr>
          <p:nvPr/>
        </p:nvSpPr>
        <p:spPr bwMode="auto">
          <a:xfrm>
            <a:off x="3124200" y="6248400"/>
            <a:ext cx="2895600" cy="457200"/>
          </a:xfrm>
          <a:prstGeom prst="rect">
            <a:avLst/>
          </a:prstGeom>
          <a:noFill/>
          <a:ln w="9525">
            <a:noFill/>
            <a:miter lim="800000"/>
            <a:headEnd/>
            <a:tailEnd/>
          </a:ln>
        </p:spPr>
        <p:txBody>
          <a:bodyPr anchor="b"/>
          <a:lstStyle/>
          <a:p>
            <a:pPr eaLnBrk="0" hangingPunct="0"/>
            <a:endParaRPr lang="en-US"/>
          </a:p>
        </p:txBody>
      </p:sp>
      <p:sp>
        <p:nvSpPr>
          <p:cNvPr id="7171" name="Text Box 3"/>
          <p:cNvSpPr txBox="1">
            <a:spLocks noGrp="1" noChangeArrowheads="1"/>
          </p:cNvSpPr>
          <p:nvPr/>
        </p:nvSpPr>
        <p:spPr bwMode="auto">
          <a:xfrm>
            <a:off x="6553200" y="6243638"/>
            <a:ext cx="2133600" cy="457200"/>
          </a:xfrm>
          <a:prstGeom prst="rect">
            <a:avLst/>
          </a:prstGeom>
          <a:noFill/>
          <a:ln w="9525">
            <a:noFill/>
            <a:miter lim="800000"/>
            <a:headEnd/>
            <a:tailEnd/>
          </a:ln>
        </p:spPr>
        <p:txBody>
          <a:bodyPr anchor="b"/>
          <a:lstStyle/>
          <a:p>
            <a:pPr algn="r"/>
            <a:fld id="{44C332CE-649F-4B14-97F8-D86B311C78AB}" type="slidenum">
              <a:rPr lang="bg-BG" sz="1200">
                <a:latin typeface="Garamond" pitchFamily="18" charset="0"/>
              </a:rPr>
              <a:pPr algn="r"/>
              <a:t>7</a:t>
            </a:fld>
            <a:endParaRPr lang="bg-BG" sz="1200">
              <a:latin typeface="Garamond" pitchFamily="18" charset="0"/>
            </a:endParaRPr>
          </a:p>
        </p:txBody>
      </p:sp>
      <p:sp>
        <p:nvSpPr>
          <p:cNvPr id="7172" name="Rectangle 4"/>
          <p:cNvSpPr>
            <a:spLocks noGrp="1" noChangeArrowheads="1"/>
          </p:cNvSpPr>
          <p:nvPr>
            <p:ph type="title" idx="4294967295"/>
          </p:nvPr>
        </p:nvSpPr>
        <p:spPr>
          <a:noFill/>
        </p:spPr>
        <p:txBody>
          <a:bodyPr>
            <a:noAutofit/>
          </a:bodyPr>
          <a:lstStyle/>
          <a:p>
            <a:pPr algn="ctr" eaLnBrk="1" hangingPunct="1"/>
            <a:r>
              <a:rPr lang="en-US" sz="3600" dirty="0" err="1" smtClean="0">
                <a:solidFill>
                  <a:srgbClr val="C00000"/>
                </a:solidFill>
                <a:latin typeface="Times New Roman" pitchFamily="18" charset="0"/>
                <a:cs typeface="Times New Roman" pitchFamily="18" charset="0"/>
              </a:rPr>
              <a:t>rch</a:t>
            </a:r>
            <a:r>
              <a:rPr lang="en-US" sz="3600" dirty="0" smtClean="0">
                <a:solidFill>
                  <a:srgbClr val="C00000"/>
                </a:solidFill>
                <a:latin typeface="Times New Roman" pitchFamily="18" charset="0"/>
                <a:cs typeface="Times New Roman" pitchFamily="18" charset="0"/>
              </a:rPr>
              <a:t> phase-1</a:t>
            </a:r>
            <a:r>
              <a:rPr lang="bg-BG" sz="3600" dirty="0" smtClean="0">
                <a:solidFill>
                  <a:srgbClr val="C00000"/>
                </a:solidFill>
                <a:latin typeface="Times New Roman" pitchFamily="18" charset="0"/>
                <a:cs typeface="Times New Roman" pitchFamily="18" charset="0"/>
              </a:rPr>
              <a:t/>
            </a:r>
            <a:br>
              <a:rPr lang="bg-BG" sz="3600" dirty="0" smtClean="0">
                <a:solidFill>
                  <a:srgbClr val="C00000"/>
                </a:solidFill>
                <a:latin typeface="Times New Roman" pitchFamily="18" charset="0"/>
                <a:cs typeface="Times New Roman" pitchFamily="18" charset="0"/>
              </a:rPr>
            </a:br>
            <a:endParaRPr lang="bg-BG" sz="3600" dirty="0" smtClean="0">
              <a:solidFill>
                <a:srgbClr val="C00000"/>
              </a:solidFill>
              <a:latin typeface="Times New Roman" pitchFamily="18" charset="0"/>
              <a:cs typeface="Times New Roman" pitchFamily="18" charset="0"/>
            </a:endParaRPr>
          </a:p>
        </p:txBody>
      </p:sp>
      <p:sp>
        <p:nvSpPr>
          <p:cNvPr id="7173" name="Rectangle 5"/>
          <p:cNvSpPr>
            <a:spLocks noGrp="1" noChangeArrowheads="1"/>
          </p:cNvSpPr>
          <p:nvPr>
            <p:ph type="body" idx="4294967295"/>
          </p:nvPr>
        </p:nvSpPr>
        <p:spPr>
          <a:xfrm>
            <a:off x="228600" y="2209800"/>
            <a:ext cx="8458200" cy="3886200"/>
          </a:xfrm>
          <a:noFill/>
        </p:spPr>
        <p:txBody>
          <a:bodyPr>
            <a:normAutofit/>
          </a:bodyPr>
          <a:lstStyle/>
          <a:p>
            <a:pPr>
              <a:lnSpc>
                <a:spcPct val="90000"/>
              </a:lnSpc>
              <a:buNone/>
            </a:pPr>
            <a:r>
              <a:rPr lang="bg-BG" dirty="0" smtClean="0">
                <a:latin typeface="Times New Roman" pitchFamily="18" charset="0"/>
                <a:cs typeface="Times New Roman" pitchFamily="18" charset="0"/>
              </a:rPr>
              <a:t>The program was formally launched on 15 October 1997.</a:t>
            </a:r>
            <a:endParaRPr lang="en-IN" dirty="0" smtClean="0">
              <a:latin typeface="Times New Roman" pitchFamily="18" charset="0"/>
              <a:cs typeface="Times New Roman" pitchFamily="18" charset="0"/>
            </a:endParaRPr>
          </a:p>
          <a:p>
            <a:pPr>
              <a:lnSpc>
                <a:spcPct val="90000"/>
              </a:lnSpc>
              <a:buNone/>
            </a:pPr>
            <a:endParaRPr lang="bg-BG" dirty="0" smtClean="0">
              <a:latin typeface="Times New Roman" pitchFamily="18" charset="0"/>
              <a:cs typeface="Times New Roman" pitchFamily="18" charset="0"/>
            </a:endParaRPr>
          </a:p>
          <a:p>
            <a:pPr eaLnBrk="1" hangingPunct="1">
              <a:lnSpc>
                <a:spcPct val="90000"/>
              </a:lnSpc>
              <a:buNone/>
            </a:pPr>
            <a:r>
              <a:rPr lang="bg-BG" dirty="0" smtClean="0">
                <a:latin typeface="Times New Roman" pitchFamily="18" charset="0"/>
                <a:cs typeface="Times New Roman" pitchFamily="18" charset="0"/>
              </a:rPr>
              <a:t>The RCH program </a:t>
            </a:r>
            <a:endParaRPr lang="en-US" dirty="0" smtClean="0">
              <a:latin typeface="Times New Roman" pitchFamily="18" charset="0"/>
              <a:cs typeface="Times New Roman" pitchFamily="18" charset="0"/>
            </a:endParaRPr>
          </a:p>
          <a:p>
            <a:pPr eaLnBrk="1" hangingPunct="1">
              <a:lnSpc>
                <a:spcPct val="90000"/>
              </a:lnSpc>
              <a:buNone/>
            </a:pPr>
            <a:r>
              <a:rPr lang="bg-BG"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eaLnBrk="1" hangingPunct="1">
              <a:lnSpc>
                <a:spcPct val="90000"/>
              </a:lnSpc>
            </a:pPr>
            <a:r>
              <a:rPr lang="bg-BG" dirty="0" smtClean="0">
                <a:latin typeface="Times New Roman" pitchFamily="18" charset="0"/>
                <a:cs typeface="Times New Roman" pitchFamily="18" charset="0"/>
              </a:rPr>
              <a:t>National Family Welfare Program and </a:t>
            </a:r>
            <a:endParaRPr lang="en-US" dirty="0" smtClean="0">
              <a:latin typeface="Times New Roman" pitchFamily="18" charset="0"/>
              <a:cs typeface="Times New Roman" pitchFamily="18" charset="0"/>
            </a:endParaRPr>
          </a:p>
          <a:p>
            <a:pPr eaLnBrk="1" hangingPunct="1">
              <a:lnSpc>
                <a:spcPct val="90000"/>
              </a:lnSpc>
            </a:pPr>
            <a:r>
              <a:rPr lang="bg-BG" dirty="0" smtClean="0">
                <a:latin typeface="Times New Roman" pitchFamily="18" charset="0"/>
                <a:cs typeface="Times New Roman" pitchFamily="18" charset="0"/>
              </a:rPr>
              <a:t>Child Survival and &amp; Safe Motherhood Program ( CSSM) </a:t>
            </a:r>
            <a:endParaRPr lang="en-US" dirty="0" smtClean="0">
              <a:latin typeface="Times New Roman" pitchFamily="18" charset="0"/>
              <a:cs typeface="Times New Roman" pitchFamily="18" charset="0"/>
            </a:endParaRPr>
          </a:p>
          <a:p>
            <a:pPr>
              <a:lnSpc>
                <a:spcPct val="90000"/>
              </a:lnSpc>
            </a:pPr>
            <a:r>
              <a:rPr lang="en-US" dirty="0" smtClean="0">
                <a:latin typeface="Times New Roman" pitchFamily="18" charset="0"/>
                <a:cs typeface="Times New Roman" pitchFamily="18" charset="0"/>
              </a:rPr>
              <a:t>S</a:t>
            </a:r>
            <a:r>
              <a:rPr lang="bg-BG" dirty="0" smtClean="0">
                <a:latin typeface="Times New Roman" pitchFamily="18" charset="0"/>
                <a:cs typeface="Times New Roman" pitchFamily="18" charset="0"/>
              </a:rPr>
              <a:t>exually transmitted disease and </a:t>
            </a:r>
            <a:endParaRPr lang="en-US" dirty="0" smtClean="0">
              <a:latin typeface="Times New Roman" pitchFamily="18" charset="0"/>
              <a:cs typeface="Times New Roman" pitchFamily="18" charset="0"/>
            </a:endParaRPr>
          </a:p>
          <a:p>
            <a:pPr>
              <a:lnSpc>
                <a:spcPct val="90000"/>
              </a:lnSpc>
            </a:pPr>
            <a:r>
              <a:rPr lang="en-US" dirty="0" smtClean="0">
                <a:latin typeface="Times New Roman" pitchFamily="18" charset="0"/>
                <a:cs typeface="Times New Roman" pitchFamily="18" charset="0"/>
              </a:rPr>
              <a:t>R</a:t>
            </a:r>
            <a:r>
              <a:rPr lang="bg-BG" dirty="0" smtClean="0">
                <a:latin typeface="Times New Roman" pitchFamily="18" charset="0"/>
                <a:cs typeface="Times New Roman" pitchFamily="18" charset="0"/>
              </a:rPr>
              <a:t>eproductive tract infections. </a:t>
            </a:r>
            <a:endParaRPr lang="en-US" dirty="0" smtClean="0">
              <a:latin typeface="Times New Roman" pitchFamily="18" charset="0"/>
              <a:cs typeface="Times New Roman" pitchFamily="18" charset="0"/>
            </a:endParaRPr>
          </a:p>
          <a:p>
            <a:pPr eaLnBrk="1" hangingPunct="1">
              <a:lnSpc>
                <a:spcPct val="90000"/>
              </a:lnSpc>
              <a:buFont typeface="Wingdings" pitchFamily="2" charset="2"/>
              <a:buNone/>
            </a:pPr>
            <a:endParaRPr lang="bg-BG" sz="3200" dirty="0" smtClean="0"/>
          </a:p>
        </p:txBody>
      </p:sp>
      <p:pic>
        <p:nvPicPr>
          <p:cNvPr id="45057" name="Picture 1" descr="C:\Users\aa\Pictures\New folder\logo rch.jpg"/>
          <p:cNvPicPr>
            <a:picLocks noChangeAspect="1" noChangeArrowheads="1"/>
          </p:cNvPicPr>
          <p:nvPr/>
        </p:nvPicPr>
        <p:blipFill>
          <a:blip r:embed="rId2"/>
          <a:srcRect/>
          <a:stretch>
            <a:fillRect/>
          </a:stretch>
        </p:blipFill>
        <p:spPr bwMode="auto">
          <a:xfrm>
            <a:off x="6477000" y="228600"/>
            <a:ext cx="1981200" cy="1524000"/>
          </a:xfrm>
          <a:prstGeom prst="rect">
            <a:avLst/>
          </a:prstGeom>
          <a:noFill/>
        </p:spPr>
      </p:pic>
    </p:spTree>
    <p:extLst>
      <p:ext uri="{BB962C8B-B14F-4D97-AF65-F5344CB8AC3E}">
        <p14:creationId xmlns="" xmlns:p14="http://schemas.microsoft.com/office/powerpoint/2010/main" val="820091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2"/>
          </p:nvPr>
        </p:nvSpPr>
        <p:spPr/>
        <p:txBody>
          <a:bodyPr/>
          <a:lstStyle/>
          <a:p>
            <a:pPr>
              <a:defRPr/>
            </a:pPr>
            <a:fld id="{51B15ABD-3AE7-46F7-A33B-9911715F3FED}" type="slidenum">
              <a:rPr lang="en-US" altLang="en-US"/>
              <a:pPr>
                <a:defRPr/>
              </a:pPr>
              <a:t>8</a:t>
            </a:fld>
            <a:endParaRPr lang="en-US" altLang="en-US"/>
          </a:p>
        </p:txBody>
      </p:sp>
      <p:sp>
        <p:nvSpPr>
          <p:cNvPr id="9220" name="Rectangle 5"/>
          <p:cNvSpPr>
            <a:spLocks noChangeArrowheads="1"/>
          </p:cNvSpPr>
          <p:nvPr/>
        </p:nvSpPr>
        <p:spPr bwMode="auto">
          <a:xfrm>
            <a:off x="2286000" y="2009775"/>
            <a:ext cx="4572000" cy="366713"/>
          </a:xfrm>
          <a:prstGeom prst="rect">
            <a:avLst/>
          </a:prstGeom>
          <a:noFill/>
          <a:ln w="9525">
            <a:noFill/>
            <a:miter lim="800000"/>
            <a:headEnd/>
            <a:tailEnd/>
          </a:ln>
        </p:spPr>
        <p:txBody>
          <a:bodyPr>
            <a:spAutoFit/>
          </a:bodyPr>
          <a:lstStyle/>
          <a:p>
            <a:endParaRPr lang="en-US"/>
          </a:p>
        </p:txBody>
      </p:sp>
      <p:sp>
        <p:nvSpPr>
          <p:cNvPr id="9221" name="Rectangle 6"/>
          <p:cNvSpPr>
            <a:spLocks noGrp="1" noChangeArrowheads="1"/>
          </p:cNvSpPr>
          <p:nvPr>
            <p:ph type="title"/>
          </p:nvPr>
        </p:nvSpPr>
        <p:spPr>
          <a:xfrm>
            <a:off x="457200" y="274638"/>
            <a:ext cx="7467600" cy="563562"/>
          </a:xfrm>
        </p:spPr>
        <p:txBody>
          <a:bodyPr/>
          <a:lstStyle/>
          <a:p>
            <a:pPr eaLnBrk="1" hangingPunct="1"/>
            <a:r>
              <a:rPr lang="en-US" dirty="0" smtClean="0"/>
              <a:t>Components of RCH Phase- 1 </a:t>
            </a:r>
          </a:p>
        </p:txBody>
      </p:sp>
      <p:sp>
        <p:nvSpPr>
          <p:cNvPr id="9222" name="Rectangle 7"/>
          <p:cNvSpPr>
            <a:spLocks noChangeArrowheads="1"/>
          </p:cNvSpPr>
          <p:nvPr/>
        </p:nvSpPr>
        <p:spPr bwMode="auto">
          <a:xfrm>
            <a:off x="0" y="1905000"/>
            <a:ext cx="4114800" cy="1447800"/>
          </a:xfrm>
          <a:prstGeom prst="rect">
            <a:avLst/>
          </a:prstGeom>
          <a:noFill/>
          <a:ln w="9525">
            <a:noFill/>
            <a:miter lim="800000"/>
            <a:headEnd/>
            <a:tailEnd/>
          </a:ln>
        </p:spPr>
        <p:txBody>
          <a:bodyPr/>
          <a:lstStyle/>
          <a:p>
            <a:endParaRPr lang="en-US" sz="3600">
              <a:solidFill>
                <a:schemeClr val="tx2"/>
              </a:solidFill>
              <a:latin typeface="Garamond" pitchFamily="18" charset="0"/>
            </a:endParaRPr>
          </a:p>
        </p:txBody>
      </p:sp>
      <p:sp>
        <p:nvSpPr>
          <p:cNvPr id="9223" name="Rectangle 12"/>
          <p:cNvSpPr>
            <a:spLocks noChangeArrowheads="1"/>
          </p:cNvSpPr>
          <p:nvPr/>
        </p:nvSpPr>
        <p:spPr bwMode="auto">
          <a:xfrm>
            <a:off x="384629" y="1266825"/>
            <a:ext cx="4114800" cy="1485900"/>
          </a:xfrm>
          <a:prstGeom prst="rect">
            <a:avLst/>
          </a:prstGeom>
          <a:solidFill>
            <a:srgbClr val="92D050"/>
          </a:solidFill>
          <a:ln w="9525">
            <a:solidFill>
              <a:schemeClr val="tx1"/>
            </a:solidFill>
            <a:miter lim="800000"/>
            <a:headEnd/>
            <a:tailEnd/>
          </a:ln>
        </p:spPr>
        <p:txBody>
          <a:bodyPr wrap="none" anchor="ctr"/>
          <a:lstStyle/>
          <a:p>
            <a:pPr algn="ctr"/>
            <a:r>
              <a:rPr lang="en-US" sz="2800" dirty="0">
                <a:solidFill>
                  <a:srgbClr val="C00000"/>
                </a:solidFill>
                <a:latin typeface="Comic Sans MS" pitchFamily="66" charset="0"/>
              </a:rPr>
              <a:t>FAMILY PLANNING</a:t>
            </a:r>
          </a:p>
          <a:p>
            <a:pPr algn="ctr"/>
            <a:endParaRPr lang="en-US" sz="2800" dirty="0">
              <a:latin typeface="Comic Sans MS" pitchFamily="66" charset="0"/>
            </a:endParaRPr>
          </a:p>
        </p:txBody>
      </p:sp>
      <p:sp>
        <p:nvSpPr>
          <p:cNvPr id="9224" name="Rectangle 13"/>
          <p:cNvSpPr>
            <a:spLocks noChangeArrowheads="1"/>
          </p:cNvSpPr>
          <p:nvPr/>
        </p:nvSpPr>
        <p:spPr bwMode="auto">
          <a:xfrm>
            <a:off x="384629" y="3534229"/>
            <a:ext cx="4114800" cy="1447800"/>
          </a:xfrm>
          <a:prstGeom prst="rect">
            <a:avLst/>
          </a:prstGeom>
          <a:solidFill>
            <a:schemeClr val="accent2">
              <a:lumMod val="40000"/>
              <a:lumOff val="60000"/>
            </a:schemeClr>
          </a:solidFill>
          <a:ln w="9525">
            <a:solidFill>
              <a:schemeClr val="tx1"/>
            </a:solidFill>
            <a:miter lim="800000"/>
            <a:headEnd/>
            <a:tailEnd/>
          </a:ln>
        </p:spPr>
        <p:txBody>
          <a:bodyPr wrap="none" anchor="ctr"/>
          <a:lstStyle/>
          <a:p>
            <a:pPr algn="ctr"/>
            <a:r>
              <a:rPr lang="en-US" sz="2800" dirty="0">
                <a:solidFill>
                  <a:srgbClr val="002060"/>
                </a:solidFill>
                <a:latin typeface="Comic Sans MS" pitchFamily="66" charset="0"/>
              </a:rPr>
              <a:t>CHILD SURVIVAL</a:t>
            </a:r>
          </a:p>
          <a:p>
            <a:pPr algn="ctr"/>
            <a:r>
              <a:rPr lang="en-US" sz="2800" dirty="0">
                <a:solidFill>
                  <a:srgbClr val="002060"/>
                </a:solidFill>
                <a:latin typeface="Comic Sans MS" pitchFamily="66" charset="0"/>
              </a:rPr>
              <a:t>AND SAFE</a:t>
            </a:r>
          </a:p>
          <a:p>
            <a:pPr algn="ctr"/>
            <a:r>
              <a:rPr lang="en-US" sz="2800" dirty="0">
                <a:solidFill>
                  <a:srgbClr val="002060"/>
                </a:solidFill>
                <a:latin typeface="Comic Sans MS" pitchFamily="66" charset="0"/>
              </a:rPr>
              <a:t>MOTHERHOOD</a:t>
            </a:r>
          </a:p>
        </p:txBody>
      </p:sp>
      <p:sp>
        <p:nvSpPr>
          <p:cNvPr id="9225" name="Rectangle 15"/>
          <p:cNvSpPr>
            <a:spLocks noChangeArrowheads="1"/>
          </p:cNvSpPr>
          <p:nvPr/>
        </p:nvSpPr>
        <p:spPr bwMode="auto">
          <a:xfrm>
            <a:off x="4729843" y="1239611"/>
            <a:ext cx="3810000" cy="1447800"/>
          </a:xfrm>
          <a:prstGeom prst="rect">
            <a:avLst/>
          </a:prstGeom>
          <a:solidFill>
            <a:schemeClr val="accent3">
              <a:lumMod val="20000"/>
              <a:lumOff val="80000"/>
            </a:schemeClr>
          </a:solidFill>
          <a:ln w="9525">
            <a:solidFill>
              <a:schemeClr val="tx1"/>
            </a:solidFill>
            <a:miter lim="800000"/>
            <a:headEnd/>
            <a:tailEnd/>
          </a:ln>
        </p:spPr>
        <p:txBody>
          <a:bodyPr wrap="none" anchor="ctr"/>
          <a:lstStyle/>
          <a:p>
            <a:pPr algn="ctr"/>
            <a:r>
              <a:rPr lang="en-US" sz="2800" dirty="0">
                <a:solidFill>
                  <a:srgbClr val="C00000"/>
                </a:solidFill>
                <a:latin typeface="Comic Sans MS" pitchFamily="66" charset="0"/>
              </a:rPr>
              <a:t>PREVENTION/</a:t>
            </a:r>
          </a:p>
          <a:p>
            <a:pPr algn="ctr"/>
            <a:r>
              <a:rPr lang="en-US" sz="2800" dirty="0">
                <a:solidFill>
                  <a:srgbClr val="C00000"/>
                </a:solidFill>
                <a:latin typeface="Comic Sans MS" pitchFamily="66" charset="0"/>
              </a:rPr>
              <a:t>MANAGEMENTOF</a:t>
            </a:r>
          </a:p>
          <a:p>
            <a:pPr algn="ctr"/>
            <a:r>
              <a:rPr lang="en-US" sz="2800" dirty="0">
                <a:solidFill>
                  <a:srgbClr val="C00000"/>
                </a:solidFill>
                <a:latin typeface="Comic Sans MS" pitchFamily="66" charset="0"/>
              </a:rPr>
              <a:t>RTI/STD/AIDS</a:t>
            </a:r>
          </a:p>
        </p:txBody>
      </p:sp>
      <p:sp>
        <p:nvSpPr>
          <p:cNvPr id="9226" name="Rectangle 18"/>
          <p:cNvSpPr>
            <a:spLocks noChangeArrowheads="1"/>
          </p:cNvSpPr>
          <p:nvPr/>
        </p:nvSpPr>
        <p:spPr bwMode="auto">
          <a:xfrm>
            <a:off x="4793343" y="3498397"/>
            <a:ext cx="3505200" cy="1476375"/>
          </a:xfrm>
          <a:prstGeom prst="rect">
            <a:avLst/>
          </a:prstGeom>
          <a:solidFill>
            <a:srgbClr val="FFC000"/>
          </a:solidFill>
          <a:ln w="9525">
            <a:solidFill>
              <a:schemeClr val="tx1"/>
            </a:solidFill>
            <a:miter lim="800000"/>
            <a:headEnd/>
            <a:tailEnd/>
          </a:ln>
        </p:spPr>
        <p:txBody>
          <a:bodyPr wrap="none" anchor="ctr"/>
          <a:lstStyle/>
          <a:p>
            <a:pPr algn="ctr"/>
            <a:r>
              <a:rPr lang="en-US" sz="2400" dirty="0">
                <a:solidFill>
                  <a:srgbClr val="00B050"/>
                </a:solidFill>
                <a:latin typeface="Comic Sans MS" pitchFamily="66" charset="0"/>
              </a:rPr>
              <a:t>CLIENT </a:t>
            </a:r>
          </a:p>
          <a:p>
            <a:pPr algn="ctr"/>
            <a:r>
              <a:rPr lang="en-US" sz="2400" dirty="0">
                <a:solidFill>
                  <a:srgbClr val="00B050"/>
                </a:solidFill>
                <a:latin typeface="Comic Sans MS" pitchFamily="66" charset="0"/>
              </a:rPr>
              <a:t>APPROACH</a:t>
            </a:r>
          </a:p>
          <a:p>
            <a:pPr algn="ctr"/>
            <a:r>
              <a:rPr lang="en-US" sz="2400" dirty="0">
                <a:solidFill>
                  <a:srgbClr val="00B050"/>
                </a:solidFill>
                <a:latin typeface="Comic Sans MS" pitchFamily="66" charset="0"/>
              </a:rPr>
              <a:t>TO HEALTH </a:t>
            </a:r>
          </a:p>
          <a:p>
            <a:pPr algn="ctr"/>
            <a:r>
              <a:rPr lang="en-US" sz="2400" dirty="0">
                <a:solidFill>
                  <a:srgbClr val="00B050"/>
                </a:solidFill>
                <a:latin typeface="Comic Sans MS" pitchFamily="66" charset="0"/>
              </a:rPr>
              <a:t>CARE</a:t>
            </a:r>
          </a:p>
        </p:txBody>
      </p:sp>
      <p:sp>
        <p:nvSpPr>
          <p:cNvPr id="9227" name="Line 22"/>
          <p:cNvSpPr>
            <a:spLocks noChangeShapeType="1"/>
          </p:cNvSpPr>
          <p:nvPr/>
        </p:nvSpPr>
        <p:spPr bwMode="auto">
          <a:xfrm flipH="1">
            <a:off x="4724400" y="3276600"/>
            <a:ext cx="228600" cy="0"/>
          </a:xfrm>
          <a:prstGeom prst="line">
            <a:avLst/>
          </a:prstGeom>
          <a:noFill/>
          <a:ln w="9525">
            <a:solidFill>
              <a:schemeClr val="tx1"/>
            </a:solidFill>
            <a:round/>
            <a:headEnd/>
            <a:tailEnd type="triangle" w="med" len="med"/>
          </a:ln>
        </p:spPr>
        <p:txBody>
          <a:bodyPr/>
          <a:lstStyle/>
          <a:p>
            <a:endParaRPr lang="en-US"/>
          </a:p>
        </p:txBody>
      </p:sp>
    </p:spTree>
    <p:extLst>
      <p:ext uri="{BB962C8B-B14F-4D97-AF65-F5344CB8AC3E}">
        <p14:creationId xmlns="" xmlns:p14="http://schemas.microsoft.com/office/powerpoint/2010/main" val="3882539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pPr algn="ctr"/>
            <a:r>
              <a:rPr lang="en-US" sz="2800" dirty="0" smtClean="0">
                <a:latin typeface="Times New Roman" pitchFamily="18" charset="0"/>
                <a:cs typeface="Times New Roman" pitchFamily="18" charset="0"/>
              </a:rPr>
              <a:t>Main highlights of </a:t>
            </a:r>
            <a:r>
              <a:rPr lang="en-US" sz="2800" dirty="0" err="1" smtClean="0">
                <a:latin typeface="Times New Roman" pitchFamily="18" charset="0"/>
                <a:cs typeface="Times New Roman" pitchFamily="18" charset="0"/>
              </a:rPr>
              <a:t>rch</a:t>
            </a:r>
            <a:r>
              <a:rPr lang="en-US" sz="2800" dirty="0" smtClean="0">
                <a:latin typeface="Times New Roman" pitchFamily="18" charset="0"/>
                <a:cs typeface="Times New Roman" pitchFamily="18" charset="0"/>
              </a:rPr>
              <a:t> program</a:t>
            </a:r>
            <a:endParaRPr lang="en-US" sz="2800" dirty="0">
              <a:latin typeface="Times New Roman" pitchFamily="18" charset="0"/>
              <a:cs typeface="Times New Roman" pitchFamily="18" charset="0"/>
            </a:endParaRPr>
          </a:p>
        </p:txBody>
      </p:sp>
      <p:sp>
        <p:nvSpPr>
          <p:cNvPr id="3" name="Text Box 4"/>
          <p:cNvSpPr txBox="1">
            <a:spLocks noChangeArrowheads="1"/>
          </p:cNvSpPr>
          <p:nvPr/>
        </p:nvSpPr>
        <p:spPr>
          <a:xfrm>
            <a:off x="0" y="1447800"/>
            <a:ext cx="2362200" cy="4495800"/>
          </a:xfrm>
          <a:prstGeom prst="rect">
            <a:avLst/>
          </a:prstGeom>
          <a:solidFill>
            <a:schemeClr val="accent2">
              <a:lumMod val="20000"/>
              <a:lumOff val="80000"/>
            </a:schemeClr>
          </a:solidFill>
          <a:ln>
            <a:solidFill>
              <a:srgbClr val="FF00FF"/>
            </a:solidFill>
          </a:ln>
        </p:spPr>
        <p:txBody>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itchFamily="2" charset="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1" i="0" u="sng" strike="noStrike" kern="1200" cap="none" spc="0" normalizeH="0" baseline="0" noProof="0" dirty="0" smtClean="0">
                <a:ln>
                  <a:noFill/>
                </a:ln>
                <a:solidFill>
                  <a:srgbClr val="C00000"/>
                </a:solidFill>
                <a:effectLst/>
                <a:uLnTx/>
                <a:uFillTx/>
                <a:latin typeface="+mn-lt"/>
                <a:ea typeface="+mn-ea"/>
                <a:cs typeface="+mn-cs"/>
              </a:rPr>
              <a:t>Family Planning</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MTP &amp; IUD Insertion</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Private sector inclusion</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Collaborate with NACO in condom distribution</a:t>
            </a:r>
          </a:p>
          <a:p>
            <a:pPr marL="274320" marR="0" lvl="0" indent="-274320" algn="l" defTabSz="914400" rtl="0" eaLnBrk="1" fontAlgn="auto" latinLnBrk="0" hangingPunct="1">
              <a:lnSpc>
                <a:spcPct val="100000"/>
              </a:lnSpc>
              <a:spcBef>
                <a:spcPct val="50000"/>
              </a:spcBef>
              <a:spcAft>
                <a:spcPts val="0"/>
              </a:spcAft>
              <a:buClrTx/>
              <a:buSzTx/>
              <a:buFontTx/>
              <a:buNone/>
              <a:tabLst/>
              <a:defRPr/>
            </a:pPr>
            <a:endParaRPr kumimoji="0" lang="en-GB" sz="2400" b="0" i="0" u="none" strike="noStrike" kern="1200" cap="none" spc="0" normalizeH="0" baseline="0" noProof="0" dirty="0" smtClean="0">
              <a:ln>
                <a:noFill/>
              </a:ln>
              <a:solidFill>
                <a:schemeClr val="tx1"/>
              </a:solidFill>
              <a:effectLst/>
              <a:uLnTx/>
              <a:uFillTx/>
              <a:latin typeface="Arial" charset="0"/>
              <a:ea typeface="+mn-ea"/>
              <a:cs typeface="+mn-cs"/>
            </a:endParaRPr>
          </a:p>
        </p:txBody>
      </p:sp>
      <p:sp>
        <p:nvSpPr>
          <p:cNvPr id="4" name="Text Box 5"/>
          <p:cNvSpPr txBox="1">
            <a:spLocks noChangeArrowheads="1"/>
          </p:cNvSpPr>
          <p:nvPr/>
        </p:nvSpPr>
        <p:spPr bwMode="auto">
          <a:xfrm>
            <a:off x="2362200" y="1447800"/>
            <a:ext cx="2362200" cy="4585871"/>
          </a:xfrm>
          <a:prstGeom prst="rect">
            <a:avLst/>
          </a:prstGeom>
          <a:solidFill>
            <a:schemeClr val="accent3">
              <a:lumMod val="20000"/>
              <a:lumOff val="80000"/>
            </a:schemeClr>
          </a:solidFill>
          <a:ln w="9525">
            <a:solidFill>
              <a:srgbClr val="FF00FF"/>
            </a:solidFill>
            <a:miter lim="800000"/>
            <a:headEnd/>
            <a:tailEnd/>
          </a:ln>
        </p:spPr>
        <p:txBody>
          <a:bodyPr wrap="square">
            <a:spAutoFit/>
          </a:bodyPr>
          <a:lstStyle/>
          <a:p>
            <a:pPr algn="ctr">
              <a:spcBef>
                <a:spcPct val="50000"/>
              </a:spcBef>
            </a:pPr>
            <a:r>
              <a:rPr lang="en-US" sz="2000" b="1" u="sng" dirty="0" smtClean="0">
                <a:solidFill>
                  <a:schemeClr val="accent5">
                    <a:lumMod val="50000"/>
                  </a:schemeClr>
                </a:solidFill>
                <a:latin typeface="Century Schoolbook" pitchFamily="18" charset="0"/>
              </a:rPr>
              <a:t>Safe Motherhood</a:t>
            </a:r>
          </a:p>
          <a:p>
            <a:pPr>
              <a:spcBef>
                <a:spcPct val="50000"/>
              </a:spcBef>
              <a:buFontTx/>
              <a:buChar char="•"/>
            </a:pPr>
            <a:r>
              <a:rPr lang="en-US" dirty="0" smtClean="0">
                <a:latin typeface="Century Schoolbook" pitchFamily="18" charset="0"/>
              </a:rPr>
              <a:t>Quality </a:t>
            </a:r>
            <a:r>
              <a:rPr lang="en-US" dirty="0">
                <a:latin typeface="Century Schoolbook" pitchFamily="18" charset="0"/>
              </a:rPr>
              <a:t>ANC</a:t>
            </a:r>
          </a:p>
          <a:p>
            <a:pPr>
              <a:spcBef>
                <a:spcPct val="50000"/>
              </a:spcBef>
              <a:buFontTx/>
              <a:buChar char="•"/>
            </a:pPr>
            <a:r>
              <a:rPr lang="en-US" dirty="0">
                <a:latin typeface="Century Schoolbook" pitchFamily="18" charset="0"/>
              </a:rPr>
              <a:t>Institutional Deliveries</a:t>
            </a:r>
          </a:p>
          <a:p>
            <a:pPr>
              <a:spcBef>
                <a:spcPct val="50000"/>
              </a:spcBef>
              <a:buFontTx/>
              <a:buChar char="•"/>
            </a:pPr>
            <a:r>
              <a:rPr lang="en-US" dirty="0">
                <a:latin typeface="Century Schoolbook" pitchFamily="18" charset="0"/>
              </a:rPr>
              <a:t>Skilled Birth Attendance</a:t>
            </a:r>
          </a:p>
          <a:p>
            <a:pPr>
              <a:spcBef>
                <a:spcPct val="50000"/>
              </a:spcBef>
              <a:buFontTx/>
              <a:buChar char="•"/>
            </a:pPr>
            <a:r>
              <a:rPr lang="en-US" dirty="0">
                <a:latin typeface="Century Schoolbook" pitchFamily="18" charset="0"/>
              </a:rPr>
              <a:t> </a:t>
            </a:r>
            <a:r>
              <a:rPr lang="en-US" dirty="0" smtClean="0">
                <a:latin typeface="Century Schoolbook" pitchFamily="18" charset="0"/>
              </a:rPr>
              <a:t>Emergency Obstetric </a:t>
            </a:r>
            <a:r>
              <a:rPr lang="en-US" dirty="0">
                <a:latin typeface="Century Schoolbook" pitchFamily="18" charset="0"/>
              </a:rPr>
              <a:t>care</a:t>
            </a:r>
          </a:p>
          <a:p>
            <a:pPr>
              <a:spcBef>
                <a:spcPct val="50000"/>
              </a:spcBef>
              <a:buFontTx/>
              <a:buChar char="•"/>
            </a:pPr>
            <a:r>
              <a:rPr lang="en-US" dirty="0">
                <a:latin typeface="Century Schoolbook" pitchFamily="18" charset="0"/>
              </a:rPr>
              <a:t>Home based post-partum &amp; NBC</a:t>
            </a:r>
          </a:p>
          <a:p>
            <a:pPr>
              <a:spcBef>
                <a:spcPct val="50000"/>
              </a:spcBef>
              <a:buFontTx/>
              <a:buChar char="•"/>
            </a:pPr>
            <a:r>
              <a:rPr lang="en-US" dirty="0">
                <a:latin typeface="Century Schoolbook" pitchFamily="18" charset="0"/>
              </a:rPr>
              <a:t>Quality safe abortion </a:t>
            </a:r>
            <a:r>
              <a:rPr lang="en-US" dirty="0" smtClean="0">
                <a:latin typeface="Century Schoolbook" pitchFamily="18" charset="0"/>
              </a:rPr>
              <a:t>services</a:t>
            </a:r>
            <a:endParaRPr lang="en-US" dirty="0">
              <a:latin typeface="Century Schoolbook" pitchFamily="18" charset="0"/>
            </a:endParaRPr>
          </a:p>
        </p:txBody>
      </p:sp>
      <p:sp>
        <p:nvSpPr>
          <p:cNvPr id="5" name="Text Box 6"/>
          <p:cNvSpPr txBox="1">
            <a:spLocks noChangeArrowheads="1"/>
          </p:cNvSpPr>
          <p:nvPr/>
        </p:nvSpPr>
        <p:spPr bwMode="auto">
          <a:xfrm>
            <a:off x="4724400" y="1447801"/>
            <a:ext cx="2133600" cy="4308872"/>
          </a:xfrm>
          <a:prstGeom prst="rect">
            <a:avLst/>
          </a:prstGeom>
          <a:solidFill>
            <a:schemeClr val="accent4">
              <a:lumMod val="20000"/>
              <a:lumOff val="80000"/>
            </a:schemeClr>
          </a:solidFill>
          <a:ln w="9525">
            <a:solidFill>
              <a:srgbClr val="FF00FF"/>
            </a:solidFill>
            <a:miter lim="800000"/>
            <a:headEnd/>
            <a:tailEnd/>
          </a:ln>
        </p:spPr>
        <p:txBody>
          <a:bodyPr wrap="square">
            <a:spAutoFit/>
          </a:bodyPr>
          <a:lstStyle/>
          <a:p>
            <a:pPr algn="ctr">
              <a:spcBef>
                <a:spcPct val="50000"/>
              </a:spcBef>
            </a:pPr>
            <a:r>
              <a:rPr lang="en-US" sz="2000" b="1" u="sng" dirty="0">
                <a:solidFill>
                  <a:schemeClr val="accent3"/>
                </a:solidFill>
                <a:latin typeface="Century Schoolbook" pitchFamily="18" charset="0"/>
              </a:rPr>
              <a:t>Child </a:t>
            </a:r>
            <a:r>
              <a:rPr lang="en-US" sz="2000" b="1" u="sng" dirty="0" smtClean="0">
                <a:solidFill>
                  <a:schemeClr val="accent3"/>
                </a:solidFill>
                <a:latin typeface="Century Schoolbook" pitchFamily="18" charset="0"/>
              </a:rPr>
              <a:t> Survival</a:t>
            </a:r>
            <a:endParaRPr lang="en-US" sz="2000" dirty="0">
              <a:solidFill>
                <a:schemeClr val="accent3"/>
              </a:solidFill>
              <a:latin typeface="Century Schoolbook" pitchFamily="18" charset="0"/>
            </a:endParaRPr>
          </a:p>
          <a:p>
            <a:pPr>
              <a:spcBef>
                <a:spcPct val="50000"/>
              </a:spcBef>
              <a:buFont typeface="Arial" pitchFamily="34" charset="0"/>
              <a:buChar char="•"/>
            </a:pPr>
            <a:r>
              <a:rPr lang="en-US" u="sng" dirty="0">
                <a:latin typeface="Century Schoolbook" pitchFamily="18" charset="0"/>
              </a:rPr>
              <a:t>Intensify existing </a:t>
            </a:r>
            <a:r>
              <a:rPr lang="en-US" u="sng" dirty="0" smtClean="0">
                <a:latin typeface="Century Schoolbook" pitchFamily="18" charset="0"/>
              </a:rPr>
              <a:t>services. </a:t>
            </a:r>
            <a:r>
              <a:rPr lang="en-US" dirty="0" smtClean="0">
                <a:latin typeface="Century Schoolbook" pitchFamily="18" charset="0"/>
              </a:rPr>
              <a:t> </a:t>
            </a:r>
            <a:r>
              <a:rPr lang="en-US" dirty="0">
                <a:latin typeface="Century Schoolbook" pitchFamily="18" charset="0"/>
              </a:rPr>
              <a:t>Immunization, </a:t>
            </a:r>
          </a:p>
          <a:p>
            <a:pPr>
              <a:spcBef>
                <a:spcPct val="50000"/>
              </a:spcBef>
              <a:buFont typeface="Arial" pitchFamily="34" charset="0"/>
              <a:buChar char="•"/>
            </a:pPr>
            <a:r>
              <a:rPr lang="en-US" dirty="0">
                <a:latin typeface="Century Schoolbook" pitchFamily="18" charset="0"/>
              </a:rPr>
              <a:t>NBC</a:t>
            </a:r>
          </a:p>
          <a:p>
            <a:pPr>
              <a:spcBef>
                <a:spcPct val="50000"/>
              </a:spcBef>
              <a:buFont typeface="Arial" pitchFamily="34" charset="0"/>
              <a:buChar char="•"/>
            </a:pPr>
            <a:r>
              <a:rPr lang="en-US" dirty="0">
                <a:latin typeface="Century Schoolbook" pitchFamily="18" charset="0"/>
              </a:rPr>
              <a:t>Micronutrient Supply</a:t>
            </a:r>
          </a:p>
          <a:p>
            <a:pPr>
              <a:spcBef>
                <a:spcPct val="50000"/>
              </a:spcBef>
            </a:pPr>
            <a:r>
              <a:rPr lang="en-US" dirty="0" smtClean="0">
                <a:latin typeface="Century Schoolbook" pitchFamily="18" charset="0"/>
              </a:rPr>
              <a:t>Chronic </a:t>
            </a:r>
            <a:r>
              <a:rPr lang="en-US" dirty="0" err="1" smtClean="0">
                <a:latin typeface="Century Schoolbook" pitchFamily="18" charset="0"/>
              </a:rPr>
              <a:t>dirrohoel</a:t>
            </a:r>
            <a:r>
              <a:rPr lang="en-US" dirty="0" smtClean="0">
                <a:latin typeface="Century Schoolbook" pitchFamily="18" charset="0"/>
              </a:rPr>
              <a:t> diseases</a:t>
            </a:r>
            <a:endParaRPr lang="en-US" dirty="0">
              <a:latin typeface="Century Schoolbook" pitchFamily="18" charset="0"/>
            </a:endParaRPr>
          </a:p>
          <a:p>
            <a:pPr>
              <a:spcBef>
                <a:spcPct val="50000"/>
              </a:spcBef>
            </a:pPr>
            <a:r>
              <a:rPr lang="en-US" dirty="0">
                <a:latin typeface="Century Schoolbook" pitchFamily="18" charset="0"/>
              </a:rPr>
              <a:t>ARI</a:t>
            </a:r>
          </a:p>
          <a:p>
            <a:pPr>
              <a:spcBef>
                <a:spcPct val="50000"/>
              </a:spcBef>
              <a:buFontTx/>
              <a:buChar char="•"/>
            </a:pPr>
            <a:endParaRPr lang="en-US" dirty="0">
              <a:latin typeface="Garamond" pitchFamily="18" charset="0"/>
            </a:endParaRPr>
          </a:p>
        </p:txBody>
      </p:sp>
      <p:sp>
        <p:nvSpPr>
          <p:cNvPr id="6" name="Text Box 7"/>
          <p:cNvSpPr txBox="1">
            <a:spLocks noChangeArrowheads="1"/>
          </p:cNvSpPr>
          <p:nvPr/>
        </p:nvSpPr>
        <p:spPr bwMode="auto">
          <a:xfrm>
            <a:off x="6858000" y="1447800"/>
            <a:ext cx="1981200" cy="1938992"/>
          </a:xfrm>
          <a:prstGeom prst="rect">
            <a:avLst/>
          </a:prstGeom>
          <a:solidFill>
            <a:schemeClr val="accent2">
              <a:lumMod val="20000"/>
              <a:lumOff val="80000"/>
            </a:schemeClr>
          </a:solidFill>
          <a:ln w="9525">
            <a:solidFill>
              <a:srgbClr val="FF00FF"/>
            </a:solidFill>
            <a:miter lim="800000"/>
            <a:headEnd/>
            <a:tailEnd/>
          </a:ln>
        </p:spPr>
        <p:txBody>
          <a:bodyPr wrap="square">
            <a:spAutoFit/>
          </a:bodyPr>
          <a:lstStyle/>
          <a:p>
            <a:pPr>
              <a:spcBef>
                <a:spcPct val="50000"/>
              </a:spcBef>
            </a:pPr>
            <a:r>
              <a:rPr lang="en-US" sz="2000" dirty="0" smtClean="0">
                <a:latin typeface="Century Schoolbook" pitchFamily="18" charset="0"/>
              </a:rPr>
              <a:t>   </a:t>
            </a:r>
            <a:r>
              <a:rPr lang="en-US" sz="2000" b="1" u="sng" dirty="0" smtClean="0">
                <a:solidFill>
                  <a:schemeClr val="accent2">
                    <a:lumMod val="50000"/>
                  </a:schemeClr>
                </a:solidFill>
                <a:latin typeface="Century Schoolbook" pitchFamily="18" charset="0"/>
              </a:rPr>
              <a:t>RTI/STD</a:t>
            </a:r>
            <a:endParaRPr lang="en-GB" sz="2000" b="1" u="sng" dirty="0">
              <a:solidFill>
                <a:schemeClr val="accent2">
                  <a:lumMod val="50000"/>
                </a:schemeClr>
              </a:solidFill>
              <a:latin typeface="Century Schoolbook" pitchFamily="18" charset="0"/>
            </a:endParaRPr>
          </a:p>
          <a:p>
            <a:pPr>
              <a:spcBef>
                <a:spcPct val="50000"/>
              </a:spcBef>
              <a:buFontTx/>
              <a:buChar char="•"/>
            </a:pPr>
            <a:r>
              <a:rPr lang="en-US" sz="2000" dirty="0" smtClean="0">
                <a:latin typeface="Century Schoolbook" pitchFamily="18" charset="0"/>
              </a:rPr>
              <a:t>Specialist facilities for STD &amp; RTI.</a:t>
            </a:r>
          </a:p>
          <a:p>
            <a:pPr>
              <a:spcBef>
                <a:spcPct val="50000"/>
              </a:spcBef>
              <a:buFontTx/>
              <a:buChar char="•"/>
            </a:pPr>
            <a:r>
              <a:rPr lang="en-US" sz="2000" dirty="0" smtClean="0">
                <a:latin typeface="Century Schoolbook" pitchFamily="18" charset="0"/>
              </a:rPr>
              <a:t> </a:t>
            </a:r>
            <a:endParaRPr lang="en-US" sz="2000" dirty="0">
              <a:latin typeface="Century Schoolbook" pitchFamily="18" charset="0"/>
            </a:endParaRPr>
          </a:p>
        </p:txBody>
      </p:sp>
      <p:sp>
        <p:nvSpPr>
          <p:cNvPr id="7" name="TextBox 6"/>
          <p:cNvSpPr txBox="1"/>
          <p:nvPr/>
        </p:nvSpPr>
        <p:spPr>
          <a:xfrm>
            <a:off x="6858000" y="3124200"/>
            <a:ext cx="1981200" cy="2185214"/>
          </a:xfrm>
          <a:prstGeom prst="rect">
            <a:avLst/>
          </a:prstGeom>
          <a:solidFill>
            <a:schemeClr val="accent3">
              <a:lumMod val="40000"/>
              <a:lumOff val="60000"/>
            </a:schemeClr>
          </a:solidFill>
        </p:spPr>
        <p:txBody>
          <a:bodyPr wrap="square" rtlCol="0">
            <a:spAutoFit/>
          </a:bodyPr>
          <a:lstStyle/>
          <a:p>
            <a:pPr algn="ctr"/>
            <a:r>
              <a:rPr lang="en-IN" b="1" dirty="0" smtClean="0">
                <a:solidFill>
                  <a:schemeClr val="accent3">
                    <a:lumMod val="75000"/>
                  </a:schemeClr>
                </a:solidFill>
              </a:rPr>
              <a:t>CLIENT ORIENTED</a:t>
            </a:r>
          </a:p>
          <a:p>
            <a:pPr marL="342900" lvl="0" indent="-342900">
              <a:buFont typeface="Arial" pitchFamily="34" charset="0"/>
              <a:buChar char="•"/>
            </a:pPr>
            <a:r>
              <a:rPr lang="en-US" sz="2000" dirty="0"/>
              <a:t>Address quality</a:t>
            </a:r>
          </a:p>
          <a:p>
            <a:pPr marL="342900" indent="-342900">
              <a:buFont typeface="Arial" pitchFamily="34" charset="0"/>
              <a:buChar char="•"/>
            </a:pPr>
            <a:r>
              <a:rPr lang="en-IN" sz="2000" dirty="0" smtClean="0"/>
              <a:t>Based on needs of community</a:t>
            </a:r>
            <a:endParaRPr lang="en-IN"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1310</TotalTime>
  <Words>1855</Words>
  <Application>Microsoft Office PowerPoint</Application>
  <PresentationFormat>On-screen Show (4:3)</PresentationFormat>
  <Paragraphs>349</Paragraphs>
  <Slides>41</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Oriel</vt:lpstr>
      <vt:lpstr>Slide</vt:lpstr>
      <vt:lpstr>Reproductive and child health programme</vt:lpstr>
      <vt:lpstr>Definition -</vt:lpstr>
      <vt:lpstr>Why there is a need ?</vt:lpstr>
      <vt:lpstr>Slide 4</vt:lpstr>
      <vt:lpstr>.</vt:lpstr>
      <vt:lpstr>INTEGRATED APPROACH TO THE PROGRAMME</vt:lpstr>
      <vt:lpstr>rch phase-1 </vt:lpstr>
      <vt:lpstr>Components of RCH Phase- 1 </vt:lpstr>
      <vt:lpstr>Main highlights of rch program</vt:lpstr>
      <vt:lpstr>Major intervention under RCH phase 1</vt:lpstr>
      <vt:lpstr>Intervention in selected states &amp; district</vt:lpstr>
      <vt:lpstr>Slide 12</vt:lpstr>
      <vt:lpstr>Slide 13</vt:lpstr>
      <vt:lpstr>RCH Program: Phase II</vt:lpstr>
      <vt:lpstr>New initiatives</vt:lpstr>
      <vt:lpstr>A. Essential obstetric care</vt:lpstr>
      <vt:lpstr>Slide 17</vt:lpstr>
      <vt:lpstr>Slide 18</vt:lpstr>
      <vt:lpstr>24 hrs. Functioning of PHCs </vt:lpstr>
      <vt:lpstr>Training  in Anaesthesia</vt:lpstr>
      <vt:lpstr>Training  in  Obstetric Management</vt:lpstr>
      <vt:lpstr>Training of midwives</vt:lpstr>
      <vt:lpstr>Drug and equipment kits: Mid-wifery kit &amp; drug kit</vt:lpstr>
      <vt:lpstr>    Blood   Storage   Facility</vt:lpstr>
      <vt:lpstr>Janani Surkasha Yojna</vt:lpstr>
      <vt:lpstr>Vandematram Scheme</vt:lpstr>
      <vt:lpstr>Safe Abortion Practices</vt:lpstr>
      <vt:lpstr>Slide 28</vt:lpstr>
      <vt:lpstr>Janani shishu suraksha karyakram</vt:lpstr>
      <vt:lpstr>Child health component</vt:lpstr>
      <vt:lpstr>Classify condition &amp; identify treatment action according to colour coded t/t</vt:lpstr>
      <vt:lpstr>Navjat shishu suraksha karyakram (NSSK)</vt:lpstr>
      <vt:lpstr>Rashtriya bal swasthya karyakram</vt:lpstr>
      <vt:lpstr>Programme implementation </vt:lpstr>
      <vt:lpstr>Referral Transport </vt:lpstr>
      <vt:lpstr>Role   of  ASHA</vt:lpstr>
      <vt:lpstr>Goals and targets</vt:lpstr>
      <vt:lpstr>Highlights of the program</vt:lpstr>
      <vt:lpstr>Infection Management and Environment Plan</vt:lpstr>
      <vt:lpstr>Ayurvedic Approach</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health programme</dc:title>
  <dc:creator>aa</dc:creator>
  <cp:lastModifiedBy>pc1</cp:lastModifiedBy>
  <cp:revision>259</cp:revision>
  <dcterms:created xsi:type="dcterms:W3CDTF">2006-08-16T00:00:00Z</dcterms:created>
  <dcterms:modified xsi:type="dcterms:W3CDTF">2019-09-12T04:17:14Z</dcterms:modified>
</cp:coreProperties>
</file>