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176B-BE08-A34B-93A2-01B128345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B50ED-B47B-0E45-B0D3-E56741040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AEE31-8365-7344-9CE9-EB05DB46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FDBBA-87D1-2548-B29A-D17C5980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2E356-D654-ED4A-B1F7-70874307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FCFD-B13B-6B4F-9825-D0413233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8060C-2F90-D943-BC10-B9BFD71F0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B77B0-2D71-8F40-8B6F-60F60039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A4AD4-E5C6-C54D-95E0-A0822BE0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6B9DE-4386-7D49-A65D-7792863A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7F70A-95D8-5441-9F99-2C00CF976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A97AC-ED97-254A-AE20-ED0945932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28C4D-F556-6A4E-864F-808B9B8C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59F16-BA59-9542-BB34-30E38BF5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9C72B-523E-594D-BF19-28A66F03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6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2DBD-C7B7-7045-BCEF-CDE20420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4CC4E-037F-614B-83FA-54303B302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FB3D-8C25-A34F-9364-4C0EF004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93859-8974-1246-A079-E4E54D0D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8E72F-20DC-7D46-9342-437EF831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5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928A-B0C9-9142-8EB0-B8C57B902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A7CFC-4FC5-C442-8DC0-A4781431B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315F6-7E3D-A04A-ACD8-220CC626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EEA64-3175-6B4B-A0B1-AA4A270A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0D596-6A54-3645-B3FA-AF0F09EE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498C-3A02-E14C-920A-58D123F5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FE226-2767-624F-A5E4-D186CE3B9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7AF2C-EA6B-AD49-A67E-56EA0EEEF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78C95-2A2E-1D49-9042-1F529CE4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A55F5-0F22-A547-BF53-EBAFABCA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D43A7-05F3-C348-9722-169090888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8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941C-3EF1-3547-9EA7-AB84149FA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D1EE3-B644-7948-8225-0CF596BA7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55DAE-88E9-C249-8AF5-23AA0D3F5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7C576-D321-F94D-A6E1-24D7B23401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817F2B-E4CA-9647-A1F0-9EB34B4BD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D6036C-5E5C-434A-8662-120B04D1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DDCB2-66DD-DF49-8260-093E65F4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474BC-EC9F-F942-965E-FBD7226C7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F22E1-2B8E-A746-AF0A-A12C8402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B06EF-2B8B-714C-978B-840B6FA7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3F7B0-C8AE-554B-BFE6-F91375B7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B1181-962F-674F-BD1C-BE634E35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6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0FC4FC-D5FB-1C4B-BC14-82A44B49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DCC03-F1B5-7545-A571-7CB7A058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1992A-B1CB-4749-AF65-7527B9F1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0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8E57-5B62-4747-9BB3-5EC0C3A1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CDFAA-B055-B54E-8399-ED4B72C90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D9F3C-7B87-9C4B-B60C-B4371E22D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A36E1-5B85-094E-AF96-3219CEBE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D0D0F-0110-0A4A-8C74-70F1ECD4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7CC26-CC67-1041-9FC9-2293C4A6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2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F619-9FA1-BC45-8A35-353474E28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21E5AC-244C-2C4D-BEF2-77730836B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309EB-3665-9242-A2C9-EC969035B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CC229-2E1A-DA41-93E6-9C8C6B41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36B4F-3AA5-664D-8425-50E714D2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F1550-FD8F-7E4F-AB73-50461F9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6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E9A0D4-6FB4-3447-824A-185D37AB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2CA81-D43B-914D-9136-5F60D5C3A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61C1D-D631-E148-B416-ABFE8A97C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89E5-83E6-C547-822A-20CFB584EC78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C3CB-987E-C341-9453-1C64A66CF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EAC45-600E-694C-9A2F-46EED1479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7321D-A04E-784C-B7A7-90D714AE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0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986C-CB4F-6D45-A5AE-164862A95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DACRYOCYSTITIS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2A57E-3261-6A4E-8BC1-4DF315CEB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Inflammation of the lacrimal sac</a:t>
            </a:r>
          </a:p>
        </p:txBody>
      </p:sp>
    </p:spTree>
    <p:extLst>
      <p:ext uri="{BB962C8B-B14F-4D97-AF65-F5344CB8AC3E}">
        <p14:creationId xmlns:p14="http://schemas.microsoft.com/office/powerpoint/2010/main" val="363358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E2A63-2D3B-9943-B3AF-6C7F83563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Lacrimal syringing (irrigation) with normal</a:t>
            </a:r>
          </a:p>
          <a:p>
            <a:pPr marL="0" indent="0">
              <a:buNone/>
            </a:pPr>
            <a:r>
              <a:rPr lang="en-US"/>
              <a:t>saline and antibiotic solution. More than 2 months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7D5C5AB-831D-0A4E-AD11-B49CFF0C3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5" y="3117273"/>
            <a:ext cx="6581775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3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9D9E8-3439-D941-A6D7-848C0CBF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Probing of NLD with Bowman’s probe. More than  3-4 months.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B3CF02-BC99-0040-8DB4-1407245DA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50" y="2476500"/>
            <a:ext cx="68389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19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968AE-520A-4C41-AF9E-5F67E3B8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Intubations with silicone tube</a:t>
            </a:r>
          </a:p>
          <a:p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DE469EBE-BADA-8945-B817-43C98B0B5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40" y="0"/>
            <a:ext cx="424656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49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203B0-1E73-6F4F-A440-BCC551275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79319"/>
            <a:ext cx="10515600" cy="2649682"/>
          </a:xfrm>
        </p:spPr>
        <p:txBody>
          <a:bodyPr/>
          <a:lstStyle/>
          <a:p>
            <a:r>
              <a:rPr lang="en-US"/>
              <a:t>Dacryocystorhinostomy (DCR) operations: at the age of 4 years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8FC48AC-5FD8-824B-B2B2-D071D07E3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800" y="1439333"/>
            <a:ext cx="612620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7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34CC7-3BF5-7548-BDC2-7F517D555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of DACRYOCYSTITIS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B5847-81B5-E547-B500-FEF4ADBA1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Congenital Dacryocystitis </a:t>
            </a:r>
          </a:p>
          <a:p>
            <a:r>
              <a:rPr lang="en-US"/>
              <a:t>Adult Dacryocystitis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7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A03EF-0567-9E45-ABEE-C74B6109F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CONGENITAL DACRYOCYSTITIS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A284-E4C4-7644-939B-C61A90BD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inflammation of the lacrimal sac occurring in newborn infants so called it as a Dacryocystitis neonatorum</a:t>
            </a:r>
          </a:p>
        </p:txBody>
      </p:sp>
    </p:spTree>
    <p:extLst>
      <p:ext uri="{BB962C8B-B14F-4D97-AF65-F5344CB8AC3E}">
        <p14:creationId xmlns:p14="http://schemas.microsoft.com/office/powerpoint/2010/main" val="261900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7A1D27-12F1-8F41-9819-04FD7FC6F4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04" y="222662"/>
            <a:ext cx="11188781" cy="640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9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748C-90D5-9D44-86BE-21611FB9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48736-CC94-ED49-A954-B2691BA93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‘membranous occlusion’ at its lower end, near the </a:t>
            </a:r>
            <a:r>
              <a:rPr lang="en-US">
                <a:solidFill>
                  <a:schemeClr val="accent2"/>
                </a:solidFill>
              </a:rPr>
              <a:t>valve of Hasner</a:t>
            </a:r>
          </a:p>
          <a:p>
            <a:r>
              <a:rPr lang="en-US"/>
              <a:t>causes of congenital NLD block are: presence</a:t>
            </a:r>
          </a:p>
          <a:p>
            <a:r>
              <a:rPr lang="en-US"/>
              <a:t>of epithelial debris, membranous occlusion at its</a:t>
            </a:r>
          </a:p>
          <a:p>
            <a:r>
              <a:rPr lang="en-US"/>
              <a:t>upper end near lacrimal sac, complete non-</a:t>
            </a:r>
          </a:p>
          <a:p>
            <a:r>
              <a:rPr lang="en-US"/>
              <a:t>canalisation and rarely bony occlusion. Common</a:t>
            </a:r>
          </a:p>
          <a:p>
            <a:r>
              <a:rPr lang="en-US"/>
              <a:t>bacteria associated with congenital dacryocystitis</a:t>
            </a:r>
          </a:p>
          <a:p>
            <a:r>
              <a:rPr lang="en-US"/>
              <a:t>are staphylococci, pneumococci and streptococci.</a:t>
            </a:r>
          </a:p>
        </p:txBody>
      </p:sp>
    </p:spTree>
    <p:extLst>
      <p:ext uri="{BB962C8B-B14F-4D97-AF65-F5344CB8AC3E}">
        <p14:creationId xmlns:p14="http://schemas.microsoft.com/office/powerpoint/2010/main" val="347037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CCB3-1EC7-8947-AA7B-BBA30CC6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E05F7-4954-5843-A316-146E1C379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Epiphora,</a:t>
            </a:r>
          </a:p>
          <a:p>
            <a:r>
              <a:rPr lang="en-US"/>
              <a:t>Regurgitation</a:t>
            </a:r>
          </a:p>
          <a:p>
            <a:r>
              <a:rPr lang="en-US"/>
              <a:t>Swelling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07EC1A-85CE-664E-B9D5-887F3A562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76513"/>
            <a:ext cx="69342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7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0B1C-AB54-2F4B-A124-8EDFAEC2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Differential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0DB3-3B08-EA44-9E54-98A98E11D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ophthalmia neonatorum</a:t>
            </a:r>
          </a:p>
          <a:p>
            <a:r>
              <a:rPr lang="en-US"/>
              <a:t>Congenital glaucoma.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F3BFAF6-CFDC-EA48-8556-8683783E3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467" y="0"/>
            <a:ext cx="5110533" cy="321431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DEEB577D-C17A-C840-A595-73F5BD5DA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467" y="3214317"/>
            <a:ext cx="5371480" cy="365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8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20231-7F98-EA4A-B135-B7D30874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E698-3B72-F240-8C6D-B04E901BC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recurrent conjunctivitis, acute on chronic dacryocystitis, lacrimal abscess and fistulae formation.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52C45A7-337A-914A-8000-CCB29BCDB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084" y="2753974"/>
            <a:ext cx="5103916" cy="410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9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B70F8-E859-924A-A92D-A533ECD6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95E88-F1DB-9340-BBC4-937A61FE2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30593"/>
          </a:xfrm>
        </p:spPr>
        <p:txBody>
          <a:bodyPr>
            <a:normAutofit/>
          </a:bodyPr>
          <a:lstStyle/>
          <a:p>
            <a:r>
              <a:rPr lang="en-US"/>
              <a:t>Massage over the lacrimal sac area and topical</a:t>
            </a:r>
          </a:p>
          <a:p>
            <a:pPr marL="0" indent="0">
              <a:buNone/>
            </a:pPr>
            <a:r>
              <a:rPr lang="en-US"/>
              <a:t>antibiotics constitute the treatment of congenital</a:t>
            </a:r>
          </a:p>
          <a:p>
            <a:pPr marL="0" indent="0">
              <a:buNone/>
            </a:pPr>
            <a:r>
              <a:rPr lang="en-US"/>
              <a:t>NLD block, up to 6-8 weeks of age. 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A6DB3CB-76A3-6642-B38F-4E6F60A06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91" y="3097501"/>
            <a:ext cx="5334309" cy="376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2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DACRYOCYSTITIS</vt:lpstr>
      <vt:lpstr>Type of DACRYOCYSTITIS </vt:lpstr>
      <vt:lpstr>CONGENITAL DACRYOCYSTITIS</vt:lpstr>
      <vt:lpstr>PowerPoint Presentation</vt:lpstr>
      <vt:lpstr>Etiology</vt:lpstr>
      <vt:lpstr>Clinical picture</vt:lpstr>
      <vt:lpstr>Differential diagnosis</vt:lpstr>
      <vt:lpstr>Complications</vt:lpstr>
      <vt:lpstr>Treatment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DACRYOCYSTITIS</dc:title>
  <dc:creator>Unknown User</dc:creator>
  <cp:lastModifiedBy>Unknown User</cp:lastModifiedBy>
  <cp:revision>2</cp:revision>
  <dcterms:created xsi:type="dcterms:W3CDTF">2020-05-30T12:54:15Z</dcterms:created>
  <dcterms:modified xsi:type="dcterms:W3CDTF">2020-05-30T13:55:49Z</dcterms:modified>
</cp:coreProperties>
</file>