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87" r:id="rId2"/>
    <p:sldId id="256" r:id="rId3"/>
    <p:sldId id="300" r:id="rId4"/>
    <p:sldId id="257" r:id="rId5"/>
    <p:sldId id="258" r:id="rId6"/>
    <p:sldId id="290" r:id="rId7"/>
    <p:sldId id="259" r:id="rId8"/>
    <p:sldId id="260" r:id="rId9"/>
    <p:sldId id="261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2" r:id="rId18"/>
    <p:sldId id="298" r:id="rId19"/>
    <p:sldId id="301" r:id="rId20"/>
    <p:sldId id="299" r:id="rId21"/>
    <p:sldId id="3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27AF709-526F-4BBF-99E8-A97496F6AEE3}">
          <p14:sldIdLst>
            <p14:sldId id="287"/>
            <p14:sldId id="256"/>
            <p14:sldId id="300"/>
            <p14:sldId id="257"/>
            <p14:sldId id="258"/>
            <p14:sldId id="290"/>
            <p14:sldId id="259"/>
            <p14:sldId id="260"/>
            <p14:sldId id="261"/>
            <p14:sldId id="291"/>
            <p14:sldId id="292"/>
            <p14:sldId id="293"/>
            <p14:sldId id="294"/>
            <p14:sldId id="295"/>
            <p14:sldId id="296"/>
            <p14:sldId id="297"/>
            <p14:sldId id="302"/>
            <p14:sldId id="298"/>
            <p14:sldId id="301"/>
            <p14:sldId id="299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bhavi dekate" initials="vd" lastIdx="1" clrIdx="0">
    <p:extLst>
      <p:ext uri="{19B8F6BF-5375-455C-9EA6-DF929625EA0E}">
        <p15:presenceInfo xmlns:p15="http://schemas.microsoft.com/office/powerpoint/2012/main" xmlns="" userId="vaibhavi deka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9190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960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042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241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8202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239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893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234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165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70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0F554AD-AB84-4DE3-BCA4-A6ADE8B6336B}" type="datetimeFigureOut">
              <a:rPr lang="en-IN" smtClean="0"/>
              <a:t>29-05-2021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E22B78-F5E0-4ADC-9B85-DBD99E68426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46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908DC-859A-4AFA-A613-429AD1679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2134" y="3560676"/>
            <a:ext cx="4730044" cy="87585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 POISONING</a:t>
            </a:r>
            <a:r>
              <a:rPr lang="en-US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3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</a:b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8D17FF-A897-424C-96EC-1FF88A63E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72" y="1535289"/>
            <a:ext cx="11850255" cy="2099733"/>
          </a:xfrm>
        </p:spPr>
        <p:txBody>
          <a:bodyPr/>
          <a:lstStyle/>
          <a:p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AGADTANTRA VYAVAHAR AYURVED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EVUM VIDHIVAIDYAK </a:t>
            </a:r>
          </a:p>
          <a:p>
            <a:endParaRPr lang="en-US" sz="2400" b="1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913B2A3-A289-4CD6-A221-1463B62D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6" y="306290"/>
            <a:ext cx="11399029" cy="1616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99045" y="4885898"/>
            <a:ext cx="2866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:-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Deshmukh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Batch :- 3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BAMS (2017)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no :- 17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7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1136" y="2829113"/>
            <a:ext cx="7729728" cy="3101983"/>
          </a:xfrm>
        </p:spPr>
        <p:txBody>
          <a:bodyPr/>
          <a:lstStyle/>
          <a:p>
            <a:r>
              <a:rPr lang="en-US" dirty="0"/>
              <a:t>1) Use of </a:t>
            </a:r>
            <a:r>
              <a:rPr lang="en-US" dirty="0" smtClean="0"/>
              <a:t>emetics</a:t>
            </a:r>
          </a:p>
          <a:p>
            <a:r>
              <a:rPr lang="en-US" dirty="0" smtClean="0"/>
              <a:t>2</a:t>
            </a:r>
            <a:r>
              <a:rPr lang="en-US" dirty="0"/>
              <a:t>) Stomach </a:t>
            </a:r>
            <a:r>
              <a:rPr lang="en-US" dirty="0" smtClean="0"/>
              <a:t>wash</a:t>
            </a:r>
          </a:p>
          <a:p>
            <a:r>
              <a:rPr lang="en-US" dirty="0" smtClean="0"/>
              <a:t>3</a:t>
            </a:r>
            <a:r>
              <a:rPr lang="en-US" dirty="0"/>
              <a:t>) For pain in abdomen - Morphine </a:t>
            </a:r>
            <a:r>
              <a:rPr lang="en-US" dirty="0" smtClean="0"/>
              <a:t>and Atropine </a:t>
            </a:r>
          </a:p>
          <a:p>
            <a:r>
              <a:rPr lang="en-US" dirty="0" smtClean="0"/>
              <a:t>4</a:t>
            </a:r>
            <a:r>
              <a:rPr lang="en-US" dirty="0"/>
              <a:t>) Calcium </a:t>
            </a:r>
            <a:r>
              <a:rPr lang="en-US" dirty="0"/>
              <a:t>gluconate</a:t>
            </a:r>
            <a:r>
              <a:rPr lang="en-US" dirty="0"/>
              <a:t> or </a:t>
            </a:r>
            <a:r>
              <a:rPr lang="en-US" dirty="0" smtClean="0"/>
              <a:t>Cacl</a:t>
            </a:r>
            <a:r>
              <a:rPr lang="en-US" sz="1400" b="1" dirty="0" smtClean="0"/>
              <a:t>2</a:t>
            </a:r>
            <a:r>
              <a:rPr lang="en-US" dirty="0" smtClean="0"/>
              <a:t>, </a:t>
            </a:r>
            <a:r>
              <a:rPr lang="en-US" dirty="0" smtClean="0"/>
              <a:t>i.v.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) </a:t>
            </a:r>
            <a:r>
              <a:rPr lang="en-US" dirty="0"/>
              <a:t>Vit</a:t>
            </a:r>
            <a:r>
              <a:rPr lang="en-US" dirty="0"/>
              <a:t> </a:t>
            </a:r>
            <a:r>
              <a:rPr lang="en-US" dirty="0" smtClean="0"/>
              <a:t>D.,</a:t>
            </a:r>
            <a:r>
              <a:rPr lang="en-US" dirty="0" smtClean="0"/>
              <a:t>Vit</a:t>
            </a:r>
            <a:r>
              <a:rPr lang="en-US" dirty="0" smtClean="0"/>
              <a:t> </a:t>
            </a:r>
            <a:r>
              <a:rPr lang="en-US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13146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ANTIDOTE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A)</a:t>
            </a:r>
            <a:r>
              <a:rPr lang="en-US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:- </a:t>
            </a:r>
            <a:r>
              <a:rPr lang="en-US" dirty="0" smtClean="0"/>
              <a:t>Demulscents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u="sng" dirty="0" smtClean="0">
                <a:solidFill>
                  <a:srgbClr val="FF0000"/>
                </a:solidFill>
              </a:rPr>
              <a:t>Chemical</a:t>
            </a:r>
            <a:r>
              <a:rPr lang="en-US" dirty="0" smtClean="0"/>
              <a:t>:- Sodium </a:t>
            </a:r>
            <a:r>
              <a:rPr lang="en-US" dirty="0"/>
              <a:t>sulphate</a:t>
            </a:r>
            <a:r>
              <a:rPr lang="en-US" dirty="0"/>
              <a:t> and Magnesium </a:t>
            </a:r>
            <a:r>
              <a:rPr lang="en-US" dirty="0"/>
              <a:t>sulphate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C) </a:t>
            </a:r>
            <a:r>
              <a:rPr lang="en-US" u="sng" dirty="0" smtClean="0">
                <a:solidFill>
                  <a:srgbClr val="FF0000"/>
                </a:solidFill>
              </a:rPr>
              <a:t>Pharmacological</a:t>
            </a:r>
            <a:r>
              <a:rPr lang="en-US" dirty="0" smtClean="0"/>
              <a:t>:- Calcium </a:t>
            </a:r>
            <a:r>
              <a:rPr lang="en-US" dirty="0"/>
              <a:t>edetate</a:t>
            </a:r>
            <a:r>
              <a:rPr lang="en-US" dirty="0"/>
              <a:t> </a:t>
            </a:r>
            <a:r>
              <a:rPr lang="en-US" dirty="0" smtClean="0"/>
              <a:t>CaNa</a:t>
            </a:r>
            <a:r>
              <a:rPr lang="en-US" sz="1200" dirty="0" smtClean="0"/>
              <a:t>2</a:t>
            </a:r>
            <a:r>
              <a:rPr lang="en-US" dirty="0" smtClean="0"/>
              <a:t>EDTA (</a:t>
            </a:r>
            <a:r>
              <a:rPr lang="en-US" dirty="0"/>
              <a:t>Calcium </a:t>
            </a:r>
            <a:r>
              <a:rPr lang="en-US" dirty="0" smtClean="0"/>
              <a:t>        disodium ethylene- </a:t>
            </a:r>
            <a:r>
              <a:rPr lang="en-US" dirty="0"/>
              <a:t>diamine</a:t>
            </a:r>
            <a:r>
              <a:rPr lang="en-US" dirty="0"/>
              <a:t> tetra acetic acid), 1 </a:t>
            </a:r>
            <a:r>
              <a:rPr lang="en-US" dirty="0"/>
              <a:t>gm</a:t>
            </a:r>
            <a:r>
              <a:rPr lang="en-US" dirty="0"/>
              <a:t> per day as slow IV drip as 3% solution in saline or 5 ml of 50% solution BD given as 3% solution in </a:t>
            </a:r>
            <a:r>
              <a:rPr lang="en-US" dirty="0" smtClean="0"/>
              <a:t>saline.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 MORTEM APPEARENCE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739" y="2951943"/>
            <a:ext cx="6353306" cy="3101983"/>
          </a:xfrm>
        </p:spPr>
        <p:txBody>
          <a:bodyPr/>
          <a:lstStyle/>
          <a:p>
            <a:r>
              <a:rPr lang="en-US" dirty="0"/>
              <a:t>Gastric mucosa is congested</a:t>
            </a:r>
            <a:r>
              <a:rPr lang="en-US" dirty="0" smtClean="0"/>
              <a:t>, sometimes </a:t>
            </a:r>
            <a:r>
              <a:rPr lang="en-US" dirty="0"/>
              <a:t>eroded. </a:t>
            </a:r>
            <a:endParaRPr lang="en-US" dirty="0" smtClean="0"/>
          </a:p>
          <a:p>
            <a:r>
              <a:rPr lang="en-US" dirty="0" smtClean="0"/>
              <a:t>Stools </a:t>
            </a:r>
            <a:r>
              <a:rPr lang="en-US" dirty="0"/>
              <a:t>are </a:t>
            </a:r>
            <a:r>
              <a:rPr lang="en-US" dirty="0" smtClean="0"/>
              <a:t>black.</a:t>
            </a:r>
          </a:p>
          <a:p>
            <a:r>
              <a:rPr lang="en-US" dirty="0" smtClean="0"/>
              <a:t>Features </a:t>
            </a:r>
            <a:r>
              <a:rPr lang="en-US" dirty="0"/>
              <a:t>of gastroenteritis.</a:t>
            </a:r>
          </a:p>
        </p:txBody>
      </p:sp>
    </p:spTree>
    <p:extLst>
      <p:ext uri="{BB962C8B-B14F-4D97-AF65-F5344CB8AC3E}">
        <p14:creationId xmlns:p14="http://schemas.microsoft.com/office/powerpoint/2010/main" val="2425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CHRONIC LEAD POISONING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It occurs in people working </a:t>
            </a:r>
            <a:r>
              <a:rPr lang="en-US" dirty="0" smtClean="0"/>
              <a:t>in factories </a:t>
            </a:r>
            <a:r>
              <a:rPr lang="en-US" dirty="0"/>
              <a:t>and industries using </a:t>
            </a:r>
            <a:r>
              <a:rPr lang="en-US" dirty="0" smtClean="0"/>
              <a:t>lead due </a:t>
            </a:r>
            <a:r>
              <a:rPr lang="en-US" dirty="0"/>
              <a:t>to inhalation of dust (in </a:t>
            </a:r>
            <a:r>
              <a:rPr lang="en-US" dirty="0" smtClean="0"/>
              <a:t>paint industry</a:t>
            </a:r>
            <a:r>
              <a:rPr lang="en-US" dirty="0"/>
              <a:t>, plumbing, glass blowers</a:t>
            </a:r>
            <a:r>
              <a:rPr lang="en-US" dirty="0" smtClean="0"/>
              <a:t>, electric </a:t>
            </a:r>
            <a:r>
              <a:rPr lang="en-US" dirty="0"/>
              <a:t>wire industries, </a:t>
            </a:r>
            <a:r>
              <a:rPr lang="en-US" dirty="0" smtClean="0"/>
              <a:t>batteries</a:t>
            </a:r>
            <a:r>
              <a:rPr lang="en-US" dirty="0"/>
              <a:t>, toys</a:t>
            </a:r>
            <a:r>
              <a:rPr lang="en-US" dirty="0" smtClean="0"/>
              <a:t>, hair-dye </a:t>
            </a:r>
            <a:r>
              <a:rPr lang="en-US" dirty="0"/>
              <a:t>and </a:t>
            </a:r>
            <a:r>
              <a:rPr lang="en-US" dirty="0"/>
              <a:t>gasolene</a:t>
            </a:r>
            <a:r>
              <a:rPr lang="en-US" dirty="0"/>
              <a:t> </a:t>
            </a:r>
            <a:r>
              <a:rPr lang="en-US" dirty="0" smtClean="0"/>
              <a:t>industries)</a:t>
            </a:r>
          </a:p>
          <a:p>
            <a:r>
              <a:rPr lang="en-US" dirty="0" smtClean="0"/>
              <a:t>2</a:t>
            </a:r>
            <a:r>
              <a:rPr lang="en-US" dirty="0"/>
              <a:t>) Food contaminated with lead (</a:t>
            </a:r>
            <a:r>
              <a:rPr lang="en-US" dirty="0" smtClean="0"/>
              <a:t>Stored or </a:t>
            </a:r>
            <a:r>
              <a:rPr lang="en-US" dirty="0"/>
              <a:t>cooked in tins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3</a:t>
            </a:r>
            <a:r>
              <a:rPr lang="en-US" dirty="0"/>
              <a:t>) Water stored in lead vessels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4</a:t>
            </a:r>
            <a:r>
              <a:rPr lang="en-US" dirty="0"/>
              <a:t>) Vermillion (</a:t>
            </a:r>
            <a:r>
              <a:rPr lang="en-US" dirty="0"/>
              <a:t>Sindur</a:t>
            </a:r>
            <a:r>
              <a:rPr lang="en-US" dirty="0"/>
              <a:t>) used by </a:t>
            </a:r>
            <a:r>
              <a:rPr lang="en-US" dirty="0" smtClean="0"/>
              <a:t>ladies, oil </a:t>
            </a:r>
            <a:r>
              <a:rPr lang="en-US" dirty="0"/>
              <a:t>helps lead absorption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5</a:t>
            </a:r>
            <a:r>
              <a:rPr lang="en-US" dirty="0"/>
              <a:t>) </a:t>
            </a:r>
            <a:r>
              <a:rPr lang="en-US" dirty="0" smtClean="0"/>
              <a:t>Lead- </a:t>
            </a:r>
            <a:r>
              <a:rPr lang="en-US" dirty="0" smtClean="0"/>
              <a:t>tetraoxide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Sindur</a:t>
            </a:r>
            <a:r>
              <a:rPr lang="en-US" dirty="0" smtClean="0"/>
              <a:t>)used on Hanuman idol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230" y="1636888"/>
            <a:ext cx="1004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/>
              <a:t>Plumbism</a:t>
            </a:r>
            <a:r>
              <a:rPr lang="en-US" dirty="0"/>
              <a:t>, also known as </a:t>
            </a:r>
            <a:r>
              <a:rPr lang="en-US" dirty="0" smtClean="0"/>
              <a:t>saturnism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8" y="464024"/>
            <a:ext cx="9376012" cy="5909480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Manifestations</a:t>
            </a:r>
            <a:r>
              <a:rPr lang="en-US" dirty="0" smtClean="0"/>
              <a:t> :-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1) Hypochromic </a:t>
            </a:r>
            <a:r>
              <a:rPr lang="en-US" dirty="0"/>
              <a:t>Anaemia</a:t>
            </a:r>
            <a:r>
              <a:rPr lang="en-US" dirty="0"/>
              <a:t> with </a:t>
            </a:r>
            <a:r>
              <a:rPr lang="en-US" dirty="0" smtClean="0"/>
              <a:t>punctate </a:t>
            </a:r>
            <a:r>
              <a:rPr lang="en-US" dirty="0"/>
              <a:t>Basophilia</a:t>
            </a:r>
            <a:r>
              <a:rPr lang="en-US" dirty="0"/>
              <a:t>, </a:t>
            </a:r>
            <a:r>
              <a:rPr lang="en-US" dirty="0" smtClean="0"/>
              <a:t>i.e. </a:t>
            </a:r>
            <a:r>
              <a:rPr lang="en-US" dirty="0"/>
              <a:t>red cells show </a:t>
            </a:r>
            <a:r>
              <a:rPr lang="en-US" dirty="0" smtClean="0"/>
              <a:t>dark </a:t>
            </a:r>
            <a:r>
              <a:rPr lang="en-US" dirty="0"/>
              <a:t>blue spots are due to </a:t>
            </a:r>
            <a:r>
              <a:rPr lang="en-US" dirty="0" smtClean="0"/>
              <a:t>metabolic </a:t>
            </a:r>
            <a:r>
              <a:rPr lang="en-US" dirty="0"/>
              <a:t>products of </a:t>
            </a:r>
            <a:r>
              <a:rPr lang="en-US" dirty="0"/>
              <a:t>porphyrin</a:t>
            </a:r>
            <a:r>
              <a:rPr lang="en-US" dirty="0"/>
              <a:t> (</a:t>
            </a:r>
            <a:r>
              <a:rPr lang="en-US" dirty="0"/>
              <a:t>anaemia</a:t>
            </a:r>
            <a:r>
              <a:rPr lang="en-US" dirty="0"/>
              <a:t> is </a:t>
            </a:r>
            <a:r>
              <a:rPr lang="en-US" dirty="0" smtClean="0"/>
              <a:t>due </a:t>
            </a:r>
            <a:r>
              <a:rPr lang="en-US" dirty="0"/>
              <a:t>to impairment </a:t>
            </a:r>
            <a:r>
              <a:rPr lang="en-US" dirty="0" smtClean="0"/>
              <a:t>in the </a:t>
            </a:r>
            <a:r>
              <a:rPr lang="en-US" dirty="0"/>
              <a:t>synthesis of </a:t>
            </a:r>
            <a:r>
              <a:rPr lang="en-US" dirty="0"/>
              <a:t>heme</a:t>
            </a:r>
            <a:r>
              <a:rPr lang="en-US" dirty="0"/>
              <a:t> from </a:t>
            </a:r>
            <a:r>
              <a:rPr lang="en-US" dirty="0"/>
              <a:t>protopophyrin</a:t>
            </a:r>
            <a:r>
              <a:rPr lang="en-US" dirty="0"/>
              <a:t> and of </a:t>
            </a:r>
            <a:r>
              <a:rPr lang="en-US" dirty="0"/>
              <a:t>porphobilinogen</a:t>
            </a:r>
            <a:r>
              <a:rPr lang="en-US" dirty="0"/>
              <a:t> from </a:t>
            </a:r>
            <a:r>
              <a:rPr lang="en-US" dirty="0" smtClean="0"/>
              <a:t>aminolaevulinic</a:t>
            </a:r>
            <a:r>
              <a:rPr lang="en-US" dirty="0" smtClean="0"/>
              <a:t> </a:t>
            </a:r>
            <a:r>
              <a:rPr lang="en-US" dirty="0"/>
              <a:t>acid. Basophilic stippling is due to condensation of </a:t>
            </a:r>
            <a:r>
              <a:rPr lang="en-US" dirty="0" smtClean="0"/>
              <a:t>iron </a:t>
            </a:r>
            <a:r>
              <a:rPr lang="en-US" dirty="0"/>
              <a:t>containing ribonucleic acid near </a:t>
            </a:r>
            <a:r>
              <a:rPr lang="en-US" dirty="0" smtClean="0"/>
              <a:t>the mitochondria).</a:t>
            </a:r>
          </a:p>
          <a:p>
            <a:r>
              <a:rPr lang="en-US" dirty="0" smtClean="0"/>
              <a:t>Other </a:t>
            </a:r>
            <a:r>
              <a:rPr lang="en-US" dirty="0"/>
              <a:t>effects on RBC</a:t>
            </a:r>
            <a:r>
              <a:rPr lang="en-US" dirty="0" smtClean="0"/>
              <a:t>: a</a:t>
            </a:r>
            <a:r>
              <a:rPr lang="en-US" dirty="0"/>
              <a:t>) Defective </a:t>
            </a:r>
            <a:r>
              <a:rPr lang="en-US" dirty="0"/>
              <a:t>haemoglobin</a:t>
            </a:r>
            <a:r>
              <a:rPr lang="en-US" dirty="0"/>
              <a:t> formation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b</a:t>
            </a:r>
            <a:r>
              <a:rPr lang="en-US" dirty="0"/>
              <a:t>) Increased fragility of RBC.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c</a:t>
            </a:r>
            <a:r>
              <a:rPr lang="en-US" dirty="0"/>
              <a:t>) Reduced life span of </a:t>
            </a:r>
            <a:r>
              <a:rPr lang="en-US" dirty="0" smtClean="0"/>
              <a:t>RBC</a:t>
            </a:r>
          </a:p>
          <a:p>
            <a:r>
              <a:rPr lang="en-US" dirty="0" smtClean="0"/>
              <a:t>Other </a:t>
            </a:r>
            <a:r>
              <a:rPr lang="en-US" dirty="0"/>
              <a:t>features seen on peripheral smear </a:t>
            </a:r>
            <a:r>
              <a:rPr lang="en-US" dirty="0" smtClean="0"/>
              <a:t>examination</a:t>
            </a:r>
          </a:p>
          <a:p>
            <a:pPr>
              <a:buFontTx/>
              <a:buChar char="-"/>
            </a:pPr>
            <a:r>
              <a:rPr lang="en-US" dirty="0" smtClean="0"/>
              <a:t>a</a:t>
            </a:r>
            <a:r>
              <a:rPr lang="en-US" dirty="0"/>
              <a:t>) </a:t>
            </a:r>
            <a:r>
              <a:rPr lang="en-US" dirty="0" smtClean="0"/>
              <a:t>Reticulocytosis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</a:t>
            </a:r>
            <a:r>
              <a:rPr lang="en-US" dirty="0"/>
              <a:t>) Decreased platelets.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</a:t>
            </a:r>
            <a:r>
              <a:rPr lang="en-US" dirty="0"/>
              <a:t>) Increased </a:t>
            </a:r>
            <a:r>
              <a:rPr lang="en-US" dirty="0" smtClean="0"/>
              <a:t>monocytes.</a:t>
            </a:r>
          </a:p>
          <a:p>
            <a:pPr>
              <a:buFontTx/>
              <a:buChar char="-"/>
            </a:pPr>
            <a:r>
              <a:rPr lang="en-US" dirty="0" smtClean="0"/>
              <a:t>d</a:t>
            </a:r>
            <a:r>
              <a:rPr lang="en-US" dirty="0"/>
              <a:t>) </a:t>
            </a:r>
            <a:r>
              <a:rPr lang="en-US" dirty="0"/>
              <a:t>Anisocytosis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en-US" dirty="0"/>
              <a:t>) </a:t>
            </a:r>
            <a:r>
              <a:rPr lang="en-US" dirty="0" smtClean="0"/>
              <a:t>Poikilocytosis</a:t>
            </a:r>
          </a:p>
          <a:p>
            <a:r>
              <a:rPr lang="en-US" dirty="0" smtClean="0"/>
              <a:t>Lead </a:t>
            </a:r>
            <a:r>
              <a:rPr lang="en-US" dirty="0"/>
              <a:t>value in blood is more than </a:t>
            </a:r>
            <a:r>
              <a:rPr lang="en-US" dirty="0" smtClean="0"/>
              <a:t>0.8 mg% </a:t>
            </a:r>
            <a:r>
              <a:rPr lang="en-US" dirty="0"/>
              <a:t>(Normal is 0.03 </a:t>
            </a:r>
            <a:r>
              <a:rPr lang="en-US" dirty="0" smtClean="0"/>
              <a:t>mg %)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3517559"/>
            <a:ext cx="4445118" cy="2180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8973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58" y="818866"/>
            <a:ext cx="7233312" cy="5084935"/>
          </a:xfrm>
        </p:spPr>
        <p:txBody>
          <a:bodyPr/>
          <a:lstStyle/>
          <a:p>
            <a:r>
              <a:rPr lang="en-US" dirty="0"/>
              <a:t>2) </a:t>
            </a:r>
            <a:r>
              <a:rPr lang="en-US" dirty="0" smtClean="0"/>
              <a:t>Arthralga</a:t>
            </a:r>
            <a:r>
              <a:rPr lang="en-US" dirty="0" smtClean="0"/>
              <a:t> is </a:t>
            </a:r>
            <a:r>
              <a:rPr lang="en-US" dirty="0"/>
              <a:t>involving large joints </a:t>
            </a:r>
            <a:r>
              <a:rPr lang="en-US" dirty="0" smtClean="0"/>
              <a:t>eg.shoulder</a:t>
            </a:r>
            <a:r>
              <a:rPr lang="en-US" dirty="0"/>
              <a:t>, elbow and knee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Bones </a:t>
            </a:r>
            <a:r>
              <a:rPr lang="en-US" dirty="0" smtClean="0"/>
              <a:t>:- X-ray </a:t>
            </a:r>
            <a:r>
              <a:rPr lang="en-US" dirty="0"/>
              <a:t>of long bones shows lead lines, which are bands of increased </a:t>
            </a:r>
            <a:r>
              <a:rPr lang="en-US" dirty="0" smtClean="0"/>
              <a:t>density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) Colic and Constipation. (also known as dry-belly ache) it affects </a:t>
            </a:r>
            <a:r>
              <a:rPr lang="en-US" dirty="0" smtClean="0"/>
              <a:t>intestines,uterus</a:t>
            </a:r>
            <a:r>
              <a:rPr lang="en-US" dirty="0"/>
              <a:t>, ureters, and blood </a:t>
            </a:r>
            <a:r>
              <a:rPr lang="en-US" dirty="0" smtClean="0"/>
              <a:t>vessels.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colic is intermittent, spasmodic and relieved by pressure and </a:t>
            </a:r>
            <a:r>
              <a:rPr lang="en-US" dirty="0" smtClean="0"/>
              <a:t>is </a:t>
            </a:r>
            <a:r>
              <a:rPr lang="en-US" dirty="0"/>
              <a:t>associated with constipation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Candiorenal</a:t>
            </a:r>
            <a:r>
              <a:rPr lang="en-US" dirty="0">
                <a:solidFill>
                  <a:srgbClr val="FF0000"/>
                </a:solidFill>
              </a:rPr>
              <a:t> manifestations</a:t>
            </a:r>
            <a:r>
              <a:rPr lang="en-US" dirty="0" smtClean="0"/>
              <a:t>:- </a:t>
            </a:r>
          </a:p>
          <a:p>
            <a:pPr>
              <a:buFontTx/>
              <a:buChar char="-"/>
            </a:pPr>
            <a:r>
              <a:rPr lang="en-US" dirty="0" smtClean="0"/>
              <a:t>A) Cardiac</a:t>
            </a:r>
            <a:r>
              <a:rPr lang="en-US" dirty="0"/>
              <a:t>: Increased B. </a:t>
            </a:r>
            <a:r>
              <a:rPr lang="en-US" dirty="0" smtClean="0"/>
              <a:t>P.,</a:t>
            </a:r>
            <a:r>
              <a:rPr lang="en-US" dirty="0" smtClean="0"/>
              <a:t>arterio</a:t>
            </a:r>
            <a:r>
              <a:rPr lang="en-US" dirty="0" smtClean="0"/>
              <a:t> </a:t>
            </a:r>
            <a:r>
              <a:rPr lang="en-US" dirty="0"/>
              <a:t>sclerotic </a:t>
            </a:r>
            <a:r>
              <a:rPr lang="en-US" dirty="0" smtClean="0"/>
              <a:t>changes.</a:t>
            </a:r>
          </a:p>
          <a:p>
            <a:pPr>
              <a:buFontTx/>
              <a:buChar char="-"/>
            </a:pPr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en-US" dirty="0" smtClean="0"/>
              <a:t>Renal: Presence </a:t>
            </a:r>
            <a:r>
              <a:rPr lang="en-US" dirty="0"/>
              <a:t>of albumin, lead and </a:t>
            </a:r>
            <a:r>
              <a:rPr lang="en-US" dirty="0"/>
              <a:t>coproporphyrin</a:t>
            </a:r>
            <a:r>
              <a:rPr lang="en-US" dirty="0"/>
              <a:t> </a:t>
            </a:r>
            <a:r>
              <a:rPr lang="en-US" dirty="0" smtClean="0"/>
              <a:t>-3 </a:t>
            </a:r>
            <a:r>
              <a:rPr lang="en-US" dirty="0"/>
              <a:t>in </a:t>
            </a:r>
            <a:r>
              <a:rPr lang="en-US" dirty="0"/>
              <a:t>urine,Nephritis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101" y="547759"/>
            <a:ext cx="2857500" cy="535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475260" y="6018658"/>
            <a:ext cx="317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 </a:t>
            </a:r>
            <a:r>
              <a:rPr lang="en-US" sz="1200" dirty="0" smtClean="0"/>
              <a:t>X-ray </a:t>
            </a:r>
            <a:r>
              <a:rPr lang="en-US" sz="1200" dirty="0"/>
              <a:t>demonstrating the characteristic finding of lead poisoning in humans—dense</a:t>
            </a:r>
            <a:r>
              <a:rPr lang="en-US" sz="1200" b="1" dirty="0">
                <a:solidFill>
                  <a:srgbClr val="FF0000"/>
                </a:solidFill>
              </a:rPr>
              <a:t> </a:t>
            </a:r>
            <a:r>
              <a:rPr lang="en-US" sz="1200" b="1" u="sng" dirty="0" err="1" smtClean="0">
                <a:solidFill>
                  <a:srgbClr val="FF0000"/>
                </a:solidFill>
              </a:rPr>
              <a:t>metaphyseal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lines</a:t>
            </a:r>
            <a:r>
              <a:rPr lang="en-US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7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573206"/>
            <a:ext cx="10522424" cy="57730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6) Delirium</a:t>
            </a:r>
          </a:p>
          <a:p>
            <a:endParaRPr lang="en-US" dirty="0" smtClean="0"/>
          </a:p>
          <a:p>
            <a:r>
              <a:rPr lang="en-US" dirty="0" smtClean="0"/>
              <a:t>7) Paralysis </a:t>
            </a:r>
            <a:r>
              <a:rPr lang="en-US" dirty="0"/>
              <a:t>(lead </a:t>
            </a:r>
            <a:r>
              <a:rPr lang="en-US" dirty="0" smtClean="0"/>
              <a:t>palsy), It </a:t>
            </a:r>
            <a:r>
              <a:rPr lang="en-US" dirty="0"/>
              <a:t>affects the extensors of fingers, wrist and foot leading </a:t>
            </a:r>
            <a:r>
              <a:rPr lang="en-US" dirty="0" smtClean="0"/>
              <a:t>to:a</a:t>
            </a:r>
            <a:r>
              <a:rPr lang="en-US" dirty="0" smtClean="0"/>
              <a:t>)Wrist </a:t>
            </a:r>
            <a:r>
              <a:rPr lang="en-US" dirty="0"/>
              <a:t>Drop and claw </a:t>
            </a:r>
            <a:r>
              <a:rPr lang="en-US" dirty="0" smtClean="0"/>
              <a:t>shaped </a:t>
            </a:r>
            <a:r>
              <a:rPr lang="en-US" dirty="0" smtClean="0"/>
              <a:t>fingers.b</a:t>
            </a:r>
            <a:r>
              <a:rPr lang="en-US" dirty="0"/>
              <a:t>) Foot </a:t>
            </a:r>
            <a:r>
              <a:rPr lang="en-US" dirty="0" smtClean="0"/>
              <a:t>Drop</a:t>
            </a:r>
          </a:p>
          <a:p>
            <a:endParaRPr lang="en-US" dirty="0" smtClean="0"/>
          </a:p>
          <a:p>
            <a:r>
              <a:rPr lang="en-US" dirty="0" smtClean="0"/>
              <a:t>8) Encephalopathy :- Usually </a:t>
            </a:r>
            <a:r>
              <a:rPr lang="en-US" dirty="0"/>
              <a:t>seen in children. Headache, loss of concentration and memory, </a:t>
            </a:r>
            <a:r>
              <a:rPr lang="en-US" dirty="0" smtClean="0"/>
              <a:t>insomnia, </a:t>
            </a:r>
            <a:r>
              <a:rPr lang="en-US" dirty="0"/>
              <a:t>optic neuritis, peripheral neuritis, convulsions, hallucinations, insanity and coma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9) </a:t>
            </a:r>
            <a:r>
              <a:rPr lang="en-US" dirty="0"/>
              <a:t>Eye changes </a:t>
            </a:r>
            <a:r>
              <a:rPr lang="en-US" dirty="0" smtClean="0"/>
              <a:t>:- Retinal </a:t>
            </a:r>
            <a:r>
              <a:rPr lang="en-US" dirty="0"/>
              <a:t>stippling and optic atrophy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) Facial pallor </a:t>
            </a:r>
            <a:r>
              <a:rPr lang="en-US" dirty="0" smtClean="0"/>
              <a:t>:- due </a:t>
            </a:r>
            <a:r>
              <a:rPr lang="en-US" dirty="0"/>
              <a:t>to vasospasm, specially around the mouth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11) </a:t>
            </a:r>
            <a:r>
              <a:rPr lang="en-US" dirty="0"/>
              <a:t>Lead </a:t>
            </a:r>
            <a:r>
              <a:rPr lang="en-US" dirty="0" smtClean="0"/>
              <a:t>:- line </a:t>
            </a:r>
            <a:r>
              <a:rPr lang="en-US" dirty="0"/>
              <a:t>on Gums- a blue line </a:t>
            </a:r>
            <a:r>
              <a:rPr lang="en-US" dirty="0" smtClean="0"/>
              <a:t>(</a:t>
            </a:r>
            <a:r>
              <a:rPr lang="en-US" dirty="0" smtClean="0"/>
              <a:t>Burtonian</a:t>
            </a:r>
            <a:r>
              <a:rPr lang="en-US" dirty="0" smtClean="0"/>
              <a:t> </a:t>
            </a:r>
            <a:r>
              <a:rPr lang="en-US" dirty="0"/>
              <a:t>line) is seen at the junction of gums and teeth-especially on upper jaw, is more prominent, when teeth are dirty (because </a:t>
            </a:r>
            <a:r>
              <a:rPr lang="en-US" dirty="0" smtClean="0"/>
              <a:t>H</a:t>
            </a:r>
            <a:r>
              <a:rPr lang="en-US" sz="1200" b="1" dirty="0" smtClean="0"/>
              <a:t>2</a:t>
            </a:r>
            <a:r>
              <a:rPr lang="en-US" dirty="0" smtClean="0"/>
              <a:t>S </a:t>
            </a:r>
            <a:r>
              <a:rPr lang="en-US" dirty="0"/>
              <a:t>liberated from food particles combines with lead to form Lead </a:t>
            </a:r>
            <a:r>
              <a:rPr lang="en-US" dirty="0"/>
              <a:t>sulphide</a:t>
            </a:r>
            <a:r>
              <a:rPr lang="en-US" dirty="0"/>
              <a:t> - producing blue line). It disappears </a:t>
            </a:r>
            <a:r>
              <a:rPr lang="en-US" dirty="0" smtClean="0"/>
              <a:t>if teeth </a:t>
            </a:r>
            <a:r>
              <a:rPr lang="en-US" dirty="0"/>
              <a:t>are kept clean. (Sometimes </a:t>
            </a:r>
            <a:r>
              <a:rPr lang="en-US" dirty="0" smtClean="0"/>
              <a:t>lines are </a:t>
            </a:r>
            <a:r>
              <a:rPr lang="en-US" dirty="0"/>
              <a:t>black or grey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Blue line is also seen in </a:t>
            </a:r>
            <a:r>
              <a:rPr lang="en-US" dirty="0" smtClean="0"/>
              <a:t>Mercury, </a:t>
            </a:r>
            <a:r>
              <a:rPr lang="en-US" dirty="0"/>
              <a:t>Copper, Silver, Iron, Bismuth and Thallium </a:t>
            </a:r>
            <a:r>
              <a:rPr lang="en-US" dirty="0" smtClean="0"/>
              <a:t>poisoning)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21" y="354842"/>
            <a:ext cx="3942394" cy="6117508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90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293" y="754653"/>
            <a:ext cx="8673425" cy="5209418"/>
          </a:xfrm>
        </p:spPr>
        <p:txBody>
          <a:bodyPr>
            <a:normAutofit/>
          </a:bodyPr>
          <a:lstStyle/>
          <a:p>
            <a:r>
              <a:rPr lang="en-US" dirty="0"/>
              <a:t>12) </a:t>
            </a:r>
            <a:r>
              <a:rPr lang="en-US" dirty="0">
                <a:solidFill>
                  <a:srgbClr val="FF0000"/>
                </a:solidFill>
              </a:rPr>
              <a:t>Reproductive System (</a:t>
            </a:r>
            <a:r>
              <a:rPr lang="en-US" dirty="0" smtClean="0">
                <a:solidFill>
                  <a:srgbClr val="FF0000"/>
                </a:solidFill>
              </a:rPr>
              <a:t>Genital) Manifestations </a:t>
            </a:r>
            <a:r>
              <a:rPr lang="en-US" dirty="0" smtClean="0"/>
              <a:t>:-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</a:t>
            </a:r>
            <a:r>
              <a:rPr lang="en-US" dirty="0"/>
              <a:t>) May produce sterility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b</a:t>
            </a:r>
            <a:r>
              <a:rPr lang="en-US" dirty="0"/>
              <a:t>) Degenerate </a:t>
            </a:r>
            <a:r>
              <a:rPr lang="en-US" dirty="0"/>
              <a:t>offsprings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c</a:t>
            </a:r>
            <a:r>
              <a:rPr lang="en-US" dirty="0"/>
              <a:t>) May cause abortion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d</a:t>
            </a:r>
            <a:r>
              <a:rPr lang="en-US" dirty="0"/>
              <a:t>) May cause death of </a:t>
            </a:r>
            <a:r>
              <a:rPr lang="en-US" dirty="0" smtClean="0"/>
              <a:t>foetus</a:t>
            </a:r>
            <a:r>
              <a:rPr lang="en-US" dirty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en-US" dirty="0"/>
              <a:t>) Menstrual </a:t>
            </a:r>
            <a:r>
              <a:rPr lang="en-US" dirty="0" smtClean="0"/>
              <a:t>disturbances - </a:t>
            </a:r>
            <a:r>
              <a:rPr lang="en-US" dirty="0" smtClean="0"/>
              <a:t>amenorrhoea</a:t>
            </a:r>
            <a:r>
              <a:rPr lang="en-US" dirty="0"/>
              <a:t>, </a:t>
            </a:r>
            <a:r>
              <a:rPr lang="en-US" dirty="0"/>
              <a:t>dysmenorrhoea</a:t>
            </a:r>
            <a:r>
              <a:rPr lang="en-US" dirty="0" smtClean="0"/>
              <a:t>, menorrhagia.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13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General Manifestations</a:t>
            </a:r>
            <a:r>
              <a:rPr lang="en-US" dirty="0" smtClean="0"/>
              <a:t>:-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Weakness</a:t>
            </a:r>
            <a:r>
              <a:rPr lang="en-US" dirty="0"/>
              <a:t>, anorexia, foul breath, </a:t>
            </a:r>
            <a:r>
              <a:rPr lang="en-US" dirty="0" smtClean="0"/>
              <a:t>dyspepsia, irritability </a:t>
            </a:r>
            <a:r>
              <a:rPr lang="en-US" dirty="0"/>
              <a:t>and pain in joints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14</a:t>
            </a:r>
            <a:r>
              <a:rPr lang="en-US" dirty="0"/>
              <a:t>) Hair </a:t>
            </a:r>
            <a:r>
              <a:rPr lang="en-US" dirty="0" smtClean="0"/>
              <a:t>- may </a:t>
            </a:r>
            <a:r>
              <a:rPr lang="en-US" dirty="0"/>
              <a:t>be alopecia.</a:t>
            </a:r>
          </a:p>
        </p:txBody>
      </p:sp>
    </p:spTree>
    <p:extLst>
      <p:ext uri="{BB962C8B-B14F-4D97-AF65-F5344CB8AC3E}">
        <p14:creationId xmlns:p14="http://schemas.microsoft.com/office/powerpoint/2010/main" val="6195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1" y="625371"/>
            <a:ext cx="5167997" cy="5701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5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78308-52DD-4316-A89C-66F49A2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25" y="727624"/>
            <a:ext cx="5806553" cy="1191486"/>
          </a:xfrm>
        </p:spPr>
        <p:txBody>
          <a:bodyPr/>
          <a:lstStyle/>
          <a:p>
            <a:r>
              <a:rPr lang="en-IN" b="1" dirty="0" smtClean="0"/>
              <a:t>INTRODUCTION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19847" y="2762221"/>
            <a:ext cx="7729728" cy="3101983"/>
          </a:xfrm>
        </p:spPr>
        <p:txBody>
          <a:bodyPr>
            <a:normAutofit/>
          </a:bodyPr>
          <a:lstStyle/>
          <a:p>
            <a:r>
              <a:rPr lang="en-US" dirty="0" smtClean="0"/>
              <a:t>Lead is an irritant </a:t>
            </a:r>
            <a:r>
              <a:rPr lang="en-US" dirty="0"/>
              <a:t>inorganic metal </a:t>
            </a:r>
            <a:r>
              <a:rPr lang="en-US" dirty="0" smtClean="0"/>
              <a:t>poison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Lead </a:t>
            </a:r>
            <a:r>
              <a:rPr lang="en-US" dirty="0"/>
              <a:t>poisoning may occur by</a:t>
            </a:r>
            <a:r>
              <a:rPr lang="en-US" dirty="0" smtClean="0"/>
              <a:t>:- 1)Ingestion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2)Inhalation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3)Absorption </a:t>
            </a:r>
            <a:r>
              <a:rPr lang="en-US" dirty="0"/>
              <a:t>through skin</a:t>
            </a:r>
            <a:r>
              <a:rPr lang="en-US" dirty="0" smtClean="0"/>
              <a:t>.</a:t>
            </a:r>
          </a:p>
          <a:p>
            <a:r>
              <a:rPr lang="en-US" dirty="0"/>
              <a:t>Lead is 10 times more poisonous when inhaled.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7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MEDICOLEGAL ASPECTS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488" y="2842760"/>
            <a:ext cx="7729728" cy="3101983"/>
          </a:xfrm>
        </p:spPr>
        <p:txBody>
          <a:bodyPr/>
          <a:lstStyle/>
          <a:p>
            <a:r>
              <a:rPr lang="en-US" dirty="0"/>
              <a:t>1) Use of lead for suicide and </a:t>
            </a:r>
            <a:r>
              <a:rPr lang="en-US" dirty="0" smtClean="0"/>
              <a:t>homicide is </a:t>
            </a:r>
            <a:r>
              <a:rPr lang="en-US" dirty="0"/>
              <a:t>very rare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Sometimes used as cattle </a:t>
            </a:r>
            <a:r>
              <a:rPr lang="en-US" dirty="0" smtClean="0"/>
              <a:t>poison and to </a:t>
            </a:r>
            <a:r>
              <a:rPr lang="en-US" dirty="0"/>
              <a:t>procure </a:t>
            </a:r>
            <a:r>
              <a:rPr lang="en-US" dirty="0" smtClean="0"/>
              <a:t>abortion.</a:t>
            </a:r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dirty="0"/>
              <a:t>) Poisoning is mainly accidental and is usually chronic.</a:t>
            </a:r>
          </a:p>
        </p:txBody>
      </p:sp>
    </p:spTree>
    <p:extLst>
      <p:ext uri="{BB962C8B-B14F-4D97-AF65-F5344CB8AC3E}">
        <p14:creationId xmlns:p14="http://schemas.microsoft.com/office/powerpoint/2010/main" val="24211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45661"/>
            <a:ext cx="11641541" cy="633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803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65780"/>
            <a:ext cx="8434315" cy="5791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4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6C1984-A9F4-4DB2-9867-6C59BF3E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245660"/>
            <a:ext cx="11696131" cy="64895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The common poisonous preparations of Lead are</a:t>
            </a:r>
            <a:r>
              <a:rPr lang="en-US" sz="1600" dirty="0"/>
              <a:t>:- Lead tetroxide Vermillion or </a:t>
            </a:r>
            <a:r>
              <a:rPr lang="en-US" sz="1600" dirty="0" smtClean="0"/>
              <a:t>Sindoor</a:t>
            </a:r>
            <a:r>
              <a:rPr lang="en-US" sz="16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</a:t>
            </a:r>
            <a:r>
              <a:rPr lang="en-US" sz="1600" dirty="0"/>
              <a:t>acetate (salt of </a:t>
            </a:r>
            <a:r>
              <a:rPr lang="en-US" sz="1600" dirty="0" smtClean="0"/>
              <a:t>satum</a:t>
            </a:r>
            <a:r>
              <a:rPr lang="en-US" sz="16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sub-acetate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</a:t>
            </a:r>
            <a:r>
              <a:rPr lang="en-US" sz="1600" dirty="0"/>
              <a:t>carbonate (</a:t>
            </a:r>
            <a:r>
              <a:rPr lang="en-US" sz="1600" dirty="0" smtClean="0"/>
              <a:t>safeda</a:t>
            </a:r>
            <a:r>
              <a:rPr lang="en-US" sz="16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nitrate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</a:t>
            </a:r>
            <a:r>
              <a:rPr lang="en-US" sz="1600" dirty="0" smtClean="0"/>
              <a:t>sulphate</a:t>
            </a:r>
            <a:endParaRPr lang="en-US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</a:t>
            </a:r>
            <a:r>
              <a:rPr lang="en-US" sz="1600" dirty="0"/>
              <a:t>chromate (chrome </a:t>
            </a:r>
            <a:r>
              <a:rPr lang="en-US" sz="1600" dirty="0" smtClean="0"/>
              <a:t>yellow)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chloride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bromide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iodide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</a:t>
            </a:r>
            <a:r>
              <a:rPr lang="en-US" sz="1600" dirty="0"/>
              <a:t>sulphide</a:t>
            </a:r>
            <a:r>
              <a:rPr lang="en-US" sz="1600" dirty="0"/>
              <a:t> </a:t>
            </a:r>
            <a:r>
              <a:rPr lang="en-US" sz="1600" dirty="0" smtClean="0"/>
              <a:t>(white </a:t>
            </a:r>
            <a:r>
              <a:rPr lang="en-US" sz="1600" dirty="0" smtClean="0"/>
              <a:t>surma</a:t>
            </a:r>
            <a:r>
              <a:rPr lang="en-US" sz="16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Tetra-ethyl </a:t>
            </a:r>
            <a:r>
              <a:rPr lang="en-US" sz="1600" dirty="0"/>
              <a:t>lead (was earlier added to petrol as anti-knocking </a:t>
            </a:r>
            <a:r>
              <a:rPr lang="en-US" sz="1600" dirty="0" smtClean="0"/>
              <a:t>agent)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                                    Lead monoxide-</a:t>
            </a:r>
            <a:r>
              <a:rPr lang="en-US" sz="1600" dirty="0" smtClean="0"/>
              <a:t>mudrasang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endParaRPr lang="en-IN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A249E-19F5-42D4-B7D7-A3446B4A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61492"/>
            <a:ext cx="7729728" cy="1188720"/>
          </a:xfrm>
        </p:spPr>
        <p:txBody>
          <a:bodyPr/>
          <a:lstStyle/>
          <a:p>
            <a:r>
              <a:rPr lang="en-IN" b="1" dirty="0" smtClean="0"/>
              <a:t>MECHANISM OF ACTION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804" y="2624396"/>
            <a:ext cx="6953807" cy="3101983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inhibits </a:t>
            </a:r>
            <a:r>
              <a:rPr lang="en-US" dirty="0" smtClean="0"/>
              <a:t>enzymes- </a:t>
            </a:r>
            <a:r>
              <a:rPr lang="en-US" dirty="0" smtClean="0"/>
              <a:t>sulphydryl</a:t>
            </a:r>
            <a:r>
              <a:rPr lang="en-US" dirty="0" smtClean="0"/>
              <a:t> group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smtClean="0"/>
              <a:t>ATPases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smtClean="0"/>
              <a:t>aminolaevulinic</a:t>
            </a:r>
            <a:r>
              <a:rPr lang="en-US" dirty="0" smtClean="0"/>
              <a:t> </a:t>
            </a:r>
            <a:r>
              <a:rPr lang="en-US" dirty="0"/>
              <a:t>acid </a:t>
            </a:r>
            <a:r>
              <a:rPr lang="en-US" dirty="0" smtClean="0"/>
              <a:t>dehydrase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dirty="0" smtClean="0"/>
              <a:t>ferrochelatase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chronic manifestations are mainly due to fixation of lead in brain and peripheral nervous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Spasm </a:t>
            </a:r>
            <a:r>
              <a:rPr lang="en-US" dirty="0"/>
              <a:t>of capillaries.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6" y="2469790"/>
            <a:ext cx="2124166" cy="37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2424" y="434115"/>
            <a:ext cx="7729728" cy="1188720"/>
          </a:xfrm>
        </p:spPr>
        <p:txBody>
          <a:bodyPr/>
          <a:lstStyle/>
          <a:p>
            <a:r>
              <a:rPr lang="en-US" b="1" dirty="0" smtClean="0"/>
              <a:t>ACUTE LEAD POISONING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7911" y="1994577"/>
            <a:ext cx="9539111" cy="40336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Acute poisoning is very rare. The manifestations resemble other metallic poisons except that diarrhoea is replaced by constipation and stools are black and foul </a:t>
            </a:r>
            <a:r>
              <a:rPr lang="en-US" dirty="0" smtClean="0"/>
              <a:t>smelling.Blood </a:t>
            </a:r>
            <a:r>
              <a:rPr lang="en-US" dirty="0"/>
              <a:t>lead levels: increased and lead lines are seen on bones on X-ray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GIT Manifestations</a:t>
            </a:r>
            <a:r>
              <a:rPr lang="en-US" dirty="0" smtClean="0">
                <a:solidFill>
                  <a:srgbClr val="FF0000"/>
                </a:solidFill>
              </a:rPr>
              <a:t>:-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 sweet, metallic, astringent taste.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Burning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throat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Vomiting </a:t>
            </a:r>
            <a:r>
              <a:rPr lang="en-US" dirty="0">
                <a:solidFill>
                  <a:schemeClr val="tx1"/>
                </a:solidFill>
              </a:rPr>
              <a:t>white or </a:t>
            </a:r>
            <a:r>
              <a:rPr lang="en-US" dirty="0" smtClean="0">
                <a:solidFill>
                  <a:schemeClr val="tx1"/>
                </a:solidFill>
              </a:rPr>
              <a:t>bloody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Colicky </a:t>
            </a:r>
            <a:r>
              <a:rPr lang="en-US" dirty="0">
                <a:solidFill>
                  <a:schemeClr val="tx1"/>
                </a:solidFill>
              </a:rPr>
              <a:t>pain relieved by </a:t>
            </a:r>
            <a:r>
              <a:rPr lang="en-US" dirty="0" smtClean="0">
                <a:solidFill>
                  <a:schemeClr val="tx1"/>
                </a:solidFill>
              </a:rPr>
              <a:t>pressure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Abdomen </a:t>
            </a:r>
            <a:r>
              <a:rPr lang="en-US" dirty="0">
                <a:solidFill>
                  <a:schemeClr val="tx1"/>
                </a:solidFill>
              </a:rPr>
              <a:t>tender and </a:t>
            </a:r>
            <a:r>
              <a:rPr lang="en-US" dirty="0" smtClean="0">
                <a:solidFill>
                  <a:schemeClr val="tx1"/>
                </a:solidFill>
              </a:rPr>
              <a:t>contracted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Constipation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73217-5160-439B-A5D3-A48A4C07D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8991" y="1596788"/>
            <a:ext cx="4843749" cy="4115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Urinary </a:t>
            </a:r>
            <a:r>
              <a:rPr lang="en-IN" sz="2400" u="sng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Manifestations</a:t>
            </a:r>
            <a:r>
              <a:rPr lang="en-IN" sz="2400" dirty="0" smtClean="0">
                <a:latin typeface="Baskerville Old Face" panose="02020602080505020303" pitchFamily="18" charset="0"/>
              </a:rPr>
              <a:t>:-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 smtClean="0">
                <a:latin typeface="Baskerville Old Face" panose="02020602080505020303" pitchFamily="18" charset="0"/>
              </a:rPr>
              <a:t>Oliguria.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 smtClean="0">
                <a:latin typeface="Baskerville Old Face" panose="02020602080505020303" pitchFamily="18" charset="0"/>
              </a:rPr>
              <a:t>Albuminuria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 smtClean="0">
                <a:latin typeface="Baskerville Old Face" panose="02020602080505020303" pitchFamily="18" charset="0"/>
              </a:rPr>
              <a:t>presence </a:t>
            </a:r>
            <a:r>
              <a:rPr lang="en-IN" sz="2400" dirty="0">
                <a:latin typeface="Baskerville Old Face" panose="02020602080505020303" pitchFamily="18" charset="0"/>
              </a:rPr>
              <a:t>of lead in </a:t>
            </a:r>
            <a:r>
              <a:rPr lang="en-IN" sz="2400" dirty="0" smtClean="0">
                <a:latin typeface="Baskerville Old Face" panose="02020602080505020303" pitchFamily="18" charset="0"/>
              </a:rPr>
              <a:t>urine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 smtClean="0">
                <a:latin typeface="Baskerville Old Face" panose="02020602080505020303" pitchFamily="18" charset="0"/>
              </a:rPr>
              <a:t>presence </a:t>
            </a:r>
            <a:r>
              <a:rPr lang="en-IN" sz="2400" dirty="0">
                <a:latin typeface="Baskerville Old Face" panose="02020602080505020303" pitchFamily="18" charset="0"/>
              </a:rPr>
              <a:t>of </a:t>
            </a:r>
            <a:r>
              <a:rPr lang="en-IN" sz="2400" dirty="0">
                <a:latin typeface="Baskerville Old Face" panose="02020602080505020303" pitchFamily="18" charset="0"/>
              </a:rPr>
              <a:t>copro-porphyrin</a:t>
            </a:r>
            <a:r>
              <a:rPr lang="en-IN" sz="2400" dirty="0">
                <a:latin typeface="Baskerville Old Face" panose="02020602080505020303" pitchFamily="18" charset="0"/>
              </a:rPr>
              <a:t> 3 in urine. (red coloured urine</a:t>
            </a:r>
            <a:r>
              <a:rPr lang="en-IN" sz="2400" dirty="0" smtClean="0">
                <a:latin typeface="Baskerville Old Face" panose="02020602080505020303" pitchFamily="18" charset="0"/>
              </a:rPr>
              <a:t>).</a:t>
            </a:r>
            <a:endParaRPr lang="en-IN" sz="2400" dirty="0">
              <a:latin typeface="Baskerville Old Face" panose="020206020805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dirty="0" smtClean="0">
              <a:latin typeface="Baskerville Old Face" panose="0202060208050502030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59857" y="1555844"/>
            <a:ext cx="4558351" cy="4225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CNS Manifestations</a:t>
            </a:r>
            <a:r>
              <a:rPr lang="en-IN" sz="2400" dirty="0">
                <a:latin typeface="Baskerville Old Face" panose="02020602080505020303" pitchFamily="18" charset="0"/>
              </a:rPr>
              <a:t>:-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>
                <a:latin typeface="Baskerville Old Face" panose="02020602080505020303" pitchFamily="18" charset="0"/>
              </a:rPr>
              <a:t>Drowsiness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>
                <a:latin typeface="Baskerville Old Face" panose="02020602080505020303" pitchFamily="18" charset="0"/>
              </a:rPr>
              <a:t>Insomnia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>
                <a:latin typeface="Baskerville Old Face" panose="02020602080505020303" pitchFamily="18" charset="0"/>
              </a:rPr>
              <a:t>Headache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>
                <a:latin typeface="Baskerville Old Face" panose="02020602080505020303" pitchFamily="18" charset="0"/>
              </a:rPr>
              <a:t>muscular cramps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IN" sz="2400" dirty="0">
                <a:latin typeface="Baskerville Old Face" panose="02020602080505020303" pitchFamily="18" charset="0"/>
              </a:rPr>
              <a:t>Convulsions and rarely paralysis.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3862A-8DE5-4ED9-9AC8-FAB48813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39" y="245659"/>
            <a:ext cx="9329425" cy="1098421"/>
          </a:xfrm>
          <a:effectLst/>
        </p:spPr>
        <p:txBody>
          <a:bodyPr/>
          <a:lstStyle/>
          <a:p>
            <a:r>
              <a:rPr lang="en-IN" b="1" dirty="0" smtClean="0"/>
              <a:t>SUB ACUTE POISONING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8C8-E1DA-499D-91E6-A565C40C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6" y="1472540"/>
            <a:ext cx="11139055" cy="51895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Baskerville Old Face" panose="02020602080505020303" pitchFamily="18" charset="0"/>
              </a:rPr>
              <a:t>It results from consumption of repeated doses of soluble salts of lead</a:t>
            </a:r>
            <a:r>
              <a:rPr lang="en-US" sz="2200" dirty="0" smtClean="0"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Baskerville Old Face" panose="02020602080505020303" pitchFamily="18" charset="0"/>
              </a:rPr>
              <a:t>Blue-line </a:t>
            </a:r>
            <a:r>
              <a:rPr lang="en-US" sz="2200" dirty="0">
                <a:latin typeface="Baskerville Old Face" panose="02020602080505020303" pitchFamily="18" charset="0"/>
              </a:rPr>
              <a:t>on the </a:t>
            </a:r>
            <a:r>
              <a:rPr lang="en-US" sz="2200" dirty="0" smtClean="0">
                <a:latin typeface="Baskerville Old Face" panose="02020602080505020303" pitchFamily="18" charset="0"/>
              </a:rPr>
              <a:t>gums.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Baskerville Old Face" panose="02020602080505020303" pitchFamily="18" charset="0"/>
              </a:rPr>
              <a:t>Face </a:t>
            </a:r>
            <a:r>
              <a:rPr lang="en-US" sz="2200" dirty="0">
                <a:latin typeface="Baskerville Old Face" panose="02020602080505020303" pitchFamily="18" charset="0"/>
              </a:rPr>
              <a:t>is pale and looks are anxious. </a:t>
            </a:r>
            <a:endParaRPr lang="en-US" sz="2200" dirty="0" smtClean="0"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Baskerville Old Face" panose="02020602080505020303" pitchFamily="18" charset="0"/>
              </a:rPr>
              <a:t>Decreased </a:t>
            </a:r>
            <a:r>
              <a:rPr lang="en-US" sz="2200" dirty="0">
                <a:latin typeface="Baskerville Old Face" panose="02020602080505020303" pitchFamily="18" charset="0"/>
              </a:rPr>
              <a:t>secretions</a:t>
            </a:r>
            <a:r>
              <a:rPr lang="en-US" sz="2200" dirty="0" smtClean="0"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Baskerville Old Face" panose="02020602080505020303" pitchFamily="18" charset="0"/>
              </a:rPr>
              <a:t>GIT </a:t>
            </a:r>
            <a:r>
              <a:rPr lang="en-US" sz="2200" dirty="0">
                <a:latin typeface="Baskerville Old Face" panose="02020602080505020303" pitchFamily="18" charset="0"/>
              </a:rPr>
              <a:t>and Urinary manifestations (as </a:t>
            </a:r>
            <a:r>
              <a:rPr lang="en-US" sz="2200" dirty="0" smtClean="0">
                <a:latin typeface="Baskerville Old Face" panose="02020602080505020303" pitchFamily="18" charset="0"/>
              </a:rPr>
              <a:t>in acute).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Baskerville Old Face" panose="02020602080505020303" pitchFamily="18" charset="0"/>
              </a:rPr>
              <a:t>CNS </a:t>
            </a:r>
            <a:r>
              <a:rPr lang="en-US" sz="2200" dirty="0">
                <a:latin typeface="Baskerville Old Face" panose="02020602080505020303" pitchFamily="18" charset="0"/>
              </a:rPr>
              <a:t>manifestations (as in acute) </a:t>
            </a:r>
            <a:r>
              <a:rPr lang="en-US" sz="2200" dirty="0" smtClean="0">
                <a:latin typeface="Baskerville Old Face" panose="02020602080505020303" pitchFamily="18" charset="0"/>
              </a:rPr>
              <a:t>are more pronounced.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Baskerville Old Face" panose="020206020805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>
                <a:latin typeface="Baskerville Old Face" panose="02020602080505020303" pitchFamily="18" charset="0"/>
              </a:rPr>
              <a:t>At </a:t>
            </a:r>
            <a:r>
              <a:rPr lang="en-US" sz="2200" dirty="0">
                <a:latin typeface="Baskerville Old Face" panose="02020602080505020303" pitchFamily="18" charset="0"/>
              </a:rPr>
              <a:t>times, after recovery from </a:t>
            </a:r>
            <a:r>
              <a:rPr lang="en-US" sz="2200" dirty="0" smtClean="0">
                <a:latin typeface="Baskerville Old Face" panose="02020602080505020303" pitchFamily="18" charset="0"/>
              </a:rPr>
              <a:t>acute poisoning</a:t>
            </a:r>
            <a:r>
              <a:rPr lang="en-US" sz="2200" dirty="0">
                <a:latin typeface="Baskerville Old Face" panose="02020602080505020303" pitchFamily="18" charset="0"/>
              </a:rPr>
              <a:t>, there may be return of manifestations (due to release of deposited lead)</a:t>
            </a:r>
            <a:endParaRPr lang="en-IN" sz="2200" dirty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69" y="2680648"/>
            <a:ext cx="3000375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2093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42787-683A-4AB8-B0DF-C7899835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12" y="639780"/>
            <a:ext cx="7729728" cy="1188720"/>
          </a:xfrm>
        </p:spPr>
        <p:txBody>
          <a:bodyPr>
            <a:normAutofit/>
          </a:bodyPr>
          <a:lstStyle/>
          <a:p>
            <a:r>
              <a:rPr lang="en-IN" b="1" dirty="0" smtClean="0"/>
              <a:t>FATAL DOSE AND PERIOD</a:t>
            </a:r>
            <a:r>
              <a:rPr lang="en-IN" b="1" dirty="0" smtClean="0"/>
              <a:t> </a:t>
            </a:r>
            <a:endParaRPr lang="en-IN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736" y="2651692"/>
            <a:ext cx="4270247" cy="3101982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Fatal Period </a:t>
            </a:r>
            <a:r>
              <a:rPr lang="en-US" dirty="0" smtClean="0"/>
              <a:t>:-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Uncertain </a:t>
            </a:r>
            <a:r>
              <a:rPr lang="en-US" dirty="0"/>
              <a:t>(2-3 days </a:t>
            </a:r>
            <a:r>
              <a:rPr lang="en-US" dirty="0" smtClean="0"/>
              <a:t>to few </a:t>
            </a:r>
            <a:r>
              <a:rPr lang="en-US" dirty="0"/>
              <a:t>months)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50401" y="2624396"/>
            <a:ext cx="4271771" cy="3101982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Fatal Dose </a:t>
            </a:r>
            <a:r>
              <a:rPr lang="en-US" dirty="0" smtClean="0"/>
              <a:t>:-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Uncertain</a:t>
            </a:r>
            <a:r>
              <a:rPr lang="en-US" dirty="0"/>
              <a:t>, 0.5-20 gms.</a:t>
            </a:r>
          </a:p>
        </p:txBody>
      </p:sp>
    </p:spTree>
    <p:extLst>
      <p:ext uri="{BB962C8B-B14F-4D97-AF65-F5344CB8AC3E}">
        <p14:creationId xmlns:p14="http://schemas.microsoft.com/office/powerpoint/2010/main" val="17438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961</TotalTime>
  <Words>1128</Words>
  <Application>Microsoft Office PowerPoint</Application>
  <PresentationFormat>Custom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Parcel</vt:lpstr>
      <vt:lpstr>  LEAD POISONING  </vt:lpstr>
      <vt:lpstr>INTRODUCTION</vt:lpstr>
      <vt:lpstr>PowerPoint Presentation</vt:lpstr>
      <vt:lpstr>PowerPoint Presentation</vt:lpstr>
      <vt:lpstr>MECHANISM OF ACTION</vt:lpstr>
      <vt:lpstr>ACUTE LEAD POISONING</vt:lpstr>
      <vt:lpstr>PowerPoint Presentation</vt:lpstr>
      <vt:lpstr>SUB ACUTE POISONING</vt:lpstr>
      <vt:lpstr>FATAL DOSE AND PERIOD </vt:lpstr>
      <vt:lpstr>TREATMENT</vt:lpstr>
      <vt:lpstr>ANTIDOTE</vt:lpstr>
      <vt:lpstr>POST MORTEM APPEARENCE</vt:lpstr>
      <vt:lpstr>CHRONIC LEAD POISONING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MEDICOLEGAL ASPECTS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vaibhavi dekate</dc:creator>
  <cp:lastModifiedBy>User</cp:lastModifiedBy>
  <cp:revision>110</cp:revision>
  <dcterms:created xsi:type="dcterms:W3CDTF">2021-04-04T05:50:12Z</dcterms:created>
  <dcterms:modified xsi:type="dcterms:W3CDTF">2021-05-29T00:10:01Z</dcterms:modified>
</cp:coreProperties>
</file>