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7" r:id="rId3"/>
    <p:sldId id="264" r:id="rId4"/>
    <p:sldId id="288" r:id="rId5"/>
    <p:sldId id="289" r:id="rId6"/>
    <p:sldId id="265" r:id="rId7"/>
    <p:sldId id="266" r:id="rId8"/>
    <p:sldId id="267" r:id="rId9"/>
    <p:sldId id="268" r:id="rId10"/>
    <p:sldId id="269" r:id="rId11"/>
    <p:sldId id="257" r:id="rId12"/>
    <p:sldId id="261" r:id="rId13"/>
    <p:sldId id="258" r:id="rId14"/>
    <p:sldId id="259" r:id="rId15"/>
    <p:sldId id="260" r:id="rId16"/>
    <p:sldId id="262" r:id="rId17"/>
    <p:sldId id="263" r:id="rId18"/>
    <p:sldId id="271" r:id="rId19"/>
    <p:sldId id="272" r:id="rId20"/>
    <p:sldId id="273" r:id="rId21"/>
    <p:sldId id="274" r:id="rId22"/>
    <p:sldId id="275" r:id="rId23"/>
    <p:sldId id="286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01EA6-1716-481E-97E1-C3E0B6962D5E}" type="datetimeFigureOut">
              <a:rPr lang="en-US" smtClean="0"/>
              <a:pPr/>
              <a:t>5/13/2020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E8E900-3521-4C3D-B30A-7E4890D691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8174860" cy="3286124"/>
          </a:xfrm>
        </p:spPr>
        <p:txBody>
          <a:bodyPr>
            <a:noAutofit/>
          </a:bodyPr>
          <a:lstStyle/>
          <a:p>
            <a:r>
              <a:rPr lang="en-IN" sz="8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to vomiting</a:t>
            </a:r>
            <a:endParaRPr lang="en-IN" sz="8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7246166" cy="2000264"/>
          </a:xfrm>
        </p:spPr>
        <p:txBody>
          <a:bodyPr/>
          <a:lstStyle/>
          <a:p>
            <a:r>
              <a:rPr lang="en-IN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By-</a:t>
            </a:r>
            <a:r>
              <a:rPr lang="en-IN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</a:t>
            </a:r>
            <a:r>
              <a:rPr lang="en-IN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IN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Kiran</a:t>
            </a:r>
            <a:r>
              <a:rPr lang="en-IN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Nandeshwar</a:t>
            </a:r>
            <a:endParaRPr lang="en-IN" sz="4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sz="4000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 Kaumarbhritya</a:t>
            </a:r>
            <a:endParaRPr lang="en-IN" sz="4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Physical examination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Vital signs</a:t>
            </a:r>
          </a:p>
          <a:p>
            <a:r>
              <a:rPr lang="en-IN" dirty="0" smtClean="0"/>
              <a:t>Volume depletion</a:t>
            </a:r>
          </a:p>
          <a:p>
            <a:r>
              <a:rPr lang="en-IN" dirty="0" smtClean="0"/>
              <a:t>Signs of distress</a:t>
            </a:r>
          </a:p>
          <a:p>
            <a:r>
              <a:rPr lang="en-IN" dirty="0" smtClean="0"/>
              <a:t>Head and neck examination</a:t>
            </a:r>
          </a:p>
          <a:p>
            <a:r>
              <a:rPr lang="en-IN" dirty="0" smtClean="0"/>
              <a:t>Cardiac examination</a:t>
            </a:r>
          </a:p>
          <a:p>
            <a:r>
              <a:rPr lang="en-IN" dirty="0" smtClean="0"/>
              <a:t>Abdominal examination</a:t>
            </a:r>
          </a:p>
          <a:p>
            <a:r>
              <a:rPr lang="en-IN" dirty="0" smtClean="0"/>
              <a:t>Skin examination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Vomiting in neonates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Vomiting/ regurgitation is relatively frequent symptom during the neonate period.</a:t>
            </a:r>
          </a:p>
          <a:p>
            <a:r>
              <a:rPr lang="en-IN" dirty="0" smtClean="0"/>
              <a:t>Most of the time unimportant and may rarely  persist beyond the first few feeds.</a:t>
            </a:r>
          </a:p>
          <a:p>
            <a:r>
              <a:rPr lang="en-IN" dirty="0" smtClean="0"/>
              <a:t>But sometimes vomiting is significant.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Insignificant vomiting in neonates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Small frequent vomits – posits.</a:t>
            </a:r>
          </a:p>
          <a:p>
            <a:r>
              <a:rPr lang="en-IN" dirty="0" smtClean="0"/>
              <a:t>Neonates normally spit up small amounts during or soon after feeding, often when being burped.</a:t>
            </a:r>
          </a:p>
          <a:p>
            <a:r>
              <a:rPr lang="en-IN" dirty="0" smtClean="0"/>
              <a:t>Rapid feeding, air swallowing and overfeeding may be the cause.</a:t>
            </a:r>
          </a:p>
          <a:p>
            <a:r>
              <a:rPr lang="en-IN" dirty="0" smtClean="0"/>
              <a:t>Occasional vomiting may also be normal , but repeated vomiting is abnormal.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Significant vomiting in neonates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Vomit contains blood.</a:t>
            </a:r>
          </a:p>
          <a:p>
            <a:r>
              <a:rPr lang="en-IN" dirty="0" smtClean="0"/>
              <a:t>The vomit is bile.</a:t>
            </a:r>
          </a:p>
          <a:p>
            <a:r>
              <a:rPr lang="en-IN" dirty="0" smtClean="0"/>
              <a:t>Projectile vomiting.</a:t>
            </a:r>
          </a:p>
          <a:p>
            <a:r>
              <a:rPr lang="en-IN" dirty="0" smtClean="0"/>
              <a:t>The baby is unwell.</a:t>
            </a:r>
          </a:p>
          <a:p>
            <a:r>
              <a:rPr lang="en-IN" dirty="0" smtClean="0"/>
              <a:t>The baby is failing to thrive.</a:t>
            </a:r>
          </a:p>
          <a:p>
            <a:r>
              <a:rPr lang="en-IN" dirty="0" smtClean="0"/>
              <a:t>The baby has </a:t>
            </a:r>
            <a:r>
              <a:rPr lang="en-IN" dirty="0" err="1" smtClean="0"/>
              <a:t>gastrooesophageal</a:t>
            </a:r>
            <a:r>
              <a:rPr lang="en-IN" dirty="0" smtClean="0"/>
              <a:t> reflux and could be aspirating.</a:t>
            </a:r>
          </a:p>
          <a:p>
            <a:r>
              <a:rPr lang="en-IN" dirty="0" smtClean="0"/>
              <a:t>The baby also has diarrhoea.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785842"/>
            <a:ext cx="8229600" cy="1143000"/>
          </a:xfrm>
        </p:spPr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/>
          <a:lstStyle/>
          <a:p>
            <a:r>
              <a:rPr lang="en-IN" dirty="0" smtClean="0"/>
              <a:t>The abdomen is distended.</a:t>
            </a:r>
          </a:p>
          <a:p>
            <a:r>
              <a:rPr lang="en-IN" dirty="0" smtClean="0"/>
              <a:t>Delay in passage of </a:t>
            </a:r>
            <a:r>
              <a:rPr lang="en-IN" dirty="0" err="1" smtClean="0"/>
              <a:t>meconium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baby is dehydrated.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Bloody vomit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Blood swallowed during birth.</a:t>
            </a:r>
          </a:p>
          <a:p>
            <a:r>
              <a:rPr lang="en-IN" dirty="0" smtClean="0"/>
              <a:t>Blood swallowed during breastfeeding.</a:t>
            </a:r>
          </a:p>
          <a:p>
            <a:r>
              <a:rPr lang="en-IN" dirty="0" smtClean="0"/>
              <a:t>Baby is bleeding.</a:t>
            </a:r>
          </a:p>
          <a:p>
            <a:r>
              <a:rPr lang="en-US" dirty="0" smtClean="0"/>
              <a:t>Vigorous suctioning.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Vomiting bile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Suspect bowel obstruction if bile is green</a:t>
            </a:r>
          </a:p>
          <a:p>
            <a:r>
              <a:rPr lang="en-IN" dirty="0" smtClean="0"/>
              <a:t>CAUSES:</a:t>
            </a:r>
          </a:p>
          <a:p>
            <a:r>
              <a:rPr lang="en-IN" dirty="0" smtClean="0"/>
              <a:t>1. </a:t>
            </a:r>
            <a:r>
              <a:rPr lang="en-IN" dirty="0" err="1" smtClean="0"/>
              <a:t>volvulus</a:t>
            </a:r>
            <a:endParaRPr lang="en-IN" dirty="0" smtClean="0"/>
          </a:p>
          <a:p>
            <a:r>
              <a:rPr lang="en-IN" dirty="0" smtClean="0"/>
              <a:t>2. </a:t>
            </a:r>
            <a:r>
              <a:rPr lang="en-IN" dirty="0" err="1" smtClean="0"/>
              <a:t>hirschsprung</a:t>
            </a:r>
            <a:r>
              <a:rPr lang="en-IN" dirty="0" smtClean="0"/>
              <a:t> disease</a:t>
            </a:r>
          </a:p>
          <a:p>
            <a:r>
              <a:rPr lang="en-IN" dirty="0" smtClean="0"/>
              <a:t>SIGNS OF OBSTRUCTION:</a:t>
            </a:r>
          </a:p>
          <a:p>
            <a:r>
              <a:rPr lang="en-IN" dirty="0" smtClean="0"/>
              <a:t>Abdominal distension</a:t>
            </a:r>
          </a:p>
          <a:p>
            <a:r>
              <a:rPr lang="en-IN" dirty="0" smtClean="0"/>
              <a:t>Bloody stool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Vomiting in infants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515353" cy="466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451"/>
                <a:gridCol w="2838451"/>
                <a:gridCol w="2838451"/>
              </a:tblGrid>
              <a:tr h="1071570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</a:t>
                      </a:r>
                      <a:r>
                        <a:rPr lang="en-IN" baseline="0" dirty="0" smtClean="0"/>
                        <a:t>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</a:t>
                      </a:r>
                      <a:r>
                        <a:rPr lang="en-IN" baseline="0" dirty="0" smtClean="0"/>
                        <a:t> APPROACH</a:t>
                      </a:r>
                      <a:endParaRPr lang="en-IN" dirty="0"/>
                    </a:p>
                  </a:txBody>
                  <a:tcPr/>
                </a:tc>
              </a:tr>
              <a:tr h="1857380">
                <a:tc>
                  <a:txBody>
                    <a:bodyPr/>
                    <a:lstStyle/>
                    <a:p>
                      <a:r>
                        <a:rPr lang="en-IN" dirty="0" smtClean="0"/>
                        <a:t>Viral gastroenteritis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Usually with diarrhoea</a:t>
                      </a:r>
                    </a:p>
                    <a:p>
                      <a:r>
                        <a:rPr lang="en-IN" dirty="0" smtClean="0"/>
                        <a:t>Sometimes fever</a:t>
                      </a:r>
                    </a:p>
                    <a:p>
                      <a:r>
                        <a:rPr lang="en-IN" dirty="0" smtClean="0"/>
                        <a:t>h/o contact with similar patient</a:t>
                      </a:r>
                    </a:p>
                    <a:p>
                      <a:r>
                        <a:rPr lang="en-IN" dirty="0" smtClean="0"/>
                        <a:t>Recurrent fussiness</a:t>
                      </a:r>
                      <a:r>
                        <a:rPr lang="en-IN" baseline="0" dirty="0" smtClean="0"/>
                        <a:t> during or after feeding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Rapid immunoassay for</a:t>
                      </a:r>
                      <a:r>
                        <a:rPr lang="en-IN" baseline="0" dirty="0" smtClean="0"/>
                        <a:t> viral antigens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500214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Gastroesophageal</a:t>
                      </a:r>
                      <a:r>
                        <a:rPr lang="en-IN" dirty="0" smtClean="0"/>
                        <a:t> reflux disease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Possibly poor  weight</a:t>
                      </a:r>
                      <a:r>
                        <a:rPr lang="en-IN" baseline="0" dirty="0" smtClean="0"/>
                        <a:t> gain</a:t>
                      </a:r>
                    </a:p>
                    <a:p>
                      <a:r>
                        <a:rPr lang="en-IN" baseline="0" dirty="0" smtClean="0"/>
                        <a:t>Arching of the back</a:t>
                      </a:r>
                    </a:p>
                    <a:p>
                      <a:r>
                        <a:rPr lang="en-IN" baseline="0" dirty="0" smtClean="0"/>
                        <a:t>Recurrent  respiratory symptoms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Empiric trail of acid </a:t>
                      </a:r>
                      <a:r>
                        <a:rPr lang="en-IN" dirty="0" err="1" smtClean="0"/>
                        <a:t>supression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Upper GI contrast study</a:t>
                      </a:r>
                    </a:p>
                    <a:p>
                      <a:r>
                        <a:rPr lang="en-IN" dirty="0" smtClean="0"/>
                        <a:t>Milk scan</a:t>
                      </a:r>
                    </a:p>
                    <a:p>
                      <a:r>
                        <a:rPr lang="en-IN" dirty="0" err="1" smtClean="0"/>
                        <a:t>Esophageal</a:t>
                      </a:r>
                      <a:r>
                        <a:rPr lang="en-IN" baseline="0" dirty="0" smtClean="0"/>
                        <a:t> pH </a:t>
                      </a:r>
                    </a:p>
                    <a:p>
                      <a:r>
                        <a:rPr lang="en-IN" baseline="0" dirty="0" smtClean="0"/>
                        <a:t>endoscopy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329641" cy="712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903283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</a:t>
                      </a:r>
                      <a:r>
                        <a:rPr lang="en-IN" baseline="0" dirty="0" smtClean="0"/>
                        <a:t>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</a:t>
                      </a:r>
                      <a:r>
                        <a:rPr lang="en-IN" baseline="0" dirty="0" smtClean="0"/>
                        <a:t> APPROACH</a:t>
                      </a:r>
                      <a:endParaRPr lang="en-IN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r>
                        <a:rPr lang="en-IN" dirty="0" smtClean="0"/>
                        <a:t>Bacterial enteritis</a:t>
                      </a:r>
                      <a:r>
                        <a:rPr lang="en-IN" baseline="0" dirty="0" smtClean="0"/>
                        <a:t> or colitis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Usually with diarrhoea</a:t>
                      </a:r>
                    </a:p>
                    <a:p>
                      <a:r>
                        <a:rPr lang="en-IN" dirty="0" smtClean="0"/>
                        <a:t>Often bloody, fever</a:t>
                      </a:r>
                    </a:p>
                    <a:p>
                      <a:r>
                        <a:rPr lang="en-IN" dirty="0" err="1" smtClean="0"/>
                        <a:t>Crampy</a:t>
                      </a:r>
                      <a:r>
                        <a:rPr lang="en-IN" dirty="0" smtClean="0"/>
                        <a:t> Abdominal pain, distension</a:t>
                      </a:r>
                    </a:p>
                    <a:p>
                      <a:r>
                        <a:rPr lang="en-IN" dirty="0" smtClean="0"/>
                        <a:t>h/o of contact with similar patient</a:t>
                      </a:r>
                    </a:p>
                    <a:p>
                      <a:endParaRPr lang="en-IN" dirty="0" smtClean="0"/>
                    </a:p>
                    <a:p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Stool examination for</a:t>
                      </a:r>
                      <a:r>
                        <a:rPr lang="en-IN" baseline="0" dirty="0" smtClean="0"/>
                        <a:t> WBC and culture</a:t>
                      </a:r>
                      <a:endParaRPr lang="en-IN" dirty="0"/>
                    </a:p>
                  </a:txBody>
                  <a:tcPr/>
                </a:tc>
              </a:tr>
              <a:tr h="1586978">
                <a:tc>
                  <a:txBody>
                    <a:bodyPr/>
                    <a:lstStyle/>
                    <a:p>
                      <a:r>
                        <a:rPr lang="en-IN" dirty="0" smtClean="0"/>
                        <a:t>Pyloric </a:t>
                      </a:r>
                      <a:r>
                        <a:rPr lang="en-IN" dirty="0" err="1" smtClean="0"/>
                        <a:t>stenosis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Reccurent</a:t>
                      </a:r>
                      <a:r>
                        <a:rPr lang="en-IN" dirty="0" smtClean="0"/>
                        <a:t> projectile</a:t>
                      </a:r>
                      <a:r>
                        <a:rPr lang="en-IN" baseline="0" dirty="0" smtClean="0"/>
                        <a:t> vomiting immediately after feeding in neonates aged 2-12 weeks</a:t>
                      </a:r>
                    </a:p>
                    <a:p>
                      <a:r>
                        <a:rPr lang="en-IN" baseline="0" dirty="0" smtClean="0"/>
                        <a:t>Infrequent stools</a:t>
                      </a:r>
                    </a:p>
                    <a:p>
                      <a:r>
                        <a:rPr lang="en-IN" baseline="0" dirty="0" smtClean="0"/>
                        <a:t>May be emaciated or dehydrated</a:t>
                      </a:r>
                    </a:p>
                    <a:p>
                      <a:r>
                        <a:rPr lang="en-IN" baseline="0" dirty="0" smtClean="0"/>
                        <a:t>Sometimes palpable “olive” in right upper quadrant</a:t>
                      </a:r>
                    </a:p>
                    <a:p>
                      <a:r>
                        <a:rPr lang="en-IN" baseline="0" dirty="0" smtClean="0"/>
                        <a:t>Abdominal distension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Ultrasonography</a:t>
                      </a:r>
                      <a:r>
                        <a:rPr lang="en-IN" dirty="0" smtClean="0"/>
                        <a:t> of pylorus</a:t>
                      </a:r>
                    </a:p>
                    <a:p>
                      <a:r>
                        <a:rPr lang="en-IN" dirty="0" smtClean="0"/>
                        <a:t>Upper GI contrast study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158162" cy="28572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19" y="571500"/>
          <a:ext cx="8401080" cy="5572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1000112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</a:t>
                      </a:r>
                      <a:r>
                        <a:rPr lang="en-IN" baseline="0" dirty="0" smtClean="0"/>
                        <a:t>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</a:t>
                      </a:r>
                      <a:r>
                        <a:rPr lang="en-IN" baseline="0" dirty="0" smtClean="0"/>
                        <a:t> APPROACH</a:t>
                      </a:r>
                      <a:endParaRPr lang="en-IN" dirty="0"/>
                    </a:p>
                  </a:txBody>
                  <a:tcPr/>
                </a:tc>
              </a:tr>
              <a:tr h="1976445">
                <a:tc>
                  <a:txBody>
                    <a:bodyPr/>
                    <a:lstStyle/>
                    <a:p>
                      <a:r>
                        <a:rPr lang="en-IN" dirty="0" smtClean="0"/>
                        <a:t>Congenital </a:t>
                      </a:r>
                      <a:r>
                        <a:rPr lang="en-IN" dirty="0" err="1" smtClean="0"/>
                        <a:t>atresias</a:t>
                      </a:r>
                      <a:r>
                        <a:rPr lang="en-IN" dirty="0" smtClean="0"/>
                        <a:t> or </a:t>
                      </a:r>
                      <a:r>
                        <a:rPr lang="en-IN" dirty="0" err="1" smtClean="0"/>
                        <a:t>stenosis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Bilious emesis in first 24-48 hr of life</a:t>
                      </a:r>
                    </a:p>
                    <a:p>
                      <a:r>
                        <a:rPr lang="en-IN" dirty="0" smtClean="0"/>
                        <a:t>Sometimes </a:t>
                      </a:r>
                      <a:r>
                        <a:rPr lang="en-IN" dirty="0" err="1" smtClean="0"/>
                        <a:t>polyhydromnios</a:t>
                      </a:r>
                      <a:r>
                        <a:rPr lang="en-IN" baseline="0" dirty="0" smtClean="0"/>
                        <a:t> during pregnancy</a:t>
                      </a:r>
                    </a:p>
                    <a:p>
                      <a:r>
                        <a:rPr lang="en-IN" baseline="0" dirty="0" smtClean="0"/>
                        <a:t>Down syndrome</a:t>
                      </a:r>
                    </a:p>
                    <a:p>
                      <a:r>
                        <a:rPr lang="en-IN" baseline="0" dirty="0" smtClean="0"/>
                        <a:t>jaundice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X-ray</a:t>
                      </a:r>
                    </a:p>
                    <a:p>
                      <a:r>
                        <a:rPr lang="en-IN" dirty="0" smtClean="0"/>
                        <a:t>Upper</a:t>
                      </a:r>
                      <a:r>
                        <a:rPr lang="en-IN" baseline="0" dirty="0" smtClean="0"/>
                        <a:t> GI series or contrast enema</a:t>
                      </a:r>
                      <a:endParaRPr lang="en-IN" dirty="0"/>
                    </a:p>
                  </a:txBody>
                  <a:tcPr/>
                </a:tc>
              </a:tr>
              <a:tr h="1976445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intessusception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Colicky abdominal pain,</a:t>
                      </a:r>
                      <a:r>
                        <a:rPr lang="en-IN" baseline="0" dirty="0" smtClean="0"/>
                        <a:t> inconsolable cry, lethargy, drawing of legs </a:t>
                      </a:r>
                      <a:r>
                        <a:rPr lang="en-IN" baseline="0" dirty="0" err="1" smtClean="0"/>
                        <a:t>upto</a:t>
                      </a:r>
                      <a:r>
                        <a:rPr lang="en-IN" baseline="0" dirty="0" smtClean="0"/>
                        <a:t> the chest</a:t>
                      </a:r>
                    </a:p>
                    <a:p>
                      <a:r>
                        <a:rPr lang="en-IN" baseline="0" dirty="0" smtClean="0"/>
                        <a:t>Later bloody –current jelly stools</a:t>
                      </a:r>
                    </a:p>
                    <a:p>
                      <a:r>
                        <a:rPr lang="en-IN" baseline="0" dirty="0" smtClean="0"/>
                        <a:t>Typical age-3-36 months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</a:t>
                      </a:r>
                      <a:r>
                        <a:rPr lang="en-IN" dirty="0" err="1" smtClean="0"/>
                        <a:t>ultrasonography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Air or contrast enema(unless patient has signs of</a:t>
                      </a:r>
                      <a:r>
                        <a:rPr lang="en-IN" baseline="0" dirty="0" smtClean="0"/>
                        <a:t> peritonitis or perforation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defination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Involuntary, forceful expulsion of the content of stomach through mouth and sometimes nose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67494"/>
            <a:ext cx="8329642" cy="16111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1" y="642938"/>
          <a:ext cx="8472519" cy="4500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3"/>
                <a:gridCol w="2824173"/>
                <a:gridCol w="2824173"/>
              </a:tblGrid>
              <a:tr h="857236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</a:t>
                      </a:r>
                      <a:r>
                        <a:rPr lang="en-IN" baseline="0" dirty="0" smtClean="0"/>
                        <a:t>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</a:t>
                      </a:r>
                      <a:r>
                        <a:rPr lang="en-IN" baseline="0" dirty="0" smtClean="0"/>
                        <a:t> APPROACH</a:t>
                      </a:r>
                      <a:endParaRPr lang="en-IN" dirty="0"/>
                    </a:p>
                  </a:txBody>
                  <a:tcPr/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Hirschsprung</a:t>
                      </a:r>
                      <a:r>
                        <a:rPr lang="en-IN" dirty="0" smtClean="0"/>
                        <a:t> disease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 neonates delayed passage of </a:t>
                      </a:r>
                      <a:r>
                        <a:rPr lang="en-IN" dirty="0" err="1" smtClean="0"/>
                        <a:t>meconium</a:t>
                      </a:r>
                      <a:endParaRPr lang="en-IN" dirty="0" smtClean="0"/>
                    </a:p>
                    <a:p>
                      <a:r>
                        <a:rPr lang="en-IN" dirty="0" smtClean="0"/>
                        <a:t>Abdominal distension,</a:t>
                      </a:r>
                    </a:p>
                    <a:p>
                      <a:r>
                        <a:rPr lang="en-IN" dirty="0" smtClean="0"/>
                        <a:t>Bilious vomiting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X-ray</a:t>
                      </a:r>
                    </a:p>
                    <a:p>
                      <a:r>
                        <a:rPr lang="en-IN" dirty="0" smtClean="0"/>
                        <a:t>Contrast enema</a:t>
                      </a:r>
                    </a:p>
                    <a:p>
                      <a:r>
                        <a:rPr lang="en-IN" dirty="0" smtClean="0"/>
                        <a:t>Rectal biopsy</a:t>
                      </a:r>
                      <a:endParaRPr lang="en-IN" dirty="0"/>
                    </a:p>
                  </a:txBody>
                  <a:tcPr/>
                </a:tc>
              </a:tr>
              <a:tr h="2000257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Malrotation</a:t>
                      </a:r>
                      <a:r>
                        <a:rPr lang="en-IN" dirty="0" smtClean="0"/>
                        <a:t> with </a:t>
                      </a:r>
                      <a:r>
                        <a:rPr lang="en-IN" dirty="0" err="1" smtClean="0"/>
                        <a:t>volvulus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 neonates, bilious</a:t>
                      </a:r>
                      <a:r>
                        <a:rPr lang="en-IN" baseline="0" dirty="0" smtClean="0"/>
                        <a:t> emesis,</a:t>
                      </a:r>
                    </a:p>
                    <a:p>
                      <a:r>
                        <a:rPr lang="en-IN" baseline="0" dirty="0" smtClean="0"/>
                        <a:t>Abdominal distension and pain</a:t>
                      </a:r>
                    </a:p>
                    <a:p>
                      <a:r>
                        <a:rPr lang="en-IN" baseline="0" dirty="0" smtClean="0"/>
                        <a:t>Bloody stool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X-ray</a:t>
                      </a:r>
                    </a:p>
                    <a:p>
                      <a:r>
                        <a:rPr lang="en-IN" dirty="0" smtClean="0"/>
                        <a:t>Contrast enema or upper GI series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7494"/>
            <a:ext cx="8186766" cy="23254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60" y="785812"/>
          <a:ext cx="8329641" cy="459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785800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CAUSES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</a:t>
                      </a:r>
                      <a:r>
                        <a:rPr lang="en-IN" baseline="0" dirty="0" smtClean="0"/>
                        <a:t>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</a:t>
                      </a:r>
                      <a:r>
                        <a:rPr lang="en-IN" baseline="0" dirty="0" smtClean="0"/>
                        <a:t> APPROACH</a:t>
                      </a:r>
                      <a:endParaRPr lang="en-IN" dirty="0"/>
                    </a:p>
                  </a:txBody>
                  <a:tcPr/>
                </a:tc>
              </a:tr>
              <a:tr h="1905007">
                <a:tc>
                  <a:txBody>
                    <a:bodyPr/>
                    <a:lstStyle/>
                    <a:p>
                      <a:r>
                        <a:rPr lang="en-IN" dirty="0" smtClean="0"/>
                        <a:t>sepsis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Fever, lethargy, tachycardia, </a:t>
                      </a:r>
                      <a:r>
                        <a:rPr lang="en-IN" dirty="0" err="1" smtClean="0"/>
                        <a:t>tachypnoea</a:t>
                      </a:r>
                      <a:r>
                        <a:rPr lang="en-IN" dirty="0" smtClean="0"/>
                        <a:t>,</a:t>
                      </a:r>
                      <a:r>
                        <a:rPr lang="en-IN" baseline="0" dirty="0" smtClean="0"/>
                        <a:t> </a:t>
                      </a:r>
                    </a:p>
                    <a:p>
                      <a:r>
                        <a:rPr lang="en-IN" baseline="0" dirty="0" smtClean="0"/>
                        <a:t>Widened pulse pressure,</a:t>
                      </a:r>
                    </a:p>
                    <a:p>
                      <a:r>
                        <a:rPr lang="en-IN" baseline="0" dirty="0" smtClean="0"/>
                        <a:t>hypotension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Cell counts and culture</a:t>
                      </a:r>
                    </a:p>
                    <a:p>
                      <a:r>
                        <a:rPr lang="en-IN" dirty="0" smtClean="0"/>
                        <a:t>Chest X-ray if pulmonary symptoms are present</a:t>
                      </a:r>
                      <a:endParaRPr lang="en-IN" dirty="0"/>
                    </a:p>
                  </a:txBody>
                  <a:tcPr/>
                </a:tc>
              </a:tr>
              <a:tr h="1905007">
                <a:tc>
                  <a:txBody>
                    <a:bodyPr/>
                    <a:lstStyle/>
                    <a:p>
                      <a:r>
                        <a:rPr lang="en-IN" dirty="0" smtClean="0"/>
                        <a:t>Food </a:t>
                      </a:r>
                      <a:r>
                        <a:rPr lang="en-IN" dirty="0" err="1" smtClean="0"/>
                        <a:t>intolerence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Abdominal pain and diarrhoea,</a:t>
                      </a:r>
                    </a:p>
                    <a:p>
                      <a:r>
                        <a:rPr lang="en-IN" dirty="0" smtClean="0"/>
                        <a:t>Possibly eczematous rash or </a:t>
                      </a:r>
                      <a:r>
                        <a:rPr lang="en-IN" dirty="0" err="1" smtClean="0"/>
                        <a:t>urticaria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Elimination of diet</a:t>
                      </a:r>
                    </a:p>
                    <a:p>
                      <a:r>
                        <a:rPr lang="en-IN" dirty="0" smtClean="0"/>
                        <a:t>Skin testing</a:t>
                      </a:r>
                    </a:p>
                    <a:p>
                      <a:r>
                        <a:rPr lang="en-IN" dirty="0" err="1" smtClean="0"/>
                        <a:t>Radioallergosorbant</a:t>
                      </a:r>
                      <a:r>
                        <a:rPr lang="en-IN" dirty="0" smtClean="0"/>
                        <a:t> testing (RAST)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9" y="1882773"/>
          <a:ext cx="8329641" cy="331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974723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 APPROACH</a:t>
                      </a:r>
                      <a:endParaRPr lang="en-IN" dirty="0"/>
                    </a:p>
                  </a:txBody>
                  <a:tcPr/>
                </a:tc>
              </a:tr>
              <a:tr h="2344749">
                <a:tc>
                  <a:txBody>
                    <a:bodyPr/>
                    <a:lstStyle/>
                    <a:p>
                      <a:r>
                        <a:rPr lang="en-IN" dirty="0" smtClean="0"/>
                        <a:t>Metabolic</a:t>
                      </a:r>
                      <a:r>
                        <a:rPr lang="en-IN" baseline="0" dirty="0" smtClean="0"/>
                        <a:t> disorder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Poor feeding,</a:t>
                      </a:r>
                    </a:p>
                    <a:p>
                      <a:r>
                        <a:rPr lang="en-IN" dirty="0" smtClean="0"/>
                        <a:t>Failure to thrive,</a:t>
                      </a:r>
                    </a:p>
                    <a:p>
                      <a:r>
                        <a:rPr lang="en-IN" dirty="0" smtClean="0"/>
                        <a:t>Lethargy,</a:t>
                      </a:r>
                    </a:p>
                    <a:p>
                      <a:r>
                        <a:rPr lang="en-IN" dirty="0" err="1" smtClean="0"/>
                        <a:t>Hepatospleenomegaly</a:t>
                      </a:r>
                      <a:r>
                        <a:rPr lang="en-IN" baseline="0" dirty="0" smtClean="0"/>
                        <a:t> jaun</a:t>
                      </a:r>
                      <a:r>
                        <a:rPr lang="en-IN" dirty="0" smtClean="0"/>
                        <a:t>dice,</a:t>
                      </a:r>
                    </a:p>
                    <a:p>
                      <a:r>
                        <a:rPr lang="en-IN" dirty="0" smtClean="0"/>
                        <a:t>Sometimes unusual </a:t>
                      </a:r>
                      <a:r>
                        <a:rPr lang="en-IN" dirty="0" err="1" smtClean="0"/>
                        <a:t>odor</a:t>
                      </a:r>
                      <a:r>
                        <a:rPr lang="en-IN" dirty="0" smtClean="0"/>
                        <a:t>, cataracts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Electrolytes,</a:t>
                      </a:r>
                      <a:r>
                        <a:rPr lang="en-IN" baseline="0" dirty="0" smtClean="0"/>
                        <a:t> ammonia,</a:t>
                      </a:r>
                    </a:p>
                    <a:p>
                      <a:r>
                        <a:rPr lang="en-IN" baseline="0" dirty="0" smtClean="0"/>
                        <a:t>Liver function test,</a:t>
                      </a:r>
                    </a:p>
                    <a:p>
                      <a:r>
                        <a:rPr lang="en-IN" baseline="0" dirty="0" smtClean="0"/>
                        <a:t>BUN, </a:t>
                      </a:r>
                      <a:r>
                        <a:rPr lang="en-IN" baseline="0" dirty="0" err="1" smtClean="0"/>
                        <a:t>creatinine</a:t>
                      </a:r>
                      <a:r>
                        <a:rPr lang="en-IN" baseline="0" dirty="0" smtClean="0"/>
                        <a:t>, serum glucose, serum </a:t>
                      </a:r>
                      <a:r>
                        <a:rPr lang="en-IN" baseline="0" dirty="0" err="1" smtClean="0"/>
                        <a:t>bilirubin</a:t>
                      </a:r>
                      <a:r>
                        <a:rPr lang="en-IN" baseline="0" dirty="0" smtClean="0"/>
                        <a:t>, CBC, PT/PTT</a:t>
                      </a:r>
                    </a:p>
                    <a:p>
                      <a:r>
                        <a:rPr lang="en-IN" baseline="0" dirty="0" smtClean="0"/>
                        <a:t>Neonatal metabolic screening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RED FLAGS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Bilious vomiting</a:t>
            </a:r>
          </a:p>
          <a:p>
            <a:r>
              <a:rPr lang="en-IN" dirty="0" smtClean="0"/>
              <a:t>Lethargy or listlessness</a:t>
            </a:r>
          </a:p>
          <a:p>
            <a:r>
              <a:rPr lang="en-IN" dirty="0" smtClean="0"/>
              <a:t>Inconsolability and bulging </a:t>
            </a:r>
            <a:r>
              <a:rPr lang="en-IN" dirty="0" err="1" smtClean="0"/>
              <a:t>fontanelle</a:t>
            </a:r>
            <a:r>
              <a:rPr lang="en-IN" dirty="0" smtClean="0"/>
              <a:t> in infant</a:t>
            </a:r>
          </a:p>
          <a:p>
            <a:r>
              <a:rPr lang="en-IN" dirty="0" err="1" smtClean="0"/>
              <a:t>Nuchal</a:t>
            </a:r>
            <a:r>
              <a:rPr lang="en-IN" dirty="0" smtClean="0"/>
              <a:t> rigidity and photophobia , fever in older children</a:t>
            </a:r>
          </a:p>
          <a:p>
            <a:r>
              <a:rPr lang="en-IN" dirty="0" smtClean="0"/>
              <a:t>Peritoneal signs and distension</a:t>
            </a:r>
          </a:p>
          <a:p>
            <a:r>
              <a:rPr lang="en-IN" dirty="0" smtClean="0"/>
              <a:t>Persistent vomiting with poor growth or development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Vomiting in children and adolescents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9" y="1882775"/>
          <a:ext cx="8329641" cy="4430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903283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 APPROACH</a:t>
                      </a:r>
                      <a:endParaRPr lang="en-IN" dirty="0"/>
                    </a:p>
                  </a:txBody>
                  <a:tcPr/>
                </a:tc>
              </a:tr>
              <a:tr h="1515540">
                <a:tc>
                  <a:txBody>
                    <a:bodyPr/>
                    <a:lstStyle/>
                    <a:p>
                      <a:r>
                        <a:rPr lang="en-IN" dirty="0" smtClean="0"/>
                        <a:t>Viral</a:t>
                      </a:r>
                      <a:r>
                        <a:rPr lang="en-IN" baseline="0" dirty="0" smtClean="0"/>
                        <a:t> gastroenteritis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Usually with diarrhoea</a:t>
                      </a:r>
                    </a:p>
                    <a:p>
                      <a:r>
                        <a:rPr lang="en-IN" dirty="0" smtClean="0"/>
                        <a:t>Sometimes fever,</a:t>
                      </a:r>
                    </a:p>
                    <a:p>
                      <a:r>
                        <a:rPr lang="en-IN" dirty="0" smtClean="0"/>
                        <a:t>h/o contact with similar patient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Rapid</a:t>
                      </a:r>
                      <a:r>
                        <a:rPr lang="en-IN" baseline="0" dirty="0" smtClean="0"/>
                        <a:t> immunoassay for viral antigens</a:t>
                      </a:r>
                      <a:endParaRPr lang="en-IN" dirty="0"/>
                    </a:p>
                  </a:txBody>
                  <a:tcPr/>
                </a:tc>
              </a:tr>
              <a:tr h="1515540">
                <a:tc>
                  <a:txBody>
                    <a:bodyPr/>
                    <a:lstStyle/>
                    <a:p>
                      <a:r>
                        <a:rPr lang="en-IN" dirty="0" smtClean="0"/>
                        <a:t>Bacterial enteritis</a:t>
                      </a:r>
                      <a:r>
                        <a:rPr lang="en-IN" baseline="0" dirty="0" smtClean="0"/>
                        <a:t> or colitis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Usually diarrhoea(often bloody), fever, </a:t>
                      </a:r>
                      <a:r>
                        <a:rPr lang="en-IN" dirty="0" err="1" smtClean="0"/>
                        <a:t>crampy</a:t>
                      </a:r>
                      <a:r>
                        <a:rPr lang="en-IN" dirty="0" smtClean="0"/>
                        <a:t> abdominal pain, distension, </a:t>
                      </a:r>
                      <a:r>
                        <a:rPr lang="en-IN" dirty="0" err="1" smtClean="0"/>
                        <a:t>fecal</a:t>
                      </a:r>
                      <a:r>
                        <a:rPr lang="en-IN" dirty="0" smtClean="0"/>
                        <a:t> urgency</a:t>
                      </a:r>
                    </a:p>
                    <a:p>
                      <a:r>
                        <a:rPr lang="en-IN" dirty="0" smtClean="0"/>
                        <a:t>h/o contact with similar patient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Stool for WBC, culture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16111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572500" cy="625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/>
                <a:gridCol w="2857500"/>
                <a:gridCol w="2857500"/>
              </a:tblGrid>
              <a:tr h="857256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 APPROACH</a:t>
                      </a:r>
                      <a:endParaRPr lang="en-IN" dirty="0"/>
                    </a:p>
                  </a:txBody>
                  <a:tcPr/>
                </a:tc>
              </a:tr>
              <a:tr h="1952639">
                <a:tc>
                  <a:txBody>
                    <a:bodyPr/>
                    <a:lstStyle/>
                    <a:p>
                      <a:r>
                        <a:rPr lang="en-IN" dirty="0" smtClean="0"/>
                        <a:t>Non-GI tract infection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Fever</a:t>
                      </a:r>
                    </a:p>
                    <a:p>
                      <a:r>
                        <a:rPr lang="en-IN" dirty="0" smtClean="0"/>
                        <a:t>Often localising findings(headache, ear pain, sore</a:t>
                      </a:r>
                      <a:r>
                        <a:rPr lang="en-IN" baseline="0" dirty="0" smtClean="0"/>
                        <a:t> throat, cervical </a:t>
                      </a:r>
                      <a:r>
                        <a:rPr lang="en-IN" baseline="0" dirty="0" err="1" smtClean="0"/>
                        <a:t>adenopathy</a:t>
                      </a:r>
                      <a:r>
                        <a:rPr lang="en-IN" baseline="0" dirty="0" smtClean="0"/>
                        <a:t>, </a:t>
                      </a:r>
                      <a:r>
                        <a:rPr lang="en-IN" baseline="0" dirty="0" err="1" smtClean="0"/>
                        <a:t>dysuria</a:t>
                      </a:r>
                      <a:r>
                        <a:rPr lang="en-IN" baseline="0" dirty="0" smtClean="0"/>
                        <a:t>, flank pain, nasal discharge</a:t>
                      </a:r>
                    </a:p>
                    <a:p>
                      <a:r>
                        <a:rPr lang="en-IN" baseline="0" dirty="0" smtClean="0"/>
                        <a:t>Depending on cause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Testing as needed for suspected cause</a:t>
                      </a:r>
                      <a:endParaRPr lang="en-IN" dirty="0"/>
                    </a:p>
                  </a:txBody>
                  <a:tcPr/>
                </a:tc>
              </a:tr>
              <a:tr h="1952639">
                <a:tc>
                  <a:txBody>
                    <a:bodyPr/>
                    <a:lstStyle/>
                    <a:p>
                      <a:r>
                        <a:rPr lang="en-IN" dirty="0" smtClean="0"/>
                        <a:t>Appendicitis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Initial general malaise and </a:t>
                      </a:r>
                      <a:r>
                        <a:rPr lang="en-IN" dirty="0" err="1" smtClean="0"/>
                        <a:t>periumbilical</a:t>
                      </a:r>
                      <a:r>
                        <a:rPr lang="en-IN" dirty="0" smtClean="0"/>
                        <a:t> discomfort followed</a:t>
                      </a:r>
                      <a:r>
                        <a:rPr lang="en-IN" baseline="0" dirty="0" smtClean="0"/>
                        <a:t> by pain in right lower quadrant, vomiting after pain manifestation, anorexia, tenderness at </a:t>
                      </a:r>
                      <a:r>
                        <a:rPr lang="en-IN" baseline="0" dirty="0" err="1" smtClean="0"/>
                        <a:t>mcburney</a:t>
                      </a:r>
                      <a:r>
                        <a:rPr lang="en-IN" baseline="0" dirty="0" smtClean="0"/>
                        <a:t> point, decreased bowel sounds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ultrasonography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16111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571500"/>
          <a:ext cx="8329641" cy="597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857236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 APPROACH</a:t>
                      </a:r>
                      <a:endParaRPr lang="en-IN" dirty="0"/>
                    </a:p>
                  </a:txBody>
                  <a:tcPr/>
                </a:tc>
              </a:tr>
              <a:tr h="1976445">
                <a:tc>
                  <a:txBody>
                    <a:bodyPr/>
                    <a:lstStyle/>
                    <a:p>
                      <a:r>
                        <a:rPr lang="en-IN" dirty="0" smtClean="0"/>
                        <a:t>Serious infection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1.Fever, toxic appearance, back pain, </a:t>
                      </a:r>
                      <a:r>
                        <a:rPr lang="en-IN" dirty="0" err="1" smtClean="0"/>
                        <a:t>dysuria</a:t>
                      </a:r>
                      <a:r>
                        <a:rPr lang="en-IN" dirty="0" smtClean="0"/>
                        <a:t> (</a:t>
                      </a:r>
                      <a:r>
                        <a:rPr lang="en-IN" dirty="0" err="1" smtClean="0"/>
                        <a:t>pyelonephritis</a:t>
                      </a:r>
                      <a:r>
                        <a:rPr lang="en-IN" dirty="0" smtClean="0"/>
                        <a:t>)</a:t>
                      </a:r>
                    </a:p>
                    <a:p>
                      <a:r>
                        <a:rPr lang="en-IN" dirty="0" smtClean="0"/>
                        <a:t>2. </a:t>
                      </a:r>
                      <a:r>
                        <a:rPr lang="en-IN" dirty="0" err="1" smtClean="0"/>
                        <a:t>Nuchal</a:t>
                      </a:r>
                      <a:r>
                        <a:rPr lang="en-IN" dirty="0" smtClean="0"/>
                        <a:t> rigidity, photophobia (meningitis)</a:t>
                      </a:r>
                    </a:p>
                    <a:p>
                      <a:r>
                        <a:rPr lang="en-IN" dirty="0" smtClean="0"/>
                        <a:t>3. listlessness, hypotension,</a:t>
                      </a:r>
                      <a:r>
                        <a:rPr lang="en-IN" baseline="0" dirty="0" smtClean="0"/>
                        <a:t> tachycardia (sepsis)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Cell counts culture              ( blood, urine CSF) as indicated by findings  </a:t>
                      </a:r>
                      <a:endParaRPr lang="en-IN" dirty="0"/>
                    </a:p>
                  </a:txBody>
                  <a:tcPr/>
                </a:tc>
              </a:tr>
              <a:tr h="1976445">
                <a:tc>
                  <a:txBody>
                    <a:bodyPr/>
                    <a:lstStyle/>
                    <a:p>
                      <a:r>
                        <a:rPr lang="en-IN" dirty="0" smtClean="0"/>
                        <a:t>Intracranial hypertension</a:t>
                      </a:r>
                      <a:r>
                        <a:rPr lang="en-IN" baseline="0" dirty="0" smtClean="0"/>
                        <a:t> (caused by </a:t>
                      </a:r>
                      <a:r>
                        <a:rPr lang="en-IN" baseline="0" dirty="0" err="1" smtClean="0"/>
                        <a:t>tumor</a:t>
                      </a:r>
                      <a:r>
                        <a:rPr lang="en-IN" baseline="0" dirty="0" smtClean="0"/>
                        <a:t> or trauma)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Chronic, progressive headache, nocturnal awakening, morning vomiting,</a:t>
                      </a:r>
                      <a:r>
                        <a:rPr lang="en-IN" baseline="0" dirty="0" smtClean="0"/>
                        <a:t> headache worsened by coughing or </a:t>
                      </a:r>
                      <a:r>
                        <a:rPr lang="en-IN" baseline="0" dirty="0" err="1" smtClean="0"/>
                        <a:t>valsava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baseline="0" dirty="0" err="1" smtClean="0"/>
                        <a:t>maneuver</a:t>
                      </a:r>
                      <a:r>
                        <a:rPr lang="en-IN" baseline="0" dirty="0" smtClean="0"/>
                        <a:t>, vision changes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Brain CT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8967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3" y="571500"/>
          <a:ext cx="8472516" cy="57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2"/>
                <a:gridCol w="2824172"/>
                <a:gridCol w="2824172"/>
              </a:tblGrid>
              <a:tr h="928674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 APPROACH</a:t>
                      </a:r>
                      <a:endParaRPr lang="en-IN" dirty="0"/>
                    </a:p>
                  </a:txBody>
                  <a:tcPr/>
                </a:tc>
              </a:tr>
              <a:tr h="2024070">
                <a:tc>
                  <a:txBody>
                    <a:bodyPr/>
                    <a:lstStyle/>
                    <a:p>
                      <a:r>
                        <a:rPr lang="en-IN" dirty="0" smtClean="0"/>
                        <a:t>Cyclic</a:t>
                      </a:r>
                      <a:r>
                        <a:rPr lang="en-IN" baseline="0" dirty="0" smtClean="0"/>
                        <a:t> vomiting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More than or equal to 3 episodes of intense acute nausea and constant vomiting</a:t>
                      </a:r>
                      <a:r>
                        <a:rPr lang="en-IN" baseline="0" dirty="0" smtClean="0"/>
                        <a:t> and sometimes abdominal pain or headache lasting hours to days</a:t>
                      </a:r>
                    </a:p>
                    <a:p>
                      <a:r>
                        <a:rPr lang="en-IN" baseline="0" dirty="0" smtClean="0"/>
                        <a:t>Intervening symptom free intervals lasting weeks to month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Exclusion of metabolic, GI, </a:t>
                      </a:r>
                      <a:r>
                        <a:rPr lang="en-IN" dirty="0" err="1" smtClean="0"/>
                        <a:t>malrotation</a:t>
                      </a:r>
                      <a:r>
                        <a:rPr lang="en-IN" dirty="0" smtClean="0"/>
                        <a:t> or CNS disorder</a:t>
                      </a:r>
                      <a:endParaRPr lang="en-IN" dirty="0"/>
                    </a:p>
                  </a:txBody>
                  <a:tcPr/>
                </a:tc>
              </a:tr>
              <a:tr h="2024070">
                <a:tc>
                  <a:txBody>
                    <a:bodyPr/>
                    <a:lstStyle/>
                    <a:p>
                      <a:r>
                        <a:rPr lang="en-IN" dirty="0" smtClean="0"/>
                        <a:t>Eating disorder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Binge and purge</a:t>
                      </a:r>
                      <a:r>
                        <a:rPr lang="en-IN" baseline="0" dirty="0" smtClean="0"/>
                        <a:t> cycle, erosion of tooth </a:t>
                      </a:r>
                      <a:r>
                        <a:rPr lang="en-IN" baseline="0" dirty="0" err="1" smtClean="0"/>
                        <a:t>enemal</a:t>
                      </a:r>
                      <a:r>
                        <a:rPr lang="en-IN" baseline="0" dirty="0" smtClean="0"/>
                        <a:t>, weight loss or gain</a:t>
                      </a:r>
                    </a:p>
                    <a:p>
                      <a:r>
                        <a:rPr lang="en-IN" baseline="0" dirty="0" smtClean="0"/>
                        <a:t>Sometimes skin lesion on hand from inducing vomiting (</a:t>
                      </a:r>
                      <a:r>
                        <a:rPr lang="en-IN" baseline="0" dirty="0" err="1" smtClean="0"/>
                        <a:t>russels</a:t>
                      </a:r>
                      <a:r>
                        <a:rPr lang="en-IN" baseline="0" dirty="0" smtClean="0"/>
                        <a:t> sign)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Clinical evaluation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16111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1" y="357188"/>
          <a:ext cx="8472519" cy="53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3"/>
                <a:gridCol w="2824173"/>
                <a:gridCol w="2824173"/>
              </a:tblGrid>
              <a:tr h="857234">
                <a:tc>
                  <a:txBody>
                    <a:bodyPr/>
                    <a:lstStyle/>
                    <a:p>
                      <a:r>
                        <a:rPr lang="en-IN" dirty="0" smtClean="0"/>
                        <a:t>CAUSES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SUGGESTIVE FINDINGS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DIAGNOSTIC APPROACH</a:t>
                      </a:r>
                      <a:endParaRPr lang="en-IN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en-IN" dirty="0" smtClean="0"/>
                        <a:t>pregnancy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Amenorrhea, morning sickness, bloating, breast tenderness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Urine</a:t>
                      </a:r>
                      <a:r>
                        <a:rPr lang="en-IN" baseline="0" dirty="0" smtClean="0"/>
                        <a:t> pregnancy test</a:t>
                      </a:r>
                      <a:endParaRPr lang="en-IN" dirty="0"/>
                    </a:p>
                  </a:txBody>
                  <a:tcPr/>
                </a:tc>
              </a:tr>
              <a:tr h="1625203">
                <a:tc>
                  <a:txBody>
                    <a:bodyPr/>
                    <a:lstStyle/>
                    <a:p>
                      <a:r>
                        <a:rPr lang="en-IN" dirty="0" smtClean="0"/>
                        <a:t>Toxic ingestion</a:t>
                      </a:r>
                      <a:r>
                        <a:rPr lang="en-IN" baseline="0" dirty="0" smtClean="0"/>
                        <a:t> (</a:t>
                      </a:r>
                      <a:r>
                        <a:rPr lang="en-IN" baseline="0" dirty="0" err="1" smtClean="0"/>
                        <a:t>eg</a:t>
                      </a:r>
                      <a:r>
                        <a:rPr lang="en-IN" baseline="0" dirty="0" smtClean="0"/>
                        <a:t>. Acetaminophen, iron, ethanol)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Often history of ingestion, various finding depending on ingested substance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Qualitative and quantitative serum drug levels</a:t>
                      </a:r>
                      <a:endParaRPr lang="en-IN" dirty="0"/>
                    </a:p>
                  </a:txBody>
                  <a:tcPr/>
                </a:tc>
              </a:tr>
              <a:tr h="1625203">
                <a:tc>
                  <a:txBody>
                    <a:bodyPr/>
                    <a:lstStyle/>
                    <a:p>
                      <a:r>
                        <a:rPr lang="en-IN" dirty="0" smtClean="0"/>
                        <a:t>Adverse drug reaction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Exposure to specific</a:t>
                      </a:r>
                      <a:r>
                        <a:rPr lang="en-IN" baseline="0" dirty="0" smtClean="0"/>
                        <a:t> drug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Clinical evaluation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Promethazine</a:t>
            </a:r>
            <a:endParaRPr lang="en-IN" dirty="0" smtClean="0"/>
          </a:p>
          <a:p>
            <a:r>
              <a:rPr lang="en-IN" dirty="0" err="1" smtClean="0"/>
              <a:t>Prochlorperazine</a:t>
            </a:r>
            <a:endParaRPr lang="en-IN" dirty="0" smtClean="0"/>
          </a:p>
          <a:p>
            <a:r>
              <a:rPr lang="en-IN" dirty="0" err="1" smtClean="0"/>
              <a:t>Metoclopramide</a:t>
            </a:r>
            <a:endParaRPr lang="en-IN" dirty="0" smtClean="0"/>
          </a:p>
          <a:p>
            <a:r>
              <a:rPr lang="en-IN" dirty="0" err="1" smtClean="0"/>
              <a:t>ondansetron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Pathophysiology</a:t>
            </a:r>
            <a:r>
              <a:rPr lang="en-IN" dirty="0" smtClean="0"/>
              <a:t> of vomiting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Final part of sequence of events coordinated by the emetic </a:t>
            </a:r>
            <a:r>
              <a:rPr lang="en-IN" dirty="0" err="1" smtClean="0"/>
              <a:t>center</a:t>
            </a:r>
            <a:r>
              <a:rPr lang="en-IN" dirty="0" smtClean="0"/>
              <a:t> located in the medulla.</a:t>
            </a:r>
          </a:p>
          <a:p>
            <a:r>
              <a:rPr lang="en-IN" dirty="0" smtClean="0"/>
              <a:t>Emetic centre can be activated by afferent neural pathways from : </a:t>
            </a:r>
          </a:p>
          <a:p>
            <a:r>
              <a:rPr lang="en-IN" dirty="0" smtClean="0"/>
              <a:t>1. digestive</a:t>
            </a:r>
          </a:p>
          <a:p>
            <a:r>
              <a:rPr lang="en-IN" dirty="0" smtClean="0"/>
              <a:t>2. non-digestive</a:t>
            </a:r>
          </a:p>
          <a:p>
            <a:r>
              <a:rPr lang="en-IN" dirty="0" smtClean="0"/>
              <a:t>3. chemoreceptor trigger zone</a:t>
            </a:r>
          </a:p>
          <a:p>
            <a:r>
              <a:rPr lang="en-IN" dirty="0" smtClean="0"/>
              <a:t>4. other CNS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promethazine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H1 receptor blocker (antihistamine)</a:t>
            </a:r>
          </a:p>
          <a:p>
            <a:r>
              <a:rPr lang="en-IN" dirty="0" smtClean="0"/>
              <a:t>Inhibits the emetic centre response to peripheral stimulants</a:t>
            </a:r>
          </a:p>
          <a:p>
            <a:r>
              <a:rPr lang="en-IN" dirty="0" smtClean="0"/>
              <a:t>Dose: 0.25 – 1 mg /kg </a:t>
            </a:r>
          </a:p>
          <a:p>
            <a:r>
              <a:rPr lang="en-IN" dirty="0" smtClean="0"/>
              <a:t>Route: PO, IM, IV, PR q 4-6 hr</a:t>
            </a:r>
          </a:p>
          <a:p>
            <a:r>
              <a:rPr lang="en-IN" dirty="0" smtClean="0"/>
              <a:t>Side-effects:  respiratory depression and sedation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prochlorperazine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Weak dopamine receptor blocker that depresses the chemoreceptor trigger zone</a:t>
            </a:r>
          </a:p>
          <a:p>
            <a:r>
              <a:rPr lang="en-IN" dirty="0" smtClean="0"/>
              <a:t>Dose: 0.4 mg /kg </a:t>
            </a:r>
          </a:p>
          <a:p>
            <a:r>
              <a:rPr lang="en-IN" dirty="0" smtClean="0"/>
              <a:t>Route: oral q 6-8 hr. IM dose is half</a:t>
            </a:r>
          </a:p>
          <a:p>
            <a:r>
              <a:rPr lang="en-IN" dirty="0" smtClean="0"/>
              <a:t>Side-effects: </a:t>
            </a:r>
            <a:r>
              <a:rPr lang="en-IN" dirty="0" err="1" smtClean="0"/>
              <a:t>extrapyramidal</a:t>
            </a:r>
            <a:r>
              <a:rPr lang="en-IN" dirty="0" smtClean="0"/>
              <a:t> symptoms or orthostatic hypotension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metoclopramide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Dopamine receptor antagonist that acts both centrally and peripherally by increasing gastric motility and decreasing afferent impulses to chemoreceptor trigger zone</a:t>
            </a:r>
          </a:p>
          <a:p>
            <a:r>
              <a:rPr lang="en-IN" dirty="0" smtClean="0"/>
              <a:t>Dose: 0.1mg/kg </a:t>
            </a:r>
          </a:p>
          <a:p>
            <a:r>
              <a:rPr lang="en-IN" dirty="0" smtClean="0"/>
              <a:t>Route: oral, IM, IV q 6-8 hr</a:t>
            </a:r>
          </a:p>
          <a:p>
            <a:r>
              <a:rPr lang="en-IN" dirty="0" smtClean="0"/>
              <a:t>Side-effect: </a:t>
            </a:r>
            <a:r>
              <a:rPr lang="en-IN" dirty="0" err="1" smtClean="0"/>
              <a:t>extrapyramidal</a:t>
            </a:r>
            <a:r>
              <a:rPr lang="en-IN" dirty="0" smtClean="0"/>
              <a:t> symptoms     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ondansetron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Selective serotonin (5-HT3) receptor blocker that inhibits the initiation of vomiting reflex in the periphery.</a:t>
            </a:r>
          </a:p>
          <a:p>
            <a:r>
              <a:rPr lang="en-IN" dirty="0" smtClean="0"/>
              <a:t>Single dose – safe and effective – children with gastroenteritis – not responding to oral rehydration therapy</a:t>
            </a:r>
          </a:p>
          <a:p>
            <a:r>
              <a:rPr lang="en-IN" dirty="0" smtClean="0"/>
              <a:t>Dose: 0.15-0.45mg/kg </a:t>
            </a:r>
          </a:p>
          <a:p>
            <a:r>
              <a:rPr lang="en-IN" dirty="0" smtClean="0"/>
              <a:t>Route: IV, oral</a:t>
            </a:r>
          </a:p>
          <a:p>
            <a:r>
              <a:rPr lang="en-IN" dirty="0" smtClean="0"/>
              <a:t>Side-effects: repeated dose cause persistent diarrhoea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1142976" y="2967334"/>
            <a:ext cx="74295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Thank you</a:t>
            </a:r>
            <a:endParaRPr 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 of vomiting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 deep breath raising of the hyoid bone and larynx to pull the upper oesophageal sphincter open</a:t>
            </a:r>
          </a:p>
          <a:p>
            <a:r>
              <a:rPr lang="en-IN" dirty="0" smtClean="0"/>
              <a:t>Closing of the glottis to prevent </a:t>
            </a:r>
            <a:r>
              <a:rPr lang="en-IN" dirty="0" err="1" smtClean="0"/>
              <a:t>vomitus</a:t>
            </a:r>
            <a:r>
              <a:rPr lang="en-IN" dirty="0" smtClean="0"/>
              <a:t> flow into the lungs</a:t>
            </a:r>
          </a:p>
          <a:p>
            <a:r>
              <a:rPr lang="en-IN" dirty="0" smtClean="0"/>
              <a:t>Lifting of the soft palate to close the posterior </a:t>
            </a:r>
            <a:r>
              <a:rPr lang="en-IN" dirty="0" err="1" smtClean="0"/>
              <a:t>nares</a:t>
            </a:r>
            <a:endParaRPr lang="en-IN" dirty="0" smtClean="0"/>
          </a:p>
          <a:p>
            <a:r>
              <a:rPr lang="en-IN" dirty="0" smtClean="0"/>
              <a:t>Strong downward contraction of the diaphragm along with simultaneous contraction of all the abdominal wall muscles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squeezes the stomach between the diaphragm and the abdominal muscles, building the </a:t>
            </a:r>
            <a:r>
              <a:rPr lang="en-IN" dirty="0" err="1" smtClean="0"/>
              <a:t>intragastric</a:t>
            </a:r>
            <a:r>
              <a:rPr lang="en-IN" dirty="0" smtClean="0"/>
              <a:t> pressure to a high level. </a:t>
            </a:r>
          </a:p>
          <a:p>
            <a:r>
              <a:rPr lang="en-IN" dirty="0" smtClean="0"/>
              <a:t>Finally the lower </a:t>
            </a:r>
            <a:r>
              <a:rPr lang="en-IN" dirty="0" err="1" smtClean="0"/>
              <a:t>esophageal</a:t>
            </a:r>
            <a:r>
              <a:rPr lang="en-IN" dirty="0" smtClean="0"/>
              <a:t> sphincter relaxes completely , allowing expulsion of gastric contents up through the oesophagus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evaluation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/>
              <a:t>Assessment of severity</a:t>
            </a:r>
            <a:r>
              <a:rPr lang="en-IN" dirty="0" smtClean="0"/>
              <a:t>:</a:t>
            </a:r>
          </a:p>
          <a:p>
            <a:r>
              <a:rPr lang="en-IN" dirty="0" smtClean="0"/>
              <a:t>1. presence of dehydration</a:t>
            </a:r>
          </a:p>
          <a:p>
            <a:r>
              <a:rPr lang="en-IN" dirty="0" smtClean="0"/>
              <a:t>2. </a:t>
            </a:r>
            <a:r>
              <a:rPr lang="en-IN" dirty="0" err="1" smtClean="0"/>
              <a:t>hypokalemia</a:t>
            </a:r>
            <a:endParaRPr lang="en-IN" dirty="0" smtClean="0"/>
          </a:p>
          <a:p>
            <a:r>
              <a:rPr lang="en-IN" dirty="0" smtClean="0"/>
              <a:t>3. </a:t>
            </a:r>
            <a:r>
              <a:rPr lang="en-IN" dirty="0" err="1" smtClean="0"/>
              <a:t>hypochloremia</a:t>
            </a:r>
            <a:endParaRPr lang="en-IN" dirty="0" smtClean="0"/>
          </a:p>
          <a:p>
            <a:r>
              <a:rPr lang="en-IN" dirty="0" smtClean="0"/>
              <a:t>4. metabolic acidosis</a:t>
            </a:r>
          </a:p>
          <a:p>
            <a:r>
              <a:rPr lang="en-IN" dirty="0" smtClean="0"/>
              <a:t>5. malnutrition</a:t>
            </a:r>
          </a:p>
          <a:p>
            <a:r>
              <a:rPr lang="en-IN" b="1" u="sng" dirty="0" smtClean="0"/>
              <a:t>Diagnosis of cause</a:t>
            </a:r>
          </a:p>
          <a:p>
            <a:r>
              <a:rPr lang="en-IN" dirty="0" smtClean="0"/>
              <a:t>Surgical or life threatening cause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History of present illness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Time of starting</a:t>
            </a:r>
          </a:p>
          <a:p>
            <a:r>
              <a:rPr lang="en-IN" dirty="0" smtClean="0"/>
              <a:t>Frequency</a:t>
            </a:r>
          </a:p>
          <a:p>
            <a:r>
              <a:rPr lang="en-IN" dirty="0" smtClean="0"/>
              <a:t>Character of episodes</a:t>
            </a:r>
          </a:p>
          <a:p>
            <a:r>
              <a:rPr lang="en-IN" dirty="0" smtClean="0"/>
              <a:t>Pattern of vomiting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Associated symptoms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Diarrhoea</a:t>
            </a:r>
          </a:p>
          <a:p>
            <a:r>
              <a:rPr lang="en-IN" dirty="0" smtClean="0"/>
              <a:t>Fever</a:t>
            </a:r>
          </a:p>
          <a:p>
            <a:r>
              <a:rPr lang="en-IN" dirty="0" smtClean="0"/>
              <a:t>Anorexia</a:t>
            </a:r>
          </a:p>
          <a:p>
            <a:r>
              <a:rPr lang="en-IN" dirty="0" smtClean="0"/>
              <a:t>Abdominal pain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Review of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Metabolic disorders: weakness, poor suck, failure to thrive.</a:t>
            </a:r>
          </a:p>
          <a:p>
            <a:r>
              <a:rPr lang="en-IN" dirty="0" smtClean="0"/>
              <a:t>Intestinal obstruction: delay in passage of </a:t>
            </a:r>
            <a:r>
              <a:rPr lang="en-IN" dirty="0" err="1" smtClean="0"/>
              <a:t>meconium</a:t>
            </a:r>
            <a:r>
              <a:rPr lang="en-IN" dirty="0" smtClean="0"/>
              <a:t>, abdominal distension, lethargy.</a:t>
            </a:r>
          </a:p>
          <a:p>
            <a:r>
              <a:rPr lang="en-IN" dirty="0" smtClean="0"/>
              <a:t>Intracranial disorder: headache, </a:t>
            </a:r>
            <a:r>
              <a:rPr lang="en-IN" dirty="0" err="1" smtClean="0"/>
              <a:t>nuchal</a:t>
            </a:r>
            <a:r>
              <a:rPr lang="en-IN" dirty="0" smtClean="0"/>
              <a:t> rigidity, vision change.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548</TotalTime>
  <Words>1364</Words>
  <Application>Microsoft Office PowerPoint</Application>
  <PresentationFormat>On-screen Show (4:3)</PresentationFormat>
  <Paragraphs>273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Verve</vt:lpstr>
      <vt:lpstr>Approach to vomiting</vt:lpstr>
      <vt:lpstr>defination</vt:lpstr>
      <vt:lpstr>Pathophysiology of vomiting</vt:lpstr>
      <vt:lpstr>Act of vomiting</vt:lpstr>
      <vt:lpstr>PowerPoint Presentation</vt:lpstr>
      <vt:lpstr>evaluation</vt:lpstr>
      <vt:lpstr>History of present illness</vt:lpstr>
      <vt:lpstr>Associated symptoms</vt:lpstr>
      <vt:lpstr>Review of system</vt:lpstr>
      <vt:lpstr>Physical examination</vt:lpstr>
      <vt:lpstr>Vomiting in neonates</vt:lpstr>
      <vt:lpstr>Insignificant vomiting in neonates</vt:lpstr>
      <vt:lpstr>Significant vomiting in neonates</vt:lpstr>
      <vt:lpstr>PowerPoint Presentation</vt:lpstr>
      <vt:lpstr>Bloody vomit</vt:lpstr>
      <vt:lpstr>Vomiting bile</vt:lpstr>
      <vt:lpstr>Vomiting in infants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RED FLAGS</vt:lpstr>
      <vt:lpstr>Vomiting in children and adolescents</vt:lpstr>
      <vt:lpstr>PowerPoint Presentation</vt:lpstr>
      <vt:lpstr>PowerPoint Presentation</vt:lpstr>
      <vt:lpstr>PowerPoint Presentation</vt:lpstr>
      <vt:lpstr>PowerPoint Presentation</vt:lpstr>
      <vt:lpstr>TREATMENT</vt:lpstr>
      <vt:lpstr>promethazine</vt:lpstr>
      <vt:lpstr>prochlorperazine</vt:lpstr>
      <vt:lpstr>metoclopramide</vt:lpstr>
      <vt:lpstr>ondansetron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vomiting</dc:title>
  <dc:creator>inspiron</dc:creator>
  <cp:lastModifiedBy>user</cp:lastModifiedBy>
  <cp:revision>77</cp:revision>
  <dcterms:created xsi:type="dcterms:W3CDTF">2016-03-22T01:42:08Z</dcterms:created>
  <dcterms:modified xsi:type="dcterms:W3CDTF">2020-05-13T14:10:02Z</dcterms:modified>
</cp:coreProperties>
</file>