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3D090-0F8F-734A-9CFF-792879835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FF573-A819-8C45-AE04-9D18C88F6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55D63-4C6C-004E-9DB1-9830AEC06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46E3A-FBC3-8A4B-B3D1-CFB01CD3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E2271-5109-EF4C-BA47-2C348966A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68FCB-2509-AD4B-ABE9-3350C592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813FF-EC37-4840-A29E-00D3C9542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A90EF-F4FB-FA45-B51E-4B522CBF0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30C2F-A33B-6044-8FE6-8E6EB9B6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75EF9-16DA-9443-A894-536BEB08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515CFE-A26C-E744-A36D-5A6B23961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02FAE6-4802-304B-BF44-57B0200DC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D51E6-B650-5B4C-969F-498C0E39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96EF4-2BEF-1249-8618-1BADCFB9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D54B4-030C-E846-A563-C6572A95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7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7413-86F2-1B4D-8262-C59BF899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50E0-11E2-6A40-8DAF-6B9EC6214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FBB-EFE2-5A45-ABAD-A52C2D176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9E164-DF4A-7840-BA08-68306AA9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A22C9-DB4B-284B-8A53-B0900CB9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3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4DC2-709C-2046-8469-84AFA4DEE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0E84D-5B9B-7042-BF8F-62AD97ABD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0028E-B3B3-2444-9D2E-7CB38C290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51910-8913-0A47-8CF2-2FE2E97B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B33F1-D319-C140-AE1E-78A44E84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4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F7F19-22C8-044A-991A-F4B4ADF29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DEBA8-39BC-6147-B243-4AEFF7BF0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D3E65-C721-D746-92DB-EB20B4C9D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AA6D7-2971-BD4B-AF4E-D2239224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CD2C2-603F-234A-93D6-B8C08903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04C4B-790F-104F-837C-8B3C1D64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8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DB43-1EF8-AC46-97E2-84BC5712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D7779-C239-2D4A-89C6-0E8E89188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B7E8E-FAB3-094E-855D-E3E91D84A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2281B5-1869-EA4E-8B8A-20689DAC9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4AE11-0AD6-5B4E-B992-5BD7BE6C0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19DD7-5E3C-AE40-BE51-F28AE2EE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C921F-D4E4-8947-8550-9C6C0C8A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5304EF-3C40-4946-BC83-5A635578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138B-4AC1-F145-BC2D-2D18C0ED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FB681-138A-7947-B7DD-81B7589DC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F3AD25-BBF3-1C44-84DE-8864CF0D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ADD08-F384-864C-9854-77FDBA0B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4BC32A-8E03-4E4E-887F-365F78FF0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6E87A-303A-FD48-847C-2EDBFBBC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8B9F0-5E2E-BA45-9104-6D26BA65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DEC05-59D8-474F-AA11-2218196C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99668-FF5C-6C45-8603-1A411B4B1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0D85C-1FB6-3A45-91D8-1F61C9E5C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A098C-6C38-964D-96C2-BF9286CC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24AFC-F948-0341-84C8-B00BAA98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B1769-3B69-8943-A7E6-C999685D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8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E231-EC65-0748-882B-FB2F4D33D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137C7-7D9D-0E4A-BD5F-8C777BF05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270F8-718A-EE4C-B0C3-DDC5DBEE1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29ED4-5CE7-C44F-800F-728A9CDD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0466B-A067-2E46-A481-24CD2AC8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01C76-4337-DC42-97C5-19FD9EFB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8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56D41-75EC-6746-ACAC-C057E531A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064BE-46A9-1D43-8F91-4D3D221EE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86DBC-2560-2640-B4F8-77B7AF436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FC40B-980E-0840-96AD-FFF289F3631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62169-68C4-354C-86C2-97DB18211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F3780-66B7-2A41-AE12-1C71BAF6D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6798B-CBF6-B54A-8701-EF498C70A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2DDE-77C9-064C-B6EE-07E3B52A4B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ADULT DACRYOCYSTITIS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14AB9-DC06-AC4A-B23E-8CA7D81935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Adult dacryocystitis may occur in an acute or a</a:t>
            </a:r>
          </a:p>
          <a:p>
            <a:r>
              <a:rPr lang="en-US"/>
              <a:t>chronic form.</a:t>
            </a:r>
          </a:p>
        </p:txBody>
      </p:sp>
    </p:spTree>
    <p:extLst>
      <p:ext uri="{BB962C8B-B14F-4D97-AF65-F5344CB8AC3E}">
        <p14:creationId xmlns:p14="http://schemas.microsoft.com/office/powerpoint/2010/main" val="218070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F9EC5-6A83-A548-BC0A-4C65FA003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101"/>
            <a:ext cx="10515600" cy="5638862"/>
          </a:xfrm>
        </p:spPr>
        <p:txBody>
          <a:bodyPr>
            <a:normAutofit/>
          </a:bodyPr>
          <a:lstStyle/>
          <a:p>
            <a:r>
              <a:rPr lang="en-US"/>
              <a:t>Complications</a:t>
            </a:r>
          </a:p>
          <a:p>
            <a:r>
              <a:rPr lang="en-US"/>
              <a:t> Chronic intractable conjunctivitis, acute on chronic dacryocystitis.</a:t>
            </a:r>
          </a:p>
          <a:p>
            <a:r>
              <a:rPr lang="en-US"/>
              <a:t> Ectropion of lower lid, maceration and eczema of lower lid skin due to prolonged watering.</a:t>
            </a:r>
          </a:p>
          <a:p>
            <a:r>
              <a:rPr lang="en-US"/>
              <a:t> Simple corneal abrasions may become infected leading to hypopyon ulcer.</a:t>
            </a:r>
          </a:p>
          <a:p>
            <a:r>
              <a:rPr lang="en-US"/>
              <a:t> If an intraocular surgery is performed in the presence of dacryocystitis, there is high risk of developing endophthalmitis. Because of this,syringing of lacrimal sac is always done before attempting any intraocular surgery.</a:t>
            </a:r>
          </a:p>
        </p:txBody>
      </p:sp>
    </p:spTree>
    <p:extLst>
      <p:ext uri="{BB962C8B-B14F-4D97-AF65-F5344CB8AC3E}">
        <p14:creationId xmlns:p14="http://schemas.microsoft.com/office/powerpoint/2010/main" val="2676498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7641-CC6F-D143-B071-AC3EBC35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F99D1-E149-D54C-844F-CCFE376D4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1. Conservative treatment sac syringing for only recent cases only</a:t>
            </a:r>
          </a:p>
          <a:p>
            <a:r>
              <a:rPr lang="en-US"/>
              <a:t>Dacryocystorhinostomy (DCR) with pre antibiotics coverage </a:t>
            </a:r>
          </a:p>
          <a:p>
            <a:endParaRPr lang="en-US"/>
          </a:p>
          <a:p>
            <a:r>
              <a:rPr lang="en-US"/>
              <a:t> (CDCR)</a:t>
            </a:r>
          </a:p>
        </p:txBody>
      </p:sp>
    </p:spTree>
    <p:extLst>
      <p:ext uri="{BB962C8B-B14F-4D97-AF65-F5344CB8AC3E}">
        <p14:creationId xmlns:p14="http://schemas.microsoft.com/office/powerpoint/2010/main" val="382621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9916B-0B01-654F-B6D8-10ED165B2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410195"/>
            <a:ext cx="8925049" cy="4351338"/>
          </a:xfrm>
        </p:spPr>
        <p:txBody>
          <a:bodyPr/>
          <a:lstStyle/>
          <a:p>
            <a:r>
              <a:rPr lang="en-US"/>
              <a:t>Dacryocystectomy (DCT) contraindicated. Indications of</a:t>
            </a:r>
          </a:p>
          <a:p>
            <a:r>
              <a:rPr lang="en-US"/>
              <a:t>DCT include: (i) Too young (less than 4 years) or too</a:t>
            </a:r>
          </a:p>
          <a:p>
            <a:r>
              <a:rPr lang="en-US"/>
              <a:t>old (more than 60 years) patient. (ii) Markedly</a:t>
            </a:r>
          </a:p>
          <a:p>
            <a:r>
              <a:rPr lang="en-US"/>
              <a:t>shrunken and fibrosed sac. (iii) Tuberculosis, syphilis,</a:t>
            </a:r>
          </a:p>
          <a:p>
            <a:r>
              <a:rPr lang="en-US"/>
              <a:t>leprosy or mycotic infections of sac. (iv) Tumours of</a:t>
            </a:r>
          </a:p>
          <a:p>
            <a:r>
              <a:rPr lang="en-US"/>
              <a:t>sac. (v) Gross nasal diseases like atrophic rhinitis (vi)</a:t>
            </a:r>
          </a:p>
          <a:p>
            <a:r>
              <a:rPr lang="en-US"/>
              <a:t>An unskilled surgeon, because it is said that, a good</a:t>
            </a:r>
          </a:p>
          <a:p>
            <a:r>
              <a:rPr lang="en-US"/>
              <a:t>‘DCT’ is always better than a badly done ‘DCR’</a:t>
            </a:r>
          </a:p>
        </p:txBody>
      </p:sp>
    </p:spTree>
    <p:extLst>
      <p:ext uri="{BB962C8B-B14F-4D97-AF65-F5344CB8AC3E}">
        <p14:creationId xmlns:p14="http://schemas.microsoft.com/office/powerpoint/2010/main" val="32838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A812-49B0-C04B-8D85-1B105FA65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93FE8-30E7-9F4F-BAE5-4D6BDCF51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Conjunctivodacryocystorhinostomy(CDCR)</a:t>
            </a:r>
          </a:p>
        </p:txBody>
      </p:sp>
    </p:spTree>
    <p:extLst>
      <p:ext uri="{BB962C8B-B14F-4D97-AF65-F5344CB8AC3E}">
        <p14:creationId xmlns:p14="http://schemas.microsoft.com/office/powerpoint/2010/main" val="3428730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91B08-B883-3845-8EFC-E605C695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Acute Dacryocystitis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6F5D-1A98-5B4E-A2C1-05C5218E2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Acute dacryocystitis is an acute suppurative</a:t>
            </a:r>
          </a:p>
          <a:p>
            <a:r>
              <a:rPr lang="en-US"/>
              <a:t>inflammation of the lacrimal sac, characterised by</a:t>
            </a:r>
          </a:p>
          <a:p>
            <a:r>
              <a:rPr lang="en-US"/>
              <a:t>presence of a painful swelling in the region of sac</a:t>
            </a:r>
          </a:p>
        </p:txBody>
      </p:sp>
    </p:spTree>
    <p:extLst>
      <p:ext uri="{BB962C8B-B14F-4D97-AF65-F5344CB8AC3E}">
        <p14:creationId xmlns:p14="http://schemas.microsoft.com/office/powerpoint/2010/main" val="58010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9080-A589-D34C-B8ED-58BF6FB6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DF0DC-6DCA-DA46-9231-AE6242EEB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As an acute exacerbation of chronic dacryo-</a:t>
            </a:r>
          </a:p>
          <a:p>
            <a:r>
              <a:rPr lang="en-US"/>
              <a:t>cystitits.</a:t>
            </a:r>
          </a:p>
          <a:p>
            <a:r>
              <a:rPr lang="en-US"/>
              <a:t>As an acute peridacryocystitis due to direct</a:t>
            </a:r>
          </a:p>
          <a:p>
            <a:r>
              <a:rPr lang="en-US"/>
              <a:t>involvement from the neighbouring infected</a:t>
            </a:r>
          </a:p>
          <a:p>
            <a:r>
              <a:rPr lang="en-US"/>
              <a:t>structures such as: paranasal sinuses, surrounding</a:t>
            </a:r>
          </a:p>
          <a:p>
            <a:r>
              <a:rPr lang="en-US"/>
              <a:t>bones and dental abscess or caries teeth in the</a:t>
            </a:r>
          </a:p>
          <a:p>
            <a:r>
              <a:rPr lang="en-US"/>
              <a:t>upper jaw.</a:t>
            </a:r>
          </a:p>
          <a:p>
            <a:r>
              <a:rPr lang="en-US"/>
              <a:t>Causative organisms. Commonly involved are</a:t>
            </a:r>
          </a:p>
          <a:p>
            <a:r>
              <a:rPr lang="en-US"/>
              <a:t>Streptococcus haemolyticus, Pneumococcus and</a:t>
            </a:r>
          </a:p>
          <a:p>
            <a:r>
              <a:rPr lang="en-US"/>
              <a:t>Staphylococcus.</a:t>
            </a:r>
          </a:p>
        </p:txBody>
      </p:sp>
    </p:spTree>
    <p:extLst>
      <p:ext uri="{BB962C8B-B14F-4D97-AF65-F5344CB8AC3E}">
        <p14:creationId xmlns:p14="http://schemas.microsoft.com/office/powerpoint/2010/main" val="1924653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0414-F1F1-AB4F-B36E-90C30E7E3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picture 3 stages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5C76A-0CED-3348-86AC-FC5CBF437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Stage of cellulitis. Painful swelling on sac area with fever and Malaise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38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E7B64-2F53-B64F-A25B-688BBDD4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of lacrimal abscess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4181870-0B3F-9A48-938D-542AA6DCAD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38100"/>
            <a:ext cx="37528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22DA-DDC0-C14B-9D18-0312892F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of fistula formation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1A82F7D-6AA5-2347-8A10-A574EFD789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75" y="0"/>
            <a:ext cx="37814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31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364CD-DDBE-5347-A1F1-F40E1A5E3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300" y="149163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Complications</a:t>
            </a:r>
          </a:p>
          <a:p>
            <a:r>
              <a:rPr lang="en-US"/>
              <a:t>These include:</a:t>
            </a:r>
          </a:p>
          <a:p>
            <a:r>
              <a:rPr lang="en-US"/>
              <a:t> Acute conjunctivitis,</a:t>
            </a:r>
          </a:p>
          <a:p>
            <a:r>
              <a:rPr lang="en-US"/>
              <a:t> Corneal abraision which may be converted to</a:t>
            </a:r>
          </a:p>
          <a:p>
            <a:r>
              <a:rPr lang="en-US"/>
              <a:t>corneal ulceration,</a:t>
            </a:r>
          </a:p>
          <a:p>
            <a:r>
              <a:rPr lang="en-US"/>
              <a:t> Lid abscess,</a:t>
            </a:r>
          </a:p>
          <a:p>
            <a:r>
              <a:rPr lang="en-US"/>
              <a:t> Osteomyelitis of lacrimal bone,</a:t>
            </a:r>
          </a:p>
          <a:p>
            <a:r>
              <a:rPr lang="en-US"/>
              <a:t> Orbital cellulitis,</a:t>
            </a:r>
          </a:p>
          <a:p>
            <a:r>
              <a:rPr lang="en-US"/>
              <a:t> Facial cellulitis and acute ethmoiditis.</a:t>
            </a:r>
          </a:p>
          <a:p>
            <a:r>
              <a:rPr lang="en-US"/>
              <a:t> Rarely cavernous sinus thrombosis and very</a:t>
            </a:r>
          </a:p>
          <a:p>
            <a:r>
              <a:rPr lang="en-US"/>
              <a:t>rarely generalized septicaemia may also develop</a:t>
            </a:r>
          </a:p>
        </p:txBody>
      </p:sp>
    </p:spTree>
    <p:extLst>
      <p:ext uri="{BB962C8B-B14F-4D97-AF65-F5344CB8AC3E}">
        <p14:creationId xmlns:p14="http://schemas.microsoft.com/office/powerpoint/2010/main" val="50908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20AF-E4D2-E64F-B345-EBDACF58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CHRONIC DACRYOCYSTITIS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2B928-97FA-5640-B14B-286F006D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common</a:t>
            </a:r>
          </a:p>
        </p:txBody>
      </p:sp>
    </p:spTree>
    <p:extLst>
      <p:ext uri="{BB962C8B-B14F-4D97-AF65-F5344CB8AC3E}">
        <p14:creationId xmlns:p14="http://schemas.microsoft.com/office/powerpoint/2010/main" val="633767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7817-98E5-0745-860E-2D3AD6F7D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SURGICAL TECHNIQUE OF</a:t>
            </a:r>
          </a:p>
          <a:p>
            <a:r>
              <a:rPr lang="en-US"/>
              <a:t>DACRYOCYSTORHINOSTOMY</a:t>
            </a:r>
          </a:p>
          <a:p>
            <a:r>
              <a:rPr lang="en-US"/>
              <a:t>Dacryocystorhinostomy (DCR) operation can be</a:t>
            </a:r>
          </a:p>
          <a:p>
            <a:r>
              <a:rPr lang="en-US"/>
              <a:t>performed by two techniques:</a:t>
            </a:r>
          </a:p>
          <a:p>
            <a:r>
              <a:rPr lang="en-US"/>
              <a:t> Conventional external approach DCR, and</a:t>
            </a:r>
          </a:p>
          <a:p>
            <a:r>
              <a:rPr lang="en-US"/>
              <a:t> Endonasal DCR</a:t>
            </a:r>
          </a:p>
        </p:txBody>
      </p:sp>
    </p:spTree>
    <p:extLst>
      <p:ext uri="{BB962C8B-B14F-4D97-AF65-F5344CB8AC3E}">
        <p14:creationId xmlns:p14="http://schemas.microsoft.com/office/powerpoint/2010/main" val="577405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ADB65-FBCF-4347-AD27-4D3AAE6E1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107"/>
            <a:ext cx="10515600" cy="5972856"/>
          </a:xfrm>
        </p:spPr>
        <p:txBody>
          <a:bodyPr/>
          <a:lstStyle/>
          <a:p>
            <a:r>
              <a:rPr lang="en-US"/>
              <a:t>Conventional external DCR</a:t>
            </a:r>
          </a:p>
          <a:p>
            <a:endParaRPr lang="en-US"/>
          </a:p>
          <a:p>
            <a:r>
              <a:rPr lang="en-US"/>
              <a:t>Anaesthesia.</a:t>
            </a:r>
          </a:p>
          <a:p>
            <a:r>
              <a:rPr lang="en-US"/>
              <a:t>Skin incision.</a:t>
            </a:r>
          </a:p>
          <a:p>
            <a:r>
              <a:rPr lang="en-US"/>
              <a:t>Exposure of medial palpebral ligament (MPL) and Anterior lacrimal crest. </a:t>
            </a:r>
          </a:p>
          <a:p>
            <a:r>
              <a:rPr lang="en-US"/>
              <a:t>Dissection of lacrimal sac. </a:t>
            </a:r>
          </a:p>
          <a:p>
            <a:r>
              <a:rPr lang="en-US"/>
              <a:t>Exposure of nasal mucosa.</a:t>
            </a:r>
          </a:p>
          <a:p>
            <a:r>
              <a:rPr lang="en-US"/>
              <a:t>Preparation of flaps of sac. </a:t>
            </a:r>
          </a:p>
          <a:p>
            <a:r>
              <a:rPr lang="en-US"/>
              <a:t>Fashioning of nasal mucosal flaps. </a:t>
            </a:r>
          </a:p>
          <a:p>
            <a:r>
              <a:rPr lang="en-US"/>
              <a:t>Suturing of flaps</a:t>
            </a:r>
          </a:p>
          <a:p>
            <a:r>
              <a:rPr lang="en-US"/>
              <a:t>Closure.</a:t>
            </a:r>
          </a:p>
        </p:txBody>
      </p:sp>
    </p:spTree>
    <p:extLst>
      <p:ext uri="{BB962C8B-B14F-4D97-AF65-F5344CB8AC3E}">
        <p14:creationId xmlns:p14="http://schemas.microsoft.com/office/powerpoint/2010/main" val="2258191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FE7733E-8A88-4046-9190-DE5A27B96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13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87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0323D-02EE-E64E-9C16-5652609A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Endonasal DCR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D366A-982B-8B48-96E7-57500DF1F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Preparation and anaesthesia.</a:t>
            </a:r>
          </a:p>
          <a:p>
            <a:r>
              <a:rPr lang="en-US"/>
              <a:t>Identification of sac area. </a:t>
            </a:r>
          </a:p>
          <a:p>
            <a:r>
              <a:rPr lang="en-US"/>
              <a:t>Creation of opening in the nasal mucosa, bones forming the lacrimal fossa and posteromedial wall of sac </a:t>
            </a:r>
          </a:p>
          <a:p>
            <a:r>
              <a:rPr lang="en-US"/>
              <a:t>Stenting of rhinostomy opening</a:t>
            </a:r>
          </a:p>
          <a:p>
            <a:r>
              <a:rPr lang="en-US"/>
              <a:t>Postoperative care and removal of sialistic lacrimal stents.</a:t>
            </a:r>
          </a:p>
        </p:txBody>
      </p:sp>
    </p:spTree>
    <p:extLst>
      <p:ext uri="{BB962C8B-B14F-4D97-AF65-F5344CB8AC3E}">
        <p14:creationId xmlns:p14="http://schemas.microsoft.com/office/powerpoint/2010/main" val="927780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D1FAA0F-5C0D-8A49-A3F6-B6514D3C5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66" y="274638"/>
            <a:ext cx="11003231" cy="63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E00C-1048-0F4B-97F3-74C3CA45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929A3-931D-C246-A7D2-7E71B9663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Age 40 to 60 </a:t>
            </a:r>
          </a:p>
          <a:p>
            <a:r>
              <a:rPr lang="en-US"/>
              <a:t>Sex more in female (comparatively narrow lumen of the bony canal.)</a:t>
            </a:r>
          </a:p>
          <a:p>
            <a:r>
              <a:rPr lang="en-US"/>
              <a:t>Race rarer among Negroes than in Whites</a:t>
            </a:r>
          </a:p>
          <a:p>
            <a:r>
              <a:rPr lang="en-US"/>
              <a:t>Hereditary due to facial configuration </a:t>
            </a:r>
          </a:p>
          <a:p>
            <a:r>
              <a:rPr lang="en-US"/>
              <a:t>Socioeconomic common in low socioeconomic </a:t>
            </a:r>
          </a:p>
          <a:p>
            <a:r>
              <a:rPr lang="en-US"/>
              <a:t>Poor personal hygiene </a:t>
            </a:r>
          </a:p>
        </p:txBody>
      </p:sp>
    </p:spTree>
    <p:extLst>
      <p:ext uri="{BB962C8B-B14F-4D97-AF65-F5344CB8AC3E}">
        <p14:creationId xmlns:p14="http://schemas.microsoft.com/office/powerpoint/2010/main" val="12404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504C2-CDF8-4540-9C27-C504AE5A8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101"/>
            <a:ext cx="10515600" cy="5638862"/>
          </a:xfrm>
        </p:spPr>
        <p:txBody>
          <a:bodyPr>
            <a:normAutofit/>
          </a:bodyPr>
          <a:lstStyle/>
          <a:p>
            <a:r>
              <a:rPr lang="en-US"/>
              <a:t>Anatomical factors, </a:t>
            </a:r>
          </a:p>
          <a:p>
            <a:r>
              <a:rPr lang="en-US"/>
              <a:t>Foreign bodies</a:t>
            </a:r>
          </a:p>
          <a:p>
            <a:r>
              <a:rPr lang="en-US"/>
              <a:t>Excessive lacrimation,</a:t>
            </a:r>
          </a:p>
          <a:p>
            <a:r>
              <a:rPr lang="en-US"/>
              <a:t>Mild grade inflammation of lacrimal sac due to associated recurrent conjunctivitis </a:t>
            </a:r>
          </a:p>
          <a:p>
            <a:r>
              <a:rPr lang="en-US"/>
              <a:t>Obstruction of lower end of the NLD</a:t>
            </a:r>
          </a:p>
          <a:p>
            <a:r>
              <a:rPr lang="en-US"/>
              <a:t>Source of infection. </a:t>
            </a:r>
          </a:p>
          <a:p>
            <a:r>
              <a:rPr lang="en-US"/>
              <a:t>Causative organisms. These include: staphylococci, pneumococci, streptococci and Pseudomonas pyocyanea. Rarely chronic granulomatous infections like tuberculosis, syphilis, leprosy and occasionally rhinosporiodosis may also cause dacryocystitis.</a:t>
            </a:r>
          </a:p>
        </p:txBody>
      </p:sp>
    </p:spTree>
    <p:extLst>
      <p:ext uri="{BB962C8B-B14F-4D97-AF65-F5344CB8AC3E}">
        <p14:creationId xmlns:p14="http://schemas.microsoft.com/office/powerpoint/2010/main" val="61170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F220-E7AB-9444-80B9-06091D17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picture (4 stages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984CE-2F0E-C04F-A81C-34A5AD78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Stage of chronic catarrhal dacryocystitis</a:t>
            </a:r>
          </a:p>
          <a:p>
            <a:r>
              <a:rPr lang="en-US"/>
              <a:t>Stage of lacrimal mucocoele</a:t>
            </a:r>
          </a:p>
          <a:p>
            <a:r>
              <a:rPr lang="en-US"/>
              <a:t>Stage of chronic suppurative dacryocystitis. </a:t>
            </a:r>
          </a:p>
          <a:p>
            <a:r>
              <a:rPr lang="en-US"/>
              <a:t>Stage of chronic fibrotic sac.</a:t>
            </a:r>
          </a:p>
        </p:txBody>
      </p:sp>
    </p:spTree>
    <p:extLst>
      <p:ext uri="{BB962C8B-B14F-4D97-AF65-F5344CB8AC3E}">
        <p14:creationId xmlns:p14="http://schemas.microsoft.com/office/powerpoint/2010/main" val="333435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65C28-A7C4-734B-918C-43D08A9E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of Chronic catarrahal dacryocystitis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B6EA8-D72D-3D45-A2AD-7C2FB5B18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mild inflammation of the lacrimal sac associated with blockage of NLD</a:t>
            </a:r>
          </a:p>
          <a:p>
            <a:r>
              <a:rPr lang="en-US"/>
              <a:t>Only watering and some time redness at inner canthus area </a:t>
            </a:r>
          </a:p>
          <a:p>
            <a:endParaRPr lang="en-US"/>
          </a:p>
          <a:p>
            <a:r>
              <a:rPr lang="en-US"/>
              <a:t>On syringing clear saline water or some flakes stain discharge come from punctum</a:t>
            </a:r>
          </a:p>
          <a:p>
            <a:r>
              <a:rPr lang="en-US"/>
              <a:t>Choice of investigations Dacryocystography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F928A8-695E-3F43-AAA5-407FBB5C8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353" y="4364553"/>
            <a:ext cx="4397647" cy="249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4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80CD-612C-7D47-A4E2-DB8E115A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of lacrimal mucocoele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E5E9B-C0BA-C54F-813C-24EB5C00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distension of lacrimal sac. </a:t>
            </a:r>
          </a:p>
          <a:p>
            <a:r>
              <a:rPr lang="en-US"/>
              <a:t>constant epiphora associated with a swelling just below the inner canthus 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838831-20F9-9D49-A1C9-8C1912D64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456" y="3217196"/>
            <a:ext cx="4464544" cy="364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7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B2707-6DC3-D441-BA4A-ED4EBDDB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of chronic suppurative Dacryocystitis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B19FE-F810-B84A-BAFC-61D3CDF42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mucoid discharge becomes purulent, converting the mucocele into</a:t>
            </a:r>
          </a:p>
          <a:p>
            <a:pPr marL="0" indent="0">
              <a:buNone/>
            </a:pPr>
            <a:r>
              <a:rPr lang="en-US"/>
              <a:t>pyocoele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91FA92E-63F2-C341-87EA-FE289456B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537" y="2904223"/>
            <a:ext cx="4968463" cy="395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07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FF392-523D-5744-B124-EF20F327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of chronic fibrotic sac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D07E1-5C90-3741-B0E9-BF21C5DD3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small fibrotic sac due to thickening of mucosa, which is often associated with persistent epiphora and discharge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90F75FA-4B9D-4C4C-9817-6CDE1C320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778" y="2987386"/>
            <a:ext cx="4055222" cy="387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4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ADULT DACRYOCYSTITIS</vt:lpstr>
      <vt:lpstr>CHRONIC DACRYOCYSTITIS</vt:lpstr>
      <vt:lpstr>Etiology</vt:lpstr>
      <vt:lpstr>PowerPoint Presentation</vt:lpstr>
      <vt:lpstr>Clinical picture (4 stages )</vt:lpstr>
      <vt:lpstr>Stage of Chronic catarrahal dacryocystitis </vt:lpstr>
      <vt:lpstr>Stage of lacrimal mucocoele</vt:lpstr>
      <vt:lpstr>Stage of chronic suppurative Dacryocystitis </vt:lpstr>
      <vt:lpstr>Stage of chronic fibrotic sac </vt:lpstr>
      <vt:lpstr>PowerPoint Presentation</vt:lpstr>
      <vt:lpstr>Treatment</vt:lpstr>
      <vt:lpstr>PowerPoint Presentation</vt:lpstr>
      <vt:lpstr>PowerPoint Presentation</vt:lpstr>
      <vt:lpstr>Acute Dacryocystitis </vt:lpstr>
      <vt:lpstr>Etiology</vt:lpstr>
      <vt:lpstr>Clinical picture 3 stages </vt:lpstr>
      <vt:lpstr>Stage of lacrimal abscess</vt:lpstr>
      <vt:lpstr>Stage of fistula formation</vt:lpstr>
      <vt:lpstr>PowerPoint Presentation</vt:lpstr>
      <vt:lpstr>PowerPoint Presentation</vt:lpstr>
      <vt:lpstr>PowerPoint Presentation</vt:lpstr>
      <vt:lpstr>PowerPoint Presentation</vt:lpstr>
      <vt:lpstr>Endonasal DCR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DACRYOCYSTITIS</dc:title>
  <dc:creator>Unknown User</dc:creator>
  <cp:lastModifiedBy>Unknown User</cp:lastModifiedBy>
  <cp:revision>4</cp:revision>
  <dcterms:created xsi:type="dcterms:W3CDTF">2020-06-01T02:27:05Z</dcterms:created>
  <dcterms:modified xsi:type="dcterms:W3CDTF">2020-06-01T13:29:44Z</dcterms:modified>
</cp:coreProperties>
</file>