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3" r:id="rId3"/>
    <p:sldId id="273" r:id="rId4"/>
    <p:sldId id="267" r:id="rId5"/>
    <p:sldId id="265" r:id="rId6"/>
    <p:sldId id="260" r:id="rId7"/>
    <p:sldId id="266" r:id="rId8"/>
    <p:sldId id="261" r:id="rId9"/>
    <p:sldId id="269" r:id="rId10"/>
    <p:sldId id="274" r:id="rId11"/>
    <p:sldId id="258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81428-A7BC-4B40-B2CC-74A40190EB6C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EB771-C565-4EEC-AE50-10443B2812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12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EB771-C565-4EEC-AE50-10443B2812D6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740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FDFAEB-E498-4A12-A376-0652CBCE0743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C065DC8-FE00-4618-8CEC-4C352BEB115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/>
              <a:t>मुत्र पुरिष स्वेद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/>
              <a:t>त्रिविध मल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950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स्वेद वृद्धि चिकित्सा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191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14" y="548680"/>
            <a:ext cx="533038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1772816"/>
            <a:ext cx="6246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Decrease of </a:t>
            </a:r>
            <a:r>
              <a:rPr lang="en-US" sz="2400" dirty="0" err="1" smtClean="0"/>
              <a:t>Malas</a:t>
            </a:r>
            <a:r>
              <a:rPr lang="en-US" sz="2400" dirty="0" smtClean="0"/>
              <a:t> which are of little quantity is difficult to perceive, it should be inferred from</a:t>
            </a:r>
          </a:p>
          <a:p>
            <a:r>
              <a:rPr lang="en-US" sz="2400" dirty="0" smtClean="0"/>
              <a:t>the dryness, pricking pain, emptiness and tightness of their sites of production and elimination.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706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ras-dhatu-18-6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0" cy="619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265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09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781488" cy="2914240"/>
          </a:xfrm>
        </p:spPr>
        <p:txBody>
          <a:bodyPr/>
          <a:lstStyle/>
          <a:p>
            <a:r>
              <a:rPr lang="hi-IN" sz="3600" dirty="0" smtClean="0"/>
              <a:t>अवष्टंभ पुरिषस्य</a:t>
            </a:r>
            <a:r>
              <a:rPr lang="en-IN" sz="3600" dirty="0" smtClean="0"/>
              <a:t>-</a:t>
            </a:r>
            <a:r>
              <a:rPr lang="hi-IN" sz="3600" dirty="0" smtClean="0"/>
              <a:t> </a:t>
            </a:r>
            <a:r>
              <a:rPr lang="hi-IN" sz="3600" dirty="0"/>
              <a:t>आहार द्रव्याचे योग्य काळ धारण करणे</a:t>
            </a:r>
            <a:endParaRPr lang="en-IN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054280" cy="864096"/>
          </a:xfrm>
        </p:spPr>
        <p:txBody>
          <a:bodyPr>
            <a:normAutofit/>
          </a:bodyPr>
          <a:lstStyle/>
          <a:p>
            <a:r>
              <a:rPr lang="hi-IN" sz="2400" dirty="0"/>
              <a:t>पुरिष कार्य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2698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616" y="620688"/>
            <a:ext cx="3532584" cy="792088"/>
          </a:xfrm>
        </p:spPr>
        <p:txBody>
          <a:bodyPr/>
          <a:lstStyle/>
          <a:p>
            <a:r>
              <a:rPr lang="hi-IN" dirty="0"/>
              <a:t>पुरिष वृद्धिलक्षणे</a:t>
            </a:r>
          </a:p>
          <a:p>
            <a:endParaRPr lang="hi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60032" y="908720"/>
            <a:ext cx="3826768" cy="792088"/>
          </a:xfrm>
        </p:spPr>
        <p:txBody>
          <a:bodyPr/>
          <a:lstStyle/>
          <a:p>
            <a:r>
              <a:rPr lang="hi-IN" dirty="0"/>
              <a:t>पुरिष क्षय लक्षणे</a:t>
            </a:r>
          </a:p>
          <a:p>
            <a:endParaRPr lang="hi-IN" dirty="0"/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i-IN" dirty="0"/>
              <a:t>आध्मान </a:t>
            </a:r>
            <a:r>
              <a:rPr lang="en-IN" dirty="0"/>
              <a:t>distension of abdomen,</a:t>
            </a:r>
          </a:p>
          <a:p>
            <a:pPr>
              <a:buFont typeface="Wingdings" pitchFamily="2" charset="2"/>
              <a:buChar char="q"/>
            </a:pPr>
            <a:r>
              <a:rPr lang="hi-IN" dirty="0"/>
              <a:t>आटोप </a:t>
            </a:r>
            <a:r>
              <a:rPr lang="en-IN" dirty="0"/>
              <a:t>gurgling noise</a:t>
            </a:r>
          </a:p>
          <a:p>
            <a:pPr>
              <a:buFont typeface="Wingdings" pitchFamily="2" charset="2"/>
              <a:buChar char="q"/>
            </a:pPr>
            <a:r>
              <a:rPr lang="hi-IN" dirty="0"/>
              <a:t>गौरवता </a:t>
            </a:r>
            <a:r>
              <a:rPr lang="en-IN" dirty="0"/>
              <a:t>feeling </a:t>
            </a:r>
            <a:r>
              <a:rPr lang="en-IN" dirty="0" smtClean="0"/>
              <a:t>of heaviness</a:t>
            </a: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hi-IN" dirty="0"/>
              <a:t>उदर </a:t>
            </a:r>
            <a:r>
              <a:rPr lang="hi-IN" dirty="0" smtClean="0"/>
              <a:t>वेदना</a:t>
            </a:r>
            <a:r>
              <a:rPr lang="en-IN" dirty="0" smtClean="0"/>
              <a:t>-pain in abdomen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सशब्द</a:t>
            </a:r>
            <a:r>
              <a:rPr lang="en-IN" dirty="0" smtClean="0"/>
              <a:t> </a:t>
            </a:r>
            <a:r>
              <a:rPr lang="hi-IN" dirty="0" smtClean="0"/>
              <a:t>वायु </a:t>
            </a:r>
            <a:r>
              <a:rPr lang="hi-IN" dirty="0"/>
              <a:t>[उदरात आवाज ] </a:t>
            </a:r>
            <a:r>
              <a:rPr lang="en-IN" dirty="0"/>
              <a:t>gurgling noise in the intestines and bloating, </a:t>
            </a:r>
            <a:r>
              <a:rPr lang="en-IN" dirty="0" err="1"/>
              <a:t>vata</a:t>
            </a:r>
            <a:r>
              <a:rPr lang="en-IN" dirty="0"/>
              <a:t> moves in upward direction in the intestine</a:t>
            </a:r>
          </a:p>
          <a:p>
            <a:r>
              <a:rPr lang="en-IN" dirty="0"/>
              <a:t> </a:t>
            </a:r>
            <a:r>
              <a:rPr lang="hi-IN" dirty="0"/>
              <a:t>हृत पार्श्व </a:t>
            </a:r>
            <a:r>
              <a:rPr lang="hi-IN" dirty="0" smtClean="0"/>
              <a:t>पिडा</a:t>
            </a:r>
            <a:r>
              <a:rPr lang="en-IN" dirty="0" smtClean="0"/>
              <a:t>-causing </a:t>
            </a:r>
            <a:r>
              <a:rPr lang="en-IN" dirty="0"/>
              <a:t>discomfort and pain in the region of the heart and</a:t>
            </a:r>
          </a:p>
          <a:p>
            <a:pPr marL="0" indent="0">
              <a:buNone/>
            </a:pPr>
            <a:r>
              <a:rPr lang="en-IN" dirty="0"/>
              <a:t>flanks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502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255768" cy="1368152"/>
          </a:xfrm>
        </p:spPr>
        <p:txBody>
          <a:bodyPr/>
          <a:lstStyle/>
          <a:p>
            <a:r>
              <a:rPr lang="hi-IN" sz="2400" dirty="0"/>
              <a:t>पुरिष वृद्धि चिकित्सा </a:t>
            </a:r>
            <a:r>
              <a:rPr lang="en-IN" sz="2400" dirty="0" smtClean="0"/>
              <a:t>                         </a:t>
            </a:r>
            <a:r>
              <a:rPr lang="hi-IN" sz="2400" dirty="0" smtClean="0"/>
              <a:t>पुरिष </a:t>
            </a:r>
            <a:r>
              <a:rPr lang="hi-IN" sz="2400" dirty="0"/>
              <a:t>क्षय चिकित्सा </a:t>
            </a:r>
            <a:endParaRPr lang="en-IN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3168351" cy="75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6036" y="5661248"/>
            <a:ext cx="3960439" cy="79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32040" y="2132856"/>
            <a:ext cx="3888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Increase of </a:t>
            </a:r>
            <a:r>
              <a:rPr lang="en-US" sz="2400" dirty="0" err="1" smtClean="0"/>
              <a:t>vit</a:t>
            </a:r>
            <a:r>
              <a:rPr lang="en-US" sz="2400" dirty="0" smtClean="0"/>
              <a:t> / feces by the use of </a:t>
            </a:r>
            <a:r>
              <a:rPr lang="en-US" sz="2400" dirty="0" smtClean="0"/>
              <a:t>– 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/>
              <a:t> </a:t>
            </a:r>
            <a:r>
              <a:rPr lang="en-US" sz="2400" dirty="0" smtClean="0"/>
              <a:t>abdominal viscera of ram or </a:t>
            </a:r>
            <a:r>
              <a:rPr lang="en-US" sz="2400" dirty="0" smtClean="0"/>
              <a:t>goat</a:t>
            </a:r>
          </a:p>
          <a:p>
            <a:r>
              <a:rPr lang="hi-IN" sz="2400" dirty="0" smtClean="0"/>
              <a:t>मेंढी </a:t>
            </a:r>
            <a:r>
              <a:rPr lang="hi-IN" sz="2400" dirty="0"/>
              <a:t>व शेळी यांचा आतील भाग </a:t>
            </a:r>
            <a:r>
              <a:rPr lang="en-US" sz="2400" dirty="0" smtClean="0"/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/>
              <a:t> </a:t>
            </a:r>
            <a:r>
              <a:rPr lang="en-US" sz="2400" dirty="0" smtClean="0"/>
              <a:t>half steamed </a:t>
            </a:r>
            <a:r>
              <a:rPr lang="en-US" sz="2400" dirty="0" smtClean="0"/>
              <a:t>pulses</a:t>
            </a:r>
            <a:r>
              <a:rPr lang="en-US" sz="2400" dirty="0"/>
              <a:t>-</a:t>
            </a:r>
            <a:r>
              <a:rPr lang="hi-IN" sz="2400" dirty="0" smtClean="0"/>
              <a:t> </a:t>
            </a:r>
            <a:r>
              <a:rPr lang="hi-IN" sz="2400" dirty="0"/>
              <a:t>कुल्माष</a:t>
            </a:r>
            <a:endParaRPr lang="en-US" sz="2400" dirty="0" smtClean="0"/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/>
              <a:t>Barley- </a:t>
            </a:r>
            <a:r>
              <a:rPr lang="hi-IN" sz="2400" dirty="0"/>
              <a:t>यव</a:t>
            </a:r>
            <a:endParaRPr lang="en-US" sz="2400" dirty="0" smtClean="0"/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/>
              <a:t>  </a:t>
            </a:r>
            <a:r>
              <a:rPr lang="en-US" sz="2400" dirty="0" smtClean="0"/>
              <a:t>the two varieties of </a:t>
            </a:r>
            <a:r>
              <a:rPr lang="en-US" sz="2400" dirty="0" err="1" smtClean="0"/>
              <a:t>masha</a:t>
            </a:r>
            <a:r>
              <a:rPr lang="en-US" sz="2400" dirty="0" smtClean="0"/>
              <a:t> etc. as </a:t>
            </a:r>
            <a:r>
              <a:rPr lang="en-US" sz="2400" dirty="0" smtClean="0"/>
              <a:t>food</a:t>
            </a:r>
            <a:r>
              <a:rPr lang="en-IN" sz="2400" dirty="0"/>
              <a:t>-</a:t>
            </a:r>
            <a:r>
              <a:rPr lang="hi-IN" sz="2400" dirty="0" smtClean="0"/>
              <a:t> उडीद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327909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 smtClean="0"/>
              <a:t>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611560" y="1988840"/>
            <a:ext cx="5400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/>
              <a:t>अतीसार व्याधी प्रमाणे चिकित्सा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898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996952"/>
            <a:ext cx="7883153" cy="259228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hi-IN" sz="2800" dirty="0"/>
              <a:t>मुत्रस्य क्लेदवाहनम 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hi-IN" sz="2800" dirty="0" smtClean="0"/>
              <a:t>क्लेदाला </a:t>
            </a:r>
            <a:r>
              <a:rPr lang="hi-IN" sz="2800" dirty="0"/>
              <a:t>शरीराच्या बाहेर विसर्जित </a:t>
            </a:r>
            <a:r>
              <a:rPr lang="hi-IN" sz="2800" dirty="0" smtClean="0"/>
              <a:t>करणे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hi-IN" sz="2800" dirty="0" smtClean="0"/>
              <a:t> </a:t>
            </a:r>
            <a:r>
              <a:rPr lang="en-IN" sz="2800" dirty="0"/>
              <a:t>Elimination of moisture (water</a:t>
            </a:r>
            <a:r>
              <a:rPr lang="en-IN" sz="2800" dirty="0" smtClean="0"/>
              <a:t>)/fluid waste  </a:t>
            </a:r>
            <a:r>
              <a:rPr lang="en-IN" sz="2800" dirty="0"/>
              <a:t>is </a:t>
            </a:r>
            <a:r>
              <a:rPr lang="en-IN" sz="2800" dirty="0" smtClean="0"/>
              <a:t>the function of </a:t>
            </a:r>
            <a:r>
              <a:rPr lang="en-IN" sz="2800" dirty="0" smtClean="0"/>
              <a:t> urine.</a:t>
            </a:r>
            <a:endParaRPr lang="en-IN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91680" y="620688"/>
            <a:ext cx="3733800" cy="731520"/>
          </a:xfrm>
        </p:spPr>
        <p:txBody>
          <a:bodyPr/>
          <a:lstStyle/>
          <a:p>
            <a:r>
              <a:rPr lang="hi-IN" sz="4000" dirty="0"/>
              <a:t>मुत्रकार्य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602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4797152"/>
            <a:ext cx="7709480" cy="1584176"/>
          </a:xfrm>
        </p:spPr>
        <p:txBody>
          <a:bodyPr>
            <a:noAutofit/>
          </a:bodyPr>
          <a:lstStyle/>
          <a:p>
            <a:r>
              <a:rPr lang="hi-IN" sz="2800" dirty="0"/>
              <a:t>मुत्र </a:t>
            </a:r>
            <a:r>
              <a:rPr lang="hi-IN" sz="2800" dirty="0" smtClean="0"/>
              <a:t>वृद्धि</a:t>
            </a:r>
            <a:r>
              <a:rPr lang="en-IN" sz="2800" dirty="0" smtClean="0"/>
              <a:t>-</a:t>
            </a:r>
            <a:r>
              <a:rPr lang="hi-IN" sz="2800" dirty="0" smtClean="0"/>
              <a:t> </a:t>
            </a:r>
            <a:r>
              <a:rPr lang="hi-IN" sz="2800" dirty="0" smtClean="0"/>
              <a:t>क्षय </a:t>
            </a:r>
            <a:r>
              <a:rPr lang="hi-IN" sz="2800" dirty="0" smtClean="0"/>
              <a:t>चिकित्सा</a:t>
            </a:r>
            <a:r>
              <a:rPr lang="en-IN" sz="2800" dirty="0" smtClean="0"/>
              <a:t>-</a:t>
            </a:r>
            <a:r>
              <a:rPr lang="en-US" sz="2800" dirty="0" smtClean="0"/>
              <a:t>Increase </a:t>
            </a:r>
            <a:r>
              <a:rPr lang="en-US" sz="2800" dirty="0"/>
              <a:t>and decrease of </a:t>
            </a:r>
            <a:r>
              <a:rPr lang="en-US" sz="2800" dirty="0" err="1"/>
              <a:t>mutra</a:t>
            </a:r>
            <a:r>
              <a:rPr lang="en-US" sz="2800" dirty="0"/>
              <a:t> / urine - By adopting treatments indicated for </a:t>
            </a:r>
            <a:r>
              <a:rPr lang="en-US" sz="2800" dirty="0" smtClean="0"/>
              <a:t>diabetes(</a:t>
            </a:r>
            <a:r>
              <a:rPr lang="en-US" sz="2800" dirty="0" err="1" smtClean="0"/>
              <a:t>prameha</a:t>
            </a:r>
            <a:r>
              <a:rPr lang="en-US" sz="2800" dirty="0" smtClean="0"/>
              <a:t> )  and dysuria(</a:t>
            </a:r>
            <a:r>
              <a:rPr lang="en-US" sz="2800" dirty="0" err="1" smtClean="0"/>
              <a:t>mutrakriccha</a:t>
            </a:r>
            <a:r>
              <a:rPr lang="en-US" sz="2800" dirty="0" smtClean="0"/>
              <a:t>) </a:t>
            </a:r>
            <a:r>
              <a:rPr lang="en-US" sz="2800" dirty="0"/>
              <a:t>respectively.</a:t>
            </a:r>
            <a:br>
              <a:rPr lang="en-US" sz="2800" dirty="0"/>
            </a:br>
            <a:endParaRPr lang="en-IN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3820616" cy="648072"/>
          </a:xfrm>
        </p:spPr>
        <p:txBody>
          <a:bodyPr/>
          <a:lstStyle/>
          <a:p>
            <a:r>
              <a:rPr lang="hi-IN" dirty="0"/>
              <a:t>मुत्र वृद्धि लक्षणे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32040" y="836712"/>
            <a:ext cx="3754760" cy="576064"/>
          </a:xfrm>
        </p:spPr>
        <p:txBody>
          <a:bodyPr/>
          <a:lstStyle/>
          <a:p>
            <a:r>
              <a:rPr lang="hi-IN" dirty="0"/>
              <a:t>मुत्र  </a:t>
            </a:r>
            <a:r>
              <a:rPr lang="hi-IN" dirty="0" smtClean="0"/>
              <a:t>क्षय लक्षणे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3892624" cy="331236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i-IN" dirty="0"/>
              <a:t>बस्ति प्रदेशात तोदवत </a:t>
            </a:r>
            <a:r>
              <a:rPr lang="hi-IN" dirty="0" smtClean="0"/>
              <a:t>शुल</a:t>
            </a:r>
            <a:r>
              <a:rPr lang="en-IN" dirty="0" smtClean="0"/>
              <a:t>-</a:t>
            </a:r>
            <a:r>
              <a:rPr lang="en-US" dirty="0" smtClean="0"/>
              <a:t>severe </a:t>
            </a:r>
            <a:r>
              <a:rPr lang="en-US" dirty="0"/>
              <a:t>pain in the bladder</a:t>
            </a:r>
            <a:r>
              <a:rPr lang="hi-IN" dirty="0" smtClean="0"/>
              <a:t>  </a:t>
            </a: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hi-IN" dirty="0" smtClean="0"/>
              <a:t>पुन्हा </a:t>
            </a:r>
            <a:r>
              <a:rPr lang="hi-IN" dirty="0"/>
              <a:t>पुन्हा मुत्र त्यागाची इच्छा </a:t>
            </a:r>
            <a:r>
              <a:rPr lang="hi-IN" dirty="0" smtClean="0"/>
              <a:t>होणे </a:t>
            </a:r>
            <a:r>
              <a:rPr lang="en-US" dirty="0" smtClean="0"/>
              <a:t>feeling </a:t>
            </a:r>
            <a:r>
              <a:rPr lang="en-US" dirty="0"/>
              <a:t>of </a:t>
            </a:r>
            <a:r>
              <a:rPr lang="en-US" dirty="0" smtClean="0"/>
              <a:t>non-elimination-even after urination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"/>
          </p:nvPr>
        </p:nvSpPr>
        <p:spPr>
          <a:xfrm>
            <a:off x="4860032" y="1556792"/>
            <a:ext cx="3826768" cy="45773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i-IN" dirty="0" smtClean="0"/>
              <a:t>अल्प </a:t>
            </a:r>
            <a:r>
              <a:rPr lang="hi-IN" dirty="0"/>
              <a:t>मुत्र प्रवृत्ति </a:t>
            </a:r>
            <a:r>
              <a:rPr lang="en-IN" dirty="0" smtClean="0"/>
              <a:t>–quantity low </a:t>
            </a:r>
          </a:p>
          <a:p>
            <a:pPr>
              <a:buFont typeface="Wingdings" pitchFamily="2" charset="2"/>
              <a:buChar char="q"/>
            </a:pPr>
            <a:r>
              <a:rPr lang="hi-IN" dirty="0"/>
              <a:t> सकष्ट मुत्र </a:t>
            </a:r>
            <a:r>
              <a:rPr lang="hi-IN" dirty="0" smtClean="0"/>
              <a:t>प्रवृत्ति</a:t>
            </a:r>
            <a:r>
              <a:rPr lang="en-IN" dirty="0" smtClean="0"/>
              <a:t>-</a:t>
            </a:r>
            <a:r>
              <a:rPr lang="en-IN" dirty="0" err="1" smtClean="0"/>
              <a:t>painfull</a:t>
            </a:r>
            <a:r>
              <a:rPr lang="en-IN" dirty="0" smtClean="0"/>
              <a:t> urination </a:t>
            </a:r>
            <a:r>
              <a:rPr lang="hi-IN" dirty="0" smtClean="0"/>
              <a:t> </a:t>
            </a: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hi-IN" dirty="0" smtClean="0"/>
              <a:t>सरक्त </a:t>
            </a:r>
            <a:r>
              <a:rPr lang="hi-IN" dirty="0"/>
              <a:t>मुत्र </a:t>
            </a:r>
            <a:r>
              <a:rPr lang="hi-IN" dirty="0" smtClean="0"/>
              <a:t>प्रवृत्ति</a:t>
            </a:r>
            <a:r>
              <a:rPr lang="en-IN" dirty="0" smtClean="0"/>
              <a:t>-blood in </a:t>
            </a:r>
            <a:r>
              <a:rPr lang="en-IN" dirty="0" err="1" smtClean="0"/>
              <a:t>urin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016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2636912"/>
            <a:ext cx="7595121" cy="2088232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hi-IN" sz="3200" dirty="0"/>
              <a:t>स्वेदस्य </a:t>
            </a:r>
            <a:r>
              <a:rPr lang="hi-IN" sz="3200" dirty="0" smtClean="0"/>
              <a:t>क्लेदविधृति</a:t>
            </a: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US" sz="2800" dirty="0" err="1" smtClean="0"/>
              <a:t>त्वचेत</a:t>
            </a:r>
            <a:r>
              <a:rPr lang="en-US" sz="2800" dirty="0" smtClean="0"/>
              <a:t> </a:t>
            </a:r>
            <a:r>
              <a:rPr lang="en-US" sz="2800" dirty="0" err="1"/>
              <a:t>आवश्यक</a:t>
            </a:r>
            <a:r>
              <a:rPr lang="en-US" sz="2800" dirty="0"/>
              <a:t> </a:t>
            </a:r>
            <a:r>
              <a:rPr lang="en-US" sz="2800" dirty="0" err="1"/>
              <a:t>ओलावा</a:t>
            </a:r>
            <a:r>
              <a:rPr lang="en-US" sz="2800" dirty="0"/>
              <a:t> </a:t>
            </a:r>
            <a:r>
              <a:rPr lang="en-US" sz="2800" dirty="0" err="1"/>
              <a:t>टिकवुन</a:t>
            </a:r>
            <a:r>
              <a:rPr lang="en-US" sz="2800" dirty="0"/>
              <a:t> </a:t>
            </a:r>
            <a:r>
              <a:rPr lang="en-US" sz="2800" dirty="0" err="1"/>
              <a:t>ठेवणे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Slow </a:t>
            </a:r>
            <a:r>
              <a:rPr lang="en-US" sz="2800" dirty="0"/>
              <a:t>elimination of moisture </a:t>
            </a:r>
            <a:r>
              <a:rPr lang="en-US" sz="2800" dirty="0" smtClean="0"/>
              <a:t>is the function  </a:t>
            </a:r>
            <a:r>
              <a:rPr lang="en-US" sz="2800" dirty="0"/>
              <a:t>of </a:t>
            </a:r>
            <a:r>
              <a:rPr lang="en-US" sz="2800" dirty="0" smtClean="0"/>
              <a:t>sweat</a:t>
            </a:r>
            <a:r>
              <a:rPr lang="en-US" sz="2800" dirty="0"/>
              <a:t>. </a:t>
            </a:r>
            <a:endParaRPr lang="en-IN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195736" y="764704"/>
            <a:ext cx="3733800" cy="731520"/>
          </a:xfrm>
        </p:spPr>
        <p:txBody>
          <a:bodyPr>
            <a:normAutofit/>
          </a:bodyPr>
          <a:lstStyle/>
          <a:p>
            <a:r>
              <a:rPr lang="hi-IN" sz="2800" b="1" dirty="0" smtClean="0"/>
              <a:t>स्वेद </a:t>
            </a:r>
            <a:r>
              <a:rPr lang="hi-IN" sz="2800" b="1" dirty="0"/>
              <a:t>वृद्धि लक्षणे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62323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99592" y="1447800"/>
            <a:ext cx="3748608" cy="397024"/>
          </a:xfrm>
        </p:spPr>
        <p:txBody>
          <a:bodyPr/>
          <a:lstStyle/>
          <a:p>
            <a:r>
              <a:rPr lang="hi-IN" dirty="0"/>
              <a:t>स्वेदवृद्धि लक्षणे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i-IN" dirty="0" smtClean="0"/>
              <a:t>स्वेद क्षय </a:t>
            </a:r>
            <a:r>
              <a:rPr lang="hi-IN" dirty="0"/>
              <a:t>लक्षणे</a:t>
            </a: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i-IN" dirty="0"/>
              <a:t>अति घाम </a:t>
            </a:r>
            <a:r>
              <a:rPr lang="en-IN" dirty="0" smtClean="0"/>
              <a:t>-</a:t>
            </a:r>
            <a:r>
              <a:rPr lang="en-US" dirty="0" smtClean="0"/>
              <a:t>excess </a:t>
            </a:r>
            <a:r>
              <a:rPr lang="en-US" dirty="0"/>
              <a:t>of perspiration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hi-IN" dirty="0"/>
              <a:t>घामाचा </a:t>
            </a:r>
            <a:r>
              <a:rPr lang="hi-IN" dirty="0" smtClean="0"/>
              <a:t>वास</a:t>
            </a:r>
            <a:r>
              <a:rPr lang="en-IN" dirty="0" smtClean="0"/>
              <a:t>-</a:t>
            </a:r>
            <a:r>
              <a:rPr lang="hi-IN" dirty="0" smtClean="0"/>
              <a:t> </a:t>
            </a:r>
            <a:r>
              <a:rPr lang="en-US" dirty="0" smtClean="0"/>
              <a:t>foul </a:t>
            </a:r>
            <a:r>
              <a:rPr lang="en-US" dirty="0"/>
              <a:t>smell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hi-IN" dirty="0" smtClean="0"/>
              <a:t>कंडु</a:t>
            </a:r>
            <a:r>
              <a:rPr lang="en-IN" dirty="0" smtClean="0"/>
              <a:t>-</a:t>
            </a:r>
            <a:r>
              <a:rPr lang="en-US" dirty="0" smtClean="0"/>
              <a:t>itching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err="1" smtClean="0"/>
              <a:t>केस</a:t>
            </a:r>
            <a:r>
              <a:rPr lang="en-US" dirty="0" smtClean="0"/>
              <a:t> </a:t>
            </a:r>
            <a:r>
              <a:rPr lang="en-US" dirty="0" err="1"/>
              <a:t>गळणे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Decrease of sweat leads to falling of hair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hi-IN" dirty="0"/>
              <a:t>केस स्फ़ुटन- </a:t>
            </a:r>
            <a:r>
              <a:rPr lang="en-US" dirty="0" smtClean="0"/>
              <a:t>stiffness </a:t>
            </a:r>
            <a:r>
              <a:rPr lang="en-US" dirty="0"/>
              <a:t>of hair</a:t>
            </a:r>
            <a:endParaRPr lang="en-US" dirty="0" smtClean="0"/>
          </a:p>
          <a:p>
            <a:r>
              <a:rPr lang="en-US" dirty="0" err="1" smtClean="0"/>
              <a:t>त्वक</a:t>
            </a:r>
            <a:r>
              <a:rPr lang="en-US" dirty="0" smtClean="0"/>
              <a:t> </a:t>
            </a:r>
            <a:r>
              <a:rPr lang="en-US" dirty="0" err="1" smtClean="0"/>
              <a:t>स्फ़ुटन</a:t>
            </a:r>
            <a:r>
              <a:rPr lang="en-US" dirty="0" smtClean="0"/>
              <a:t>- cracking </a:t>
            </a:r>
            <a:r>
              <a:rPr lang="en-US" dirty="0"/>
              <a:t>of the skin.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356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75848" cy="1872208"/>
          </a:xfrm>
        </p:spPr>
        <p:txBody>
          <a:bodyPr/>
          <a:lstStyle/>
          <a:p>
            <a:r>
              <a:rPr lang="hi-IN" sz="2800" dirty="0" smtClean="0"/>
              <a:t>स्वेद  </a:t>
            </a:r>
            <a:r>
              <a:rPr lang="hi-IN" sz="2800" dirty="0"/>
              <a:t>क्षय चिकित्सा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3273552" cy="3429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4824536" cy="73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3140968"/>
            <a:ext cx="66247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Decrease of </a:t>
            </a:r>
            <a:r>
              <a:rPr lang="en-US" sz="2800" dirty="0" err="1" smtClean="0"/>
              <a:t>sveda</a:t>
            </a:r>
            <a:r>
              <a:rPr lang="en-US" sz="2800" dirty="0" smtClean="0"/>
              <a:t> / sweat by adopting </a:t>
            </a:r>
            <a:r>
              <a:rPr lang="en-US" sz="2800" dirty="0" smtClean="0"/>
              <a:t>–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a. physical </a:t>
            </a:r>
            <a:r>
              <a:rPr lang="en-US" sz="2800" dirty="0" smtClean="0"/>
              <a:t>exercises</a:t>
            </a:r>
          </a:p>
          <a:p>
            <a:r>
              <a:rPr lang="en-US" sz="2800" dirty="0" smtClean="0"/>
              <a:t>. </a:t>
            </a:r>
            <a:r>
              <a:rPr lang="en-US" sz="2800" dirty="0" smtClean="0"/>
              <a:t>oil bath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c. sudation </a:t>
            </a:r>
            <a:r>
              <a:rPr lang="en-US" sz="2800" dirty="0" smtClean="0"/>
              <a:t>therapies</a:t>
            </a:r>
          </a:p>
          <a:p>
            <a:r>
              <a:rPr lang="en-US" sz="2800" dirty="0" smtClean="0"/>
              <a:t> d. use of wine.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9471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183</TotalTime>
  <Words>325</Words>
  <Application>Microsoft Office PowerPoint</Application>
  <PresentationFormat>On-screen Show (4:3)</PresentationFormat>
  <Paragraphs>52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त्रिविध मल </vt:lpstr>
      <vt:lpstr>अवष्टंभ पुरिषस्य- आहार द्रव्याचे योग्य काळ धारण करणे</vt:lpstr>
      <vt:lpstr>PowerPoint Presentation</vt:lpstr>
      <vt:lpstr>पुरिष वृद्धि चिकित्सा                          पुरिष क्षय चिकित्सा </vt:lpstr>
      <vt:lpstr>मुत्रस्य क्लेदवाहनम   क्लेदाला शरीराच्या बाहेर विसर्जित करणे  Elimination of moisture (water)/fluid waste  is the function of  urine.</vt:lpstr>
      <vt:lpstr>मुत्र वृद्धि- क्षय चिकित्सा-Increase and decrease of mutra / urine - By adopting treatments indicated for diabetes(prameha )  and dysuria(mutrakriccha) respectively. </vt:lpstr>
      <vt:lpstr>स्वेदस्य क्लेदविधृति  त्वचेत आवश्यक ओलावा टिकवुन ठेवणे  Slow elimination of moisture is the function  of sweat. </vt:lpstr>
      <vt:lpstr>PowerPoint Presentation</vt:lpstr>
      <vt:lpstr>स्वेद  क्षय चिकित्सा </vt:lpstr>
      <vt:lpstr>स्वेद वृद्धि चिकित्सा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2019-01-09T05:13:10Z</dcterms:created>
  <dcterms:modified xsi:type="dcterms:W3CDTF">2019-11-05T06:07:01Z</dcterms:modified>
</cp:coreProperties>
</file>